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71" r:id="rId4"/>
    <p:sldId id="266" r:id="rId5"/>
    <p:sldId id="267" r:id="rId6"/>
    <p:sldId id="268" r:id="rId7"/>
    <p:sldId id="269" r:id="rId8"/>
    <p:sldId id="261" r:id="rId9"/>
    <p:sldId id="259" r:id="rId10"/>
    <p:sldId id="260" r:id="rId11"/>
    <p:sldId id="262" r:id="rId12"/>
    <p:sldId id="263" r:id="rId13"/>
    <p:sldId id="264" r:id="rId14"/>
    <p:sldId id="265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332"/>
    <p:restoredTop sz="94628"/>
  </p:normalViewPr>
  <p:slideViewPr>
    <p:cSldViewPr snapToGrid="0" snapToObjects="1">
      <p:cViewPr varScale="1">
        <p:scale>
          <a:sx n="96" d="100"/>
          <a:sy n="96" d="100"/>
        </p:scale>
        <p:origin x="200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BF058D-E663-3E48-99D5-AFD0BCA1823C}" type="datetimeFigureOut">
              <a:rPr lang="en-US" smtClean="0"/>
              <a:t>9/13/21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E982A1-5A81-7746-934C-61A23258E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681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Regardless of why you are using ML for, you need to code!</a:t>
            </a:r>
          </a:p>
          <a:p>
            <a:endParaRPr lang="en-US" dirty="0"/>
          </a:p>
          <a:p>
            <a:r>
              <a:rPr lang="en-US" dirty="0"/>
              <a:t>What is code? Refer to Bloomberg article</a:t>
            </a:r>
          </a:p>
          <a:p>
            <a:r>
              <a:rPr lang="en-US" dirty="0"/>
              <a:t>What is algorithm?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E982A1-5A81-7746-934C-61A23258E6B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2715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E982A1-5A81-7746-934C-61A23258E6B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249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4ACAF-C491-3C4F-A9E0-CE414B5877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964C4F-88A6-034B-870A-C7938AA350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3B4783-4471-A447-9E15-E9CD1D414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61C02-5DDA-4742-BA9F-16C918E9CF6D}" type="datetime1">
              <a:rPr lang="en-US" smtClean="0"/>
              <a:t>9/13/21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CC124-1BA3-F64E-9313-C30449A22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A0D51C-D7F1-E14D-B988-17925681C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221F7-EB78-4B46-AB5A-43B147729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927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4740C-DF93-9546-B5B6-5F533194C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26E864-A555-3F4C-BC5C-010D8AEFEB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D1D16-8340-4345-80E1-86932A8D6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886B6-90A8-3541-BA71-86E77F56DAB4}" type="datetime1">
              <a:rPr lang="en-US" smtClean="0"/>
              <a:t>9/13/21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6F675-D495-2E44-A331-AA8212EF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33844-8061-5E44-ACBD-0118CC104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221F7-EB78-4B46-AB5A-43B147729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50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369B37-DC28-7E4B-B300-F05CB86D7B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C40C8D-D5E2-B547-9080-188E20D9CC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43FD5-42A0-4044-8C1B-B5773553E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FF3A3-1CCF-A84D-A287-5CAF30DE28F4}" type="datetime1">
              <a:rPr lang="en-US" smtClean="0"/>
              <a:t>9/13/21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F7C75-F9A1-394A-B2B3-15EB81533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7E785-1F07-0E44-A602-836210315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221F7-EB78-4B46-AB5A-43B147729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419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99DFB-D9DA-9B4E-B28A-D5159CBEC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7EB04-652C-F540-80E0-5F7AF8173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CD90F-8689-DB44-AC6A-2A0064D86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019A-578B-EF42-A6FE-609BC777F59C}" type="datetime1">
              <a:rPr lang="en-US" smtClean="0"/>
              <a:t>9/13/21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8149D-A519-4D42-B4FF-E4876B700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21EF77-9D81-5F47-8D40-F3D1DFF66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221F7-EB78-4B46-AB5A-43B147729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08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AEFA9-981C-304B-87B4-3BC51CD0A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0E040A-3F63-794E-99C0-938CFAF1B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4E363-B2BF-4E4B-9A75-3E163F45A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9FEC-2E87-404D-A86C-ABD7A0A24F55}" type="datetime1">
              <a:rPr lang="en-US" smtClean="0"/>
              <a:t>9/13/21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A5CA39-2EFD-DF44-A8CB-FFBDA1C2E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7F14B3-9F69-E64A-8D97-30F14FDBF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221F7-EB78-4B46-AB5A-43B147729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264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C5102-9DDE-0B47-A9A3-87ECFDD5B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4E7A5-07CA-4A44-9F40-97146E286C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33F4D9-847D-8342-B277-E08EF2A707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9EA44F-9653-E144-BB4B-18F223283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EA608-0CB1-7045-BE57-7D86CEA40281}" type="datetime1">
              <a:rPr lang="en-US" smtClean="0"/>
              <a:t>9/13/21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A52EE8-2B67-794F-B3CB-4764E5DBB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3CD59D-DC73-A64E-A648-328E340F5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221F7-EB78-4B46-AB5A-43B147729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489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DFFC1-10C2-0646-9B27-DD2A280C1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F733B-3AD5-BE48-97EF-B7146C0BA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D7462E-6838-9742-A4B9-4D08829173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1D4729-50A6-9849-9645-734631A221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963B12-B10F-C446-A7B3-9641981C4F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F98B82-5006-3543-A907-164E09F0A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7496E-E60B-0146-8488-196488F29A43}" type="datetime1">
              <a:rPr lang="en-US" smtClean="0"/>
              <a:t>9/13/21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1339F9-E278-FE4F-930A-4B43A90AC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0C15CA-5819-3E46-A42E-DBD46AF9F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221F7-EB78-4B46-AB5A-43B147729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049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2D11A-2EAD-E24A-B797-B1349A958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FFB540-43BC-AF4E-8206-F47988E3E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6FB0E-EB75-9B48-A4BD-2C5B9A04751D}" type="datetime1">
              <a:rPr lang="en-US" smtClean="0"/>
              <a:t>9/13/21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2A4C70-22DC-D24D-9015-8A5B12F70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9D1224-823C-DE4D-B50C-858FED746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221F7-EB78-4B46-AB5A-43B147729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816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43C683-10B4-F343-AE7E-B1143A836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6FF61-9A5E-1841-AE70-3D847B065C08}" type="datetime1">
              <a:rPr lang="en-US" smtClean="0"/>
              <a:t>9/13/21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4E6D6A-BBCD-4A4C-B30A-0291A6F63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ACEF5E-474B-774D-B4FC-300AB404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221F7-EB78-4B46-AB5A-43B147729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003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386E4-014E-4247-BCDE-B171119EF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C38F1-1D66-9D41-A850-F2EC598A6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17A4C8-BEB9-AF49-A89A-F594C80EDB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6FE6FC-EACE-264F-8596-6C881D4AC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A8F49-DF40-F949-8DE2-65B98C5FEDD7}" type="datetime1">
              <a:rPr lang="en-US" smtClean="0"/>
              <a:t>9/13/21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7764EE-56DF-D34E-B04E-EB0CC1ED5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A4ACF7-EEFE-0641-AA60-8B763467A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221F7-EB78-4B46-AB5A-43B147729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646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2779-4DBE-0641-A18F-A4BA5894B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9A5940-3C6A-2A47-B2AA-C53AA510B8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E4B348-3D0D-2743-A542-26916E1E51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5A66C5-6004-4445-8B2C-318603EC5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EFE4E-DFE8-4C42-98CC-30B935E5C550}" type="datetime1">
              <a:rPr lang="en-US" smtClean="0"/>
              <a:t>9/13/21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C31969-6F90-5D4B-B659-D8A76F8C9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D48A2E-406D-9741-86B6-3872763F1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221F7-EB78-4B46-AB5A-43B147729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994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9F7951-85BB-1A4C-89F9-164F1DEDD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50426E-4263-0D46-A9DD-C8FAB75E43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8152F-71BC-8E49-988D-5BC50382E5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C85FA-79DF-354D-A01A-3E5AA821AAF9}" type="datetime1">
              <a:rPr lang="en-US" smtClean="0"/>
              <a:t>9/13/21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D3178D-007E-C74A-AE63-201A7A0C20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C85C4-E24C-1C4F-B151-9DD7C93F44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221F7-EB78-4B46-AB5A-43B147729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877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mirosimani/Machine_Learning_Pratt" TargetMode="External"/><Relationship Id="rId2" Type="http://schemas.openxmlformats.org/officeDocument/2006/relationships/hyperlink" Target="mailto:aimani@pratt.edu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scikit-learn.org/stable/getting_started.html" TargetMode="External"/><Relationship Id="rId3" Type="http://schemas.openxmlformats.org/officeDocument/2006/relationships/image" Target="../media/image1.jpg"/><Relationship Id="rId7" Type="http://schemas.openxmlformats.org/officeDocument/2006/relationships/image" Target="../media/image3.jpg"/><Relationship Id="rId2" Type="http://schemas.openxmlformats.org/officeDocument/2006/relationships/hyperlink" Target="https://www.statlearning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deeplearningbook.org/" TargetMode="External"/><Relationship Id="rId5" Type="http://schemas.openxmlformats.org/officeDocument/2006/relationships/image" Target="../media/image2.png"/><Relationship Id="rId4" Type="http://schemas.openxmlformats.org/officeDocument/2006/relationships/hyperlink" Target="https://github.com/amueller/introduction_to_ml_with_python" TargetMode="External"/><Relationship Id="rId9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E539A-5B3D-4F45-9509-26157FF955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Garamond" panose="02020404030301010803" pitchFamily="18" charset="0"/>
              </a:rPr>
              <a:t>INFO 656-01 Fall 2021</a:t>
            </a:r>
            <a:br>
              <a:rPr lang="en-US" b="1" dirty="0">
                <a:latin typeface="Garamond" panose="02020404030301010803" pitchFamily="18" charset="0"/>
              </a:rPr>
            </a:br>
            <a:r>
              <a:rPr lang="en-US" b="1" dirty="0">
                <a:latin typeface="Garamond" panose="02020404030301010803" pitchFamily="18" charset="0"/>
              </a:rPr>
              <a:t>What is Machine Learning?</a:t>
            </a:r>
            <a:br>
              <a:rPr lang="en-US" b="1" dirty="0">
                <a:latin typeface="Garamond" panose="02020404030301010803" pitchFamily="18" charset="0"/>
              </a:rPr>
            </a:b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DF0E5D-18DE-B54E-BDFC-A3857F1C9F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Garamond" panose="02020404030301010803" pitchFamily="18" charset="0"/>
              </a:rPr>
              <a:t>Week 1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5663408-2518-8445-B4DD-6BD0464EF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735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9E354-464D-B142-8D50-9BE057AC4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Coding Guidelines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FC7CA-264F-9F44-BB69-9BFC1FFFE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be clever!</a:t>
            </a:r>
          </a:p>
          <a:p>
            <a:r>
              <a:rPr lang="en-US" dirty="0"/>
              <a:t>Follow conventions.</a:t>
            </a:r>
          </a:p>
          <a:p>
            <a:r>
              <a:rPr lang="en-US" dirty="0"/>
              <a:t>Make it readable. Your feature self is the most likely the one who needs to understand it!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4BC3A-7C34-BB46-B2AB-07ECD0540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965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9E354-464D-B142-8D50-9BE057AC4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Coding Guidelines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FC7CA-264F-9F44-BB69-9BFC1FFFE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be clever!</a:t>
            </a:r>
          </a:p>
          <a:p>
            <a:r>
              <a:rPr lang="en-US" dirty="0"/>
              <a:t>Follow conventions.</a:t>
            </a:r>
          </a:p>
          <a:p>
            <a:r>
              <a:rPr lang="en-US" dirty="0"/>
              <a:t>Make it readable. </a:t>
            </a:r>
          </a:p>
          <a:p>
            <a:r>
              <a:rPr lang="en-US" dirty="0">
                <a:solidFill>
                  <a:srgbClr val="FF0000"/>
                </a:solidFill>
              </a:rPr>
              <a:t>Avoid writing code.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4BC3A-7C34-BB46-B2AB-07ECD0540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4D6E69-210A-AB42-AB8D-BB1C1BCC52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6156" y="0"/>
            <a:ext cx="5125844" cy="7226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308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26F84-4C39-CC4B-822B-2FC0291ED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Python?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BA79F-2B54-CB4C-9725-3A17077B8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High-level and Interpreted</a:t>
            </a:r>
          </a:p>
          <a:p>
            <a:r>
              <a:rPr lang="en-US" dirty="0"/>
              <a:t>General-purpose</a:t>
            </a:r>
          </a:p>
          <a:p>
            <a:r>
              <a:rPr lang="en-US" dirty="0"/>
              <a:t>Multi-paradigm (OOP &amp; Functional)</a:t>
            </a:r>
          </a:p>
          <a:p>
            <a:r>
              <a:rPr lang="en-US" dirty="0"/>
              <a:t>Modular</a:t>
            </a:r>
          </a:p>
          <a:p>
            <a:r>
              <a:rPr lang="en-US" dirty="0"/>
              <a:t>Interactive</a:t>
            </a:r>
          </a:p>
          <a:p>
            <a:r>
              <a:rPr lang="en-US" dirty="0"/>
              <a:t>Dynamic</a:t>
            </a:r>
          </a:p>
          <a:p>
            <a:r>
              <a:rPr lang="en-US" dirty="0"/>
              <a:t>Great Libraries</a:t>
            </a:r>
          </a:p>
          <a:p>
            <a:r>
              <a:rPr lang="en-US" dirty="0"/>
              <a:t>Easy to use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3C6553-8894-7B43-84E1-88F2A02D2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" y="6356351"/>
            <a:ext cx="7848600" cy="311150"/>
          </a:xfrm>
        </p:spPr>
        <p:txBody>
          <a:bodyPr/>
          <a:lstStyle/>
          <a:p>
            <a:pPr algn="l"/>
            <a:r>
              <a:rPr lang="en-US" dirty="0"/>
              <a:t>https://</a:t>
            </a:r>
            <a:r>
              <a:rPr lang="en-US" dirty="0" err="1"/>
              <a:t>stackoverflow.blog</a:t>
            </a:r>
            <a:r>
              <a:rPr lang="en-US" dirty="0"/>
              <a:t>/2017/09/06/incredible-growth-python/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A146F2-226D-534E-82C3-FEF22D5B899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371723" y="1414463"/>
            <a:ext cx="5554441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169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26F84-4C39-CC4B-822B-2FC0291ED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as an Artifact - Python Good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BA79F-2B54-CB4C-9725-3A17077B8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Don’t use Python 2.x – unless you really have to!</a:t>
            </a:r>
          </a:p>
          <a:p>
            <a:r>
              <a:rPr lang="en-US" dirty="0"/>
              <a:t>Always create/use environments</a:t>
            </a:r>
          </a:p>
          <a:p>
            <a:r>
              <a:rPr lang="en-US" dirty="0"/>
              <a:t>Lint your code (PEP8)</a:t>
            </a:r>
          </a:p>
          <a:p>
            <a:r>
              <a:rPr lang="en-US" dirty="0"/>
              <a:t>Add comments</a:t>
            </a:r>
          </a:p>
          <a:p>
            <a:r>
              <a:rPr lang="en-US" dirty="0"/>
              <a:t>Modular coding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3C6553-8894-7B43-84E1-88F2A02D2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3883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2F699EB-E3A5-6249-9E9B-FD8C760629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40512" y="347101"/>
            <a:ext cx="4612888" cy="6510899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6DBA1D-9512-8C4C-80D2-68AC59788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D614B8-8BD7-A645-AE3D-336F45354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2785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A43C6-519B-EC47-B390-E8149307A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75A89-3404-B74D-BB84-B60CC2242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F1FACF-19A4-3245-9742-2501F5839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741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7FB42-76DD-AE4E-A1A3-1438F0692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Housekeeping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80E70-C9A6-5C45-A15C-EC5FE9634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Amir Imani (He/Him)</a:t>
            </a:r>
          </a:p>
          <a:p>
            <a:pPr marL="0" indent="0">
              <a:buNone/>
            </a:pPr>
            <a:endParaRPr lang="en-US" b="1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Garamond" panose="02020404030301010803" pitchFamily="18" charset="0"/>
              </a:rPr>
              <a:t>Email</a:t>
            </a:r>
            <a:r>
              <a:rPr lang="en-US" dirty="0">
                <a:latin typeface="Garamond" panose="02020404030301010803" pitchFamily="18" charset="0"/>
              </a:rPr>
              <a:t>: </a:t>
            </a:r>
            <a:r>
              <a:rPr lang="en-US" dirty="0">
                <a:latin typeface="Garamond" panose="02020404030301010803" pitchFamily="18" charset="0"/>
                <a:hlinkClick r:id="rId2"/>
              </a:rPr>
              <a:t>aimani@pratt.edu</a:t>
            </a:r>
            <a:endParaRPr lang="en-US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Garamond" panose="02020404030301010803" pitchFamily="18" charset="0"/>
              </a:rPr>
              <a:t>Office Hours</a:t>
            </a:r>
            <a:r>
              <a:rPr lang="en-US" dirty="0">
                <a:latin typeface="Garamond" panose="02020404030301010803" pitchFamily="18" charset="0"/>
              </a:rPr>
              <a:t>: Mondays 7-9. Email me first!</a:t>
            </a:r>
          </a:p>
          <a:p>
            <a:pPr marL="0" indent="0">
              <a:buNone/>
            </a:pPr>
            <a:r>
              <a:rPr lang="en-US" b="1" dirty="0">
                <a:latin typeface="Garamond" panose="02020404030301010803" pitchFamily="18" charset="0"/>
              </a:rPr>
              <a:t>Course website: </a:t>
            </a:r>
            <a:r>
              <a:rPr lang="en-US" sz="2400" dirty="0">
                <a:latin typeface="Garamond" panose="02020404030301010803" pitchFamily="18" charset="0"/>
                <a:hlinkClick r:id="rId3"/>
              </a:rPr>
              <a:t>https://github.com/Amirosimani/Machine_Learning_Pratt</a:t>
            </a:r>
            <a:endParaRPr lang="en-US" sz="2400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US" sz="2400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Garamond" panose="02020404030301010803" pitchFamily="18" charset="0"/>
              </a:rPr>
              <a:t>Class discussion (30%)+ 4 Lab Assignments (20%)+ Final Project (10%+30%+10%)</a:t>
            </a:r>
          </a:p>
          <a:p>
            <a:pPr marL="0" indent="0">
              <a:buNone/>
            </a:pPr>
            <a:endParaRPr lang="en-US" sz="2400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5B0D3-653B-9A44-A3D1-3F5139A5B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620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7FB42-76DD-AE4E-A1A3-1438F0692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Housekeeping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80E70-C9A6-5C45-A15C-EC5FE9634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>
                <a:latin typeface="Garamond" panose="02020404030301010803" pitchFamily="18" charset="0"/>
              </a:rPr>
              <a:t>About the class</a:t>
            </a:r>
          </a:p>
          <a:p>
            <a:pPr marL="0" indent="0">
              <a:buNone/>
            </a:pPr>
            <a:endParaRPr lang="en-US" sz="2400" b="1" dirty="0">
              <a:latin typeface="Garamond" panose="02020404030301010803" pitchFamily="18" charset="0"/>
            </a:endParaRPr>
          </a:p>
          <a:p>
            <a:r>
              <a:rPr lang="en-US" sz="2400" dirty="0">
                <a:latin typeface="Garamond" panose="02020404030301010803" pitchFamily="18" charset="0"/>
              </a:rPr>
              <a:t>Read the required readings, submit 2 interesting points/your ideas/questions you’d like to discuss on Canvas</a:t>
            </a:r>
          </a:p>
          <a:p>
            <a:r>
              <a:rPr lang="en-US" sz="2400" dirty="0">
                <a:latin typeface="Garamond" panose="02020404030301010803" pitchFamily="18" charset="0"/>
              </a:rPr>
              <a:t>Break out &amp; class discussions</a:t>
            </a:r>
          </a:p>
          <a:p>
            <a:r>
              <a:rPr lang="en-US" sz="2400" dirty="0">
                <a:latin typeface="Garamond" panose="02020404030301010803" pitchFamily="18" charset="0"/>
              </a:rPr>
              <a:t>Lecture (combination of slides + code)</a:t>
            </a:r>
          </a:p>
          <a:p>
            <a:r>
              <a:rPr lang="en-US" sz="2400" dirty="0">
                <a:latin typeface="Garamond" panose="02020404030301010803" pitchFamily="18" charset="0"/>
              </a:rPr>
              <a:t>Hands-on section</a:t>
            </a:r>
          </a:p>
          <a:p>
            <a:r>
              <a:rPr lang="en-US" sz="2400" dirty="0">
                <a:latin typeface="Garamond" panose="02020404030301010803" pitchFamily="18" charset="0"/>
              </a:rPr>
              <a:t>Guest lecturers</a:t>
            </a:r>
          </a:p>
          <a:p>
            <a:endParaRPr lang="en-US" sz="2400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Garamond" panose="02020404030301010803" pitchFamily="18" charset="0"/>
              </a:rPr>
              <a:t>Class discussion (30%)+ 4 Lab Assignments (20%)+ Final Project (10%+30%+10%)</a:t>
            </a:r>
          </a:p>
          <a:p>
            <a:pPr marL="0" indent="0">
              <a:buNone/>
            </a:pPr>
            <a:endParaRPr lang="en-US" sz="2400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5B0D3-653B-9A44-A3D1-3F5139A5B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791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9D9C6-6010-7E49-BEB8-6E75192E1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7A3D62-5A87-BE48-9BFB-EAED531A1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Content Placeholder 9">
            <a:hlinkClick r:id="rId2"/>
            <a:extLst>
              <a:ext uri="{FF2B5EF4-FFF2-40B4-BE49-F238E27FC236}">
                <a16:creationId xmlns:a16="http://schemas.microsoft.com/office/drawing/2014/main" id="{A607917C-DC3B-2A43-88DD-9166F04B65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5637"/>
          <a:stretch/>
        </p:blipFill>
        <p:spPr>
          <a:xfrm>
            <a:off x="838200" y="1912144"/>
            <a:ext cx="2324100" cy="3295650"/>
          </a:xfrm>
        </p:spPr>
      </p:pic>
      <p:pic>
        <p:nvPicPr>
          <p:cNvPr id="12" name="Picture 11">
            <a:hlinkClick r:id="rId4"/>
            <a:extLst>
              <a:ext uri="{FF2B5EF4-FFF2-40B4-BE49-F238E27FC236}">
                <a16:creationId xmlns:a16="http://schemas.microsoft.com/office/drawing/2014/main" id="{7E490840-A606-F648-AEFF-CD47EFA25E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1180" y="1912144"/>
            <a:ext cx="2514207" cy="3295650"/>
          </a:xfrm>
          <a:prstGeom prst="rect">
            <a:avLst/>
          </a:prstGeom>
        </p:spPr>
      </p:pic>
      <p:pic>
        <p:nvPicPr>
          <p:cNvPr id="14" name="Picture 13">
            <a:hlinkClick r:id="rId6"/>
            <a:extLst>
              <a:ext uri="{FF2B5EF4-FFF2-40B4-BE49-F238E27FC236}">
                <a16:creationId xmlns:a16="http://schemas.microsoft.com/office/drawing/2014/main" id="{0409FE0F-3B9E-7F48-8458-868D596D65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94267" y="1912144"/>
            <a:ext cx="2489200" cy="3263900"/>
          </a:xfrm>
          <a:prstGeom prst="rect">
            <a:avLst/>
          </a:prstGeom>
        </p:spPr>
      </p:pic>
      <p:pic>
        <p:nvPicPr>
          <p:cNvPr id="16" name="Picture 15">
            <a:hlinkClick r:id="rId8"/>
            <a:extLst>
              <a:ext uri="{FF2B5EF4-FFF2-40B4-BE49-F238E27FC236}">
                <a16:creationId xmlns:a16="http://schemas.microsoft.com/office/drawing/2014/main" id="{05571A65-982A-6747-9A7E-E2367289C23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83700" y="1912144"/>
            <a:ext cx="1625600" cy="5842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4D66AAE-D2F2-504F-AE49-99452472B841}"/>
              </a:ext>
            </a:extLst>
          </p:cNvPr>
          <p:cNvSpPr txBox="1"/>
          <p:nvPr/>
        </p:nvSpPr>
        <p:spPr>
          <a:xfrm>
            <a:off x="9283700" y="2832100"/>
            <a:ext cx="1742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ciml.info</a:t>
            </a:r>
            <a:r>
              <a:rPr lang="en-US" dirty="0"/>
              <a:t>/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BCC578B-C7E5-9644-BC20-6BE9B683FA7B}"/>
              </a:ext>
            </a:extLst>
          </p:cNvPr>
          <p:cNvCxnSpPr/>
          <p:nvPr/>
        </p:nvCxnSpPr>
        <p:spPr>
          <a:xfrm>
            <a:off x="8839200" y="1690688"/>
            <a:ext cx="0" cy="4062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0876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433E5-7C6B-B04C-903A-522092297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- What and Why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25007D-CD1A-4B40-B82A-C9DAFF555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Source: Machine learning, XKCD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2EEBC94-5DAC-E548-8ECD-C1579EF2CE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4002168" y="1398671"/>
            <a:ext cx="4187663" cy="4955213"/>
          </a:xfrm>
        </p:spPr>
      </p:pic>
    </p:spTree>
    <p:extLst>
      <p:ext uri="{BB962C8B-B14F-4D97-AF65-F5344CB8AC3E}">
        <p14:creationId xmlns:p14="http://schemas.microsoft.com/office/powerpoint/2010/main" val="1281386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148B4-958B-E344-A6CD-E9F7C4CFA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Machine Learning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FCCA683-2D63-8846-9521-6B0B894352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3747" y="1447800"/>
            <a:ext cx="6544505" cy="4680744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032992-7B56-9244-A66D-532D57136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8153400" cy="501650"/>
          </a:xfrm>
        </p:spPr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blogs.oracle.com</a:t>
            </a:r>
            <a:r>
              <a:rPr lang="en-US" dirty="0"/>
              <a:t>/</a:t>
            </a:r>
            <a:r>
              <a:rPr lang="en-US" dirty="0" err="1"/>
              <a:t>datascience</a:t>
            </a:r>
            <a:r>
              <a:rPr lang="en-US" dirty="0"/>
              <a:t>/types-of-machine-learning-and-top-10-algorithms-everyone-should-know-v2</a:t>
            </a:r>
          </a:p>
        </p:txBody>
      </p:sp>
    </p:spTree>
    <p:extLst>
      <p:ext uri="{BB962C8B-B14F-4D97-AF65-F5344CB8AC3E}">
        <p14:creationId xmlns:p14="http://schemas.microsoft.com/office/powerpoint/2010/main" val="771123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00ED9-79D0-DE4F-8136-D9FED836F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Machine Learning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5585A-6E1D-604C-ACC9-7DC091680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and the collection process (week 2)</a:t>
            </a:r>
          </a:p>
          <a:p>
            <a:r>
              <a:rPr lang="en-US" dirty="0"/>
              <a:t>Machine Learning vs Statistics (multiple weeks)</a:t>
            </a:r>
          </a:p>
          <a:p>
            <a:r>
              <a:rPr lang="en-US" dirty="0"/>
              <a:t>Machine Learning workflow (week 6, 11)</a:t>
            </a:r>
          </a:p>
          <a:p>
            <a:r>
              <a:rPr lang="en-US" dirty="0"/>
              <a:t>FATML (Fair Accountable Transparent ML) (Week 2, 12, 13)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F246BE-860F-AE4D-B68F-4F5102ED1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584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E1B92-44F9-1548-A9BC-F5E639BFA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ADB5A-367A-CC4D-8151-2B1645216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Coding is not fun, It’s technically and ethically complex! </a:t>
            </a:r>
            <a:r>
              <a:rPr lang="en-US" baseline="30000" dirty="0">
                <a:latin typeface="Garamond" panose="02020404030301010803" pitchFamily="18" charset="0"/>
              </a:rPr>
              <a:t>1</a:t>
            </a:r>
          </a:p>
          <a:p>
            <a:pPr marL="0" indent="0" algn="r">
              <a:buNone/>
            </a:pPr>
            <a:endParaRPr lang="en-US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4DB87-0B53-0F4A-8067-6F9B9EB7D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1512" y="6356350"/>
            <a:ext cx="8041888" cy="365125"/>
          </a:xfrm>
        </p:spPr>
        <p:txBody>
          <a:bodyPr/>
          <a:lstStyle/>
          <a:p>
            <a:pPr algn="l"/>
            <a:r>
              <a:rPr lang="en-US" dirty="0">
                <a:latin typeface="Garamond" panose="02020404030301010803" pitchFamily="18" charset="0"/>
              </a:rPr>
              <a:t>1. https://</a:t>
            </a:r>
            <a:r>
              <a:rPr lang="en-US" dirty="0" err="1">
                <a:latin typeface="Garamond" panose="02020404030301010803" pitchFamily="18" charset="0"/>
              </a:rPr>
              <a:t>aeon.co</a:t>
            </a:r>
            <a:r>
              <a:rPr lang="en-US" dirty="0">
                <a:latin typeface="Garamond" panose="02020404030301010803" pitchFamily="18" charset="0"/>
              </a:rPr>
              <a:t>/ideas/coding-is-not-fun-it-s-technically-and-ethically-complex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091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CF761D1-4FB2-0E42-BBFA-28D53B32D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88638"/>
            <a:ext cx="484381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A9E1B92-44F9-1548-A9BC-F5E639BFA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Coding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16AB90-525D-DC4B-8071-B887C5FBD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ADB5A-367A-CC4D-8151-2B1645216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0848" y="1825625"/>
            <a:ext cx="6792951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“Programs must be written for people to read, and only incidentally for machines to execute. ” — Harold Abelson</a:t>
            </a:r>
          </a:p>
          <a:p>
            <a:pPr marL="0" indent="0" algn="r">
              <a:buNone/>
            </a:pPr>
            <a:endParaRPr lang="en-US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“Any fool can write code that a computer can understand. Good programmers write code that humans can understand.” — Martin Fowler</a:t>
            </a: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8164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424</Words>
  <Application>Microsoft Macintosh PowerPoint</Application>
  <PresentationFormat>Widescreen</PresentationFormat>
  <Paragraphs>77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Garamond</vt:lpstr>
      <vt:lpstr>Office Theme</vt:lpstr>
      <vt:lpstr>INFO 656-01 Fall 2021 What is Machine Learning? </vt:lpstr>
      <vt:lpstr>Housekeeping</vt:lpstr>
      <vt:lpstr>Housekeeping</vt:lpstr>
      <vt:lpstr>Books</vt:lpstr>
      <vt:lpstr>Machine Learning - What and Why</vt:lpstr>
      <vt:lpstr>Types of Machine Learning</vt:lpstr>
      <vt:lpstr>Other Machine Learning Considerations</vt:lpstr>
      <vt:lpstr>Coding</vt:lpstr>
      <vt:lpstr>Coding</vt:lpstr>
      <vt:lpstr>General Coding Guidelines</vt:lpstr>
      <vt:lpstr>General Coding Guidelines</vt:lpstr>
      <vt:lpstr>Why Python?</vt:lpstr>
      <vt:lpstr>Code as an Artifact - Python Good Practices</vt:lpstr>
      <vt:lpstr>Version Control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Machine Learning? </dc:title>
  <dc:creator>Amiros</dc:creator>
  <cp:lastModifiedBy>Amiros</cp:lastModifiedBy>
  <cp:revision>29</cp:revision>
  <dcterms:created xsi:type="dcterms:W3CDTF">2020-08-22T01:54:37Z</dcterms:created>
  <dcterms:modified xsi:type="dcterms:W3CDTF">2021-09-13T15:08:15Z</dcterms:modified>
</cp:coreProperties>
</file>