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6350" cap="flat">
              <a:solidFill>
                <a:srgbClr val="000000"/>
              </a:solidFill>
              <a:prstDash val="solid"/>
              <a:miter lim="800000"/>
            </a:ln>
          </a:left>
          <a:right>
            <a:ln w="6350" cap="flat">
              <a:solidFill>
                <a:srgbClr val="000000"/>
              </a:solidFill>
              <a:prstDash val="solid"/>
              <a:miter lim="8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6350" cap="flat">
              <a:solidFill>
                <a:srgbClr val="000000"/>
              </a:solidFill>
              <a:prstDash val="solid"/>
              <a:miter lim="8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000000"/>
              </a:solidFill>
              <a:prstDash val="solid"/>
              <a:miter lim="800000"/>
            </a:ln>
          </a:top>
          <a:bottom>
            <a:ln w="6350" cap="flat">
              <a:solidFill>
                <a:srgbClr val="000000"/>
              </a:solidFill>
              <a:prstDash val="solid"/>
              <a:miter lim="8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0000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1" name="Shape 10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Tidy up your data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6" name="Shape 10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Tidy up your data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7" name="Shape 14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It’s a crude constraint. The rate for both population should be the same.  Doesn’t specify how many are granted. It’s a two-sided parity – prevents discrimination against circles.</a:t>
            </a:r>
          </a:p>
          <a:p>
            <a:p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7" name="Shape 20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Think about supervised learning – here there is no mention of X </a:t>
            </a:r>
          </a:p>
          <a:p>
            <a:pPr/>
            <a:r>
              <a:t>So you can randomly give admission to circles and squares -&gt; what about merit-based? We can accommodate. The fact that this is a bad algo, doesn’t mean there can be a good one that satisfies X and fairness</a:t>
            </a:r>
          </a:p>
          <a:p>
            <a:pPr/>
            <a:r>
              <a:t>This is good if you want to start fresh with no prior data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69" name="Shape 26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There is no mention of Y -&gt; did they default/graduated or not. What if 30% of circles repay, but only 15% of squares</a:t>
            </a:r>
          </a:p>
          <a:p>
            <a:pPr/>
          </a:p>
          <a:p>
            <a:pPr/>
          </a:p>
          <a:p>
            <a:pPr/>
            <a:r>
              <a:t>With a perfect predictor, We can pay to 15% of both squares and circles that are paying back -&gt; but what about the 15% circles who didn’t get it? Is it unfair?</a:t>
            </a:r>
          </a:p>
          <a:p>
            <a:pPr/>
            <a:r>
              <a:t>Give to 30% of both -&gt; what about the lender? It is loosing money on 15% of squares</a:t>
            </a:r>
          </a:p>
          <a:p>
            <a:pPr/>
          </a:p>
          <a:p>
            <a:pPr/>
            <a:r>
              <a:t>It is at odds with optimal decision making -&gt; accuracy</a:t>
            </a:r>
          </a:p>
          <a:p>
            <a:pPr/>
            <a:r>
              <a:t>------</a:t>
            </a:r>
          </a:p>
          <a:p>
            <a:pPr/>
            <a:r>
              <a:t>One approach is to evenly distribute the mistakes –e make, rather than evenly distributing the loans we give -&gt; rate of false rejections can be the same in both races.</a:t>
            </a:r>
          </a:p>
          <a:p>
            <a:pPr/>
            <a:r>
              <a:t>In other word, if not being granted while worthy, is defined as being harmed – a random worthy circle has the same probability of being harmed as a random worth square (false rejection) – so your race is not affecting you in a negative way and if we can improve accuracy of our model, that would be fair – equality of false negative</a:t>
            </a:r>
          </a:p>
          <a:p>
            <a:pPr/>
          </a:p>
          <a:p>
            <a:pPr/>
          </a:p>
          <a:p>
            <a:pPr/>
            <a:r>
              <a:t>-----</a:t>
            </a:r>
          </a:p>
          <a:p>
            <a:pPr/>
          </a:p>
          <a:p>
            <a:pPr/>
            <a:r>
              <a:t>So lets say our model falsely reject 20% of squares, is it fair as long as it also falsely rejects 20% of circles?</a:t>
            </a:r>
          </a:p>
          <a:p>
            <a:pPr/>
          </a:p>
          <a:p>
            <a:pPr/>
            <a:r>
              <a:t>Individually, if you were worthy and didn’t get it, it doesn’t make you feel better to realize another worthy applicant also didn’t get it</a:t>
            </a:r>
          </a:p>
          <a:p>
            <a:pPr/>
          </a:p>
          <a:p>
            <a:pPr/>
            <a:r>
              <a:t>Both statistical parity and equality of false negatives offer fairness for groups, but not individuals in those groups.</a:t>
            </a:r>
          </a:p>
          <a:p>
            <a:pPr/>
          </a:p>
          <a:p>
            <a:pPr/>
          </a:p>
          <a:p>
            <a:pPr/>
          </a:p>
          <a:p>
            <a:pPr/>
            <a:r>
              <a:t>Lets take a step back, we don’t have perfect data, we don’t have perfect models, and we don’t have perfect fairness definition.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29" name="Shape 32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Majority applicants are circle</a:t>
            </a:r>
          </a:p>
          <a:p>
            <a:pPr/>
          </a:p>
          <a:p>
            <a:pPr/>
            <a:r>
              <a:t>both populations are equally well prepared for success -&gt; % circles who pay back is equal to % of square who pay back if admitted</a:t>
            </a:r>
          </a:p>
          <a:p>
            <a:pPr/>
          </a:p>
          <a:p>
            <a:pPr/>
            <a:r>
              <a:t>Even choosing the most accurate model violates the fairness</a:t>
            </a:r>
          </a:p>
          <a:p>
            <a:pPr/>
          </a:p>
          <a:p>
            <a:pPr/>
            <a:r>
              <a:t>If it is complicated for a simple example, how are we handling this for more complex algos?</a:t>
            </a:r>
          </a:p>
          <a:p>
            <a:pPr/>
          </a:p>
          <a:p>
            <a:pPr/>
            <a:r>
              <a:t>build separate model for each group? Then we need to explicitly use race as an input for our model</a:t>
            </a:r>
          </a:p>
          <a:p>
            <a:pPr/>
          </a:p>
          <a:p>
            <a:pPr/>
            <a:r>
              <a:t>Model card:  model details/ intended use/ factors/ metrics/evaluation data/ training data/ quantitative analysis/ ethical considerations/ caveats &amp; recs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524000" y="3602037"/>
            <a:ext cx="9144000" cy="1655765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831850" y="4589462"/>
            <a:ext cx="10515600" cy="1500190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839787" y="1681163"/>
            <a:ext cx="5157790" cy="823915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0">
              <a:buSzTx/>
              <a:buFontTx/>
              <a:buNone/>
              <a:defRPr b="1" sz="2400"/>
            </a:lvl2pPr>
            <a:lvl3pPr marL="0" indent="0">
              <a:buSzTx/>
              <a:buFontTx/>
              <a:buNone/>
              <a:defRPr b="1" sz="2400"/>
            </a:lvl3pPr>
            <a:lvl4pPr marL="0" indent="0">
              <a:buSzTx/>
              <a:buFontTx/>
              <a:buNone/>
              <a:defRPr b="1" sz="2400"/>
            </a:lvl4pPr>
            <a:lvl5pPr marL="0" indent="0"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21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sz="half" idx="1"/>
          </p:nvPr>
        </p:nvSpPr>
        <p:spPr>
          <a:xfrm>
            <a:off x="5183187" y="987425"/>
            <a:ext cx="6172203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21"/>
          </p:nvPr>
        </p:nvSpPr>
        <p:spPr>
          <a:xfrm>
            <a:off x="5183187" y="987425"/>
            <a:ext cx="6172203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106788" y="6410644"/>
            <a:ext cx="247012" cy="2565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Garamond"/>
          <a:ea typeface="Garamond"/>
          <a:cs typeface="Garamond"/>
          <a:sym typeface="Garamond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Garamond"/>
          <a:ea typeface="Garamond"/>
          <a:cs typeface="Garamond"/>
          <a:sym typeface="Garamond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Garamond"/>
          <a:ea typeface="Garamond"/>
          <a:cs typeface="Garamond"/>
          <a:sym typeface="Garamond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Garamond"/>
          <a:ea typeface="Garamond"/>
          <a:cs typeface="Garamond"/>
          <a:sym typeface="Garamond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Garamond"/>
          <a:ea typeface="Garamond"/>
          <a:cs typeface="Garamond"/>
          <a:sym typeface="Garamond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Garamond"/>
          <a:ea typeface="Garamond"/>
          <a:cs typeface="Garamond"/>
          <a:sym typeface="Garamond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Garamond"/>
          <a:ea typeface="Garamond"/>
          <a:cs typeface="Garamond"/>
          <a:sym typeface="Garamond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Garamond"/>
          <a:ea typeface="Garamond"/>
          <a:cs typeface="Garamond"/>
          <a:sym typeface="Garamond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Garamond"/>
          <a:ea typeface="Garamond"/>
          <a:cs typeface="Garamond"/>
          <a:sym typeface="Garamond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Garamond"/>
          <a:ea typeface="Garamond"/>
          <a:cs typeface="Garamond"/>
          <a:sym typeface="Garamond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Garamond"/>
          <a:ea typeface="Garamond"/>
          <a:cs typeface="Garamond"/>
          <a:sym typeface="Garamond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Garamond"/>
          <a:ea typeface="Garamond"/>
          <a:cs typeface="Garamond"/>
          <a:sym typeface="Garamond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Garamond"/>
          <a:ea typeface="Garamond"/>
          <a:cs typeface="Garamond"/>
          <a:sym typeface="Garamond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Garamond"/>
          <a:ea typeface="Garamond"/>
          <a:cs typeface="Garamond"/>
          <a:sym typeface="Garamond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Garamond"/>
          <a:ea typeface="Garamond"/>
          <a:cs typeface="Garamond"/>
          <a:sym typeface="Garamond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Garamond"/>
          <a:ea typeface="Garamond"/>
          <a:cs typeface="Garamond"/>
          <a:sym typeface="Garamond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Garamond"/>
          <a:ea typeface="Garamond"/>
          <a:cs typeface="Garamond"/>
          <a:sym typeface="Garamond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Garamond"/>
          <a:ea typeface="Garamond"/>
          <a:cs typeface="Garamond"/>
          <a:sym typeface="Garamond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le 1"/>
          <p:cNvSpPr txBox="1"/>
          <p:nvPr>
            <p:ph type="ctr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/>
          <a:lstStyle/>
          <a:p>
            <a:pPr>
              <a:defRPr sz="2800"/>
            </a:pPr>
            <a:r>
              <a:t>INFO 656-01 Fall 2023</a:t>
            </a:r>
            <a:br/>
            <a:r>
              <a:rPr b="1" sz="6000"/>
              <a:t>Data, Bias, Communication</a:t>
            </a:r>
          </a:p>
        </p:txBody>
      </p:sp>
      <p:sp>
        <p:nvSpPr>
          <p:cNvPr id="95" name="Subtitle 2"/>
          <p:cNvSpPr txBox="1"/>
          <p:nvPr>
            <p:ph type="subTitle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Week 2</a:t>
            </a:r>
          </a:p>
          <a:p>
            <a:pPr>
              <a:defRPr b="1"/>
            </a:pPr>
          </a:p>
          <a:p>
            <a:pPr/>
            <a:r>
              <a:t>Amir Imani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itle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A typical ML pipeline</a:t>
            </a:r>
          </a:p>
        </p:txBody>
      </p:sp>
      <p:grpSp>
        <p:nvGrpSpPr>
          <p:cNvPr id="141" name="Group"/>
          <p:cNvGrpSpPr/>
          <p:nvPr/>
        </p:nvGrpSpPr>
        <p:grpSpPr>
          <a:xfrm>
            <a:off x="1423484" y="1285963"/>
            <a:ext cx="9345033" cy="5212779"/>
            <a:chOff x="0" y="0"/>
            <a:chExt cx="9345032" cy="5212777"/>
          </a:xfrm>
        </p:grpSpPr>
        <p:pic>
          <p:nvPicPr>
            <p:cNvPr id="139" name="bias.png" descr="bias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-1"/>
              <a:ext cx="9345033" cy="521277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40" name="Rectangle"/>
            <p:cNvSpPr/>
            <p:nvPr/>
          </p:nvSpPr>
          <p:spPr>
            <a:xfrm>
              <a:off x="37616" y="246724"/>
              <a:ext cx="3498535" cy="762127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</p:grpSp>
      <p:sp>
        <p:nvSpPr>
          <p:cNvPr id="142" name="source: https://ai.googleblog.com/2019/12/fairness-indicators-scalable.html"/>
          <p:cNvSpPr txBox="1"/>
          <p:nvPr/>
        </p:nvSpPr>
        <p:spPr>
          <a:xfrm>
            <a:off x="3087553" y="6377763"/>
            <a:ext cx="6016892" cy="2779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source: https://ai.googleblog.com/2019/12/fairness-indicators-scalable.html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itle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Fairness - Group Activity</a:t>
            </a:r>
          </a:p>
        </p:txBody>
      </p:sp>
      <p:sp>
        <p:nvSpPr>
          <p:cNvPr id="145" name="Content Placeholder 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/>
            <a:r>
              <a:t>Imagine a planet where </a:t>
            </a:r>
            <a:r>
              <a:rPr b="1"/>
              <a:t>Circles</a:t>
            </a:r>
            <a:r>
              <a:t> and </a:t>
            </a:r>
            <a:r>
              <a:rPr b="1"/>
              <a:t>Squares </a:t>
            </a:r>
            <a:r>
              <a:t>live on</a:t>
            </a:r>
          </a:p>
          <a:p>
            <a:pPr/>
            <a:r>
              <a:t>Suppose for some reason we are concerned about discrimination against </a:t>
            </a:r>
            <a:r>
              <a:rPr b="1"/>
              <a:t>Squares</a:t>
            </a:r>
            <a:endParaRPr b="1"/>
          </a:p>
          <a:p>
            <a:pPr>
              <a:defRPr b="1"/>
            </a:pPr>
            <a:r>
              <a:t>Statistical Parity: </a:t>
            </a:r>
            <a:r>
              <a:rPr b="0"/>
              <a:t>the fraction of </a:t>
            </a:r>
            <a:r>
              <a:t>Square</a:t>
            </a:r>
            <a:r>
              <a:rPr b="0"/>
              <a:t> that are selected be approximately the same as the fraction of selected </a:t>
            </a:r>
            <a:r>
              <a:t>Circle</a:t>
            </a:r>
            <a:r>
              <a:rPr b="0"/>
              <a:t> applicants.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Oval 5"/>
          <p:cNvSpPr/>
          <p:nvPr/>
        </p:nvSpPr>
        <p:spPr>
          <a:xfrm>
            <a:off x="4557598" y="1920504"/>
            <a:ext cx="2623283" cy="2623284"/>
          </a:xfrm>
          <a:prstGeom prst="ellipse">
            <a:avLst/>
          </a:prstGeom>
          <a:ln w="12700">
            <a:solidFill>
              <a:srgbClr val="548235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ln w="9525" cap="flat">
                  <a:solidFill>
                    <a:srgbClr val="548235"/>
                  </a:solidFill>
                  <a:prstDash val="solid"/>
                  <a:round/>
                </a:ln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150" name="Straight Connector 7"/>
          <p:cNvSpPr/>
          <p:nvPr/>
        </p:nvSpPr>
        <p:spPr>
          <a:xfrm flipH="1">
            <a:off x="5861741" y="1920504"/>
            <a:ext cx="7498" cy="2623281"/>
          </a:xfrm>
          <a:prstGeom prst="line">
            <a:avLst/>
          </a:prstGeom>
          <a:ln w="6350">
            <a:solidFill>
              <a:srgbClr val="548235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1" name="Oval 9"/>
          <p:cNvSpPr/>
          <p:nvPr/>
        </p:nvSpPr>
        <p:spPr>
          <a:xfrm>
            <a:off x="5145740" y="2850869"/>
            <a:ext cx="89653" cy="89653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152" name="Oval 10"/>
          <p:cNvSpPr/>
          <p:nvPr/>
        </p:nvSpPr>
        <p:spPr>
          <a:xfrm>
            <a:off x="5298140" y="3003269"/>
            <a:ext cx="89653" cy="89653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153" name="Oval 11"/>
          <p:cNvSpPr/>
          <p:nvPr/>
        </p:nvSpPr>
        <p:spPr>
          <a:xfrm>
            <a:off x="5056094" y="3210017"/>
            <a:ext cx="89653" cy="89653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154" name="Oval 12"/>
          <p:cNvSpPr/>
          <p:nvPr/>
        </p:nvSpPr>
        <p:spPr>
          <a:xfrm>
            <a:off x="5360892" y="3299664"/>
            <a:ext cx="89653" cy="89653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155" name="Oval 13"/>
          <p:cNvSpPr/>
          <p:nvPr/>
        </p:nvSpPr>
        <p:spPr>
          <a:xfrm>
            <a:off x="5271246" y="3577952"/>
            <a:ext cx="89653" cy="89653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156" name="Oval 15"/>
          <p:cNvSpPr/>
          <p:nvPr/>
        </p:nvSpPr>
        <p:spPr>
          <a:xfrm>
            <a:off x="5558116" y="3568043"/>
            <a:ext cx="89653" cy="89653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157" name="Oval 16"/>
          <p:cNvSpPr/>
          <p:nvPr/>
        </p:nvSpPr>
        <p:spPr>
          <a:xfrm>
            <a:off x="5316070" y="3774792"/>
            <a:ext cx="89653" cy="89653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158" name="Oval 17"/>
          <p:cNvSpPr/>
          <p:nvPr/>
        </p:nvSpPr>
        <p:spPr>
          <a:xfrm>
            <a:off x="5620868" y="3864438"/>
            <a:ext cx="89653" cy="89653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159" name="Oval 18"/>
          <p:cNvSpPr/>
          <p:nvPr/>
        </p:nvSpPr>
        <p:spPr>
          <a:xfrm>
            <a:off x="5531222" y="4142728"/>
            <a:ext cx="89653" cy="89653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160" name="Oval 19"/>
          <p:cNvSpPr/>
          <p:nvPr/>
        </p:nvSpPr>
        <p:spPr>
          <a:xfrm>
            <a:off x="4948520" y="3137741"/>
            <a:ext cx="89653" cy="89653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161" name="Oval 20"/>
          <p:cNvSpPr/>
          <p:nvPr/>
        </p:nvSpPr>
        <p:spPr>
          <a:xfrm>
            <a:off x="4706473" y="3344488"/>
            <a:ext cx="89653" cy="89653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162" name="Oval 21"/>
          <p:cNvSpPr/>
          <p:nvPr/>
        </p:nvSpPr>
        <p:spPr>
          <a:xfrm>
            <a:off x="5011273" y="3434134"/>
            <a:ext cx="89653" cy="89653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163" name="Oval 22"/>
          <p:cNvSpPr/>
          <p:nvPr/>
        </p:nvSpPr>
        <p:spPr>
          <a:xfrm>
            <a:off x="4921625" y="3712424"/>
            <a:ext cx="89653" cy="89653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164" name="Oval 23"/>
          <p:cNvSpPr/>
          <p:nvPr/>
        </p:nvSpPr>
        <p:spPr>
          <a:xfrm>
            <a:off x="5593972" y="2492281"/>
            <a:ext cx="89653" cy="89653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165" name="Oval 24"/>
          <p:cNvSpPr/>
          <p:nvPr/>
        </p:nvSpPr>
        <p:spPr>
          <a:xfrm>
            <a:off x="5351926" y="2699028"/>
            <a:ext cx="89653" cy="89653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166" name="Oval 25"/>
          <p:cNvSpPr/>
          <p:nvPr/>
        </p:nvSpPr>
        <p:spPr>
          <a:xfrm>
            <a:off x="5656724" y="2788672"/>
            <a:ext cx="89653" cy="89654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167" name="Oval 26"/>
          <p:cNvSpPr/>
          <p:nvPr/>
        </p:nvSpPr>
        <p:spPr>
          <a:xfrm>
            <a:off x="5567078" y="3066962"/>
            <a:ext cx="89653" cy="89653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168" name="Oval 27"/>
          <p:cNvSpPr/>
          <p:nvPr/>
        </p:nvSpPr>
        <p:spPr>
          <a:xfrm>
            <a:off x="5056099" y="2420564"/>
            <a:ext cx="89653" cy="89653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169" name="Oval 28"/>
          <p:cNvSpPr/>
          <p:nvPr/>
        </p:nvSpPr>
        <p:spPr>
          <a:xfrm>
            <a:off x="4814053" y="2627309"/>
            <a:ext cx="89653" cy="89653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170" name="Oval 29"/>
          <p:cNvSpPr/>
          <p:nvPr/>
        </p:nvSpPr>
        <p:spPr>
          <a:xfrm>
            <a:off x="5118851" y="2716957"/>
            <a:ext cx="89653" cy="89653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171" name="Oval 30"/>
          <p:cNvSpPr/>
          <p:nvPr/>
        </p:nvSpPr>
        <p:spPr>
          <a:xfrm>
            <a:off x="5029205" y="2995247"/>
            <a:ext cx="89653" cy="89653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172" name="Oval 31"/>
          <p:cNvSpPr/>
          <p:nvPr/>
        </p:nvSpPr>
        <p:spPr>
          <a:xfrm>
            <a:off x="5593972" y="2079910"/>
            <a:ext cx="89653" cy="89653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173" name="Oval 32"/>
          <p:cNvSpPr/>
          <p:nvPr/>
        </p:nvSpPr>
        <p:spPr>
          <a:xfrm>
            <a:off x="5351926" y="2286654"/>
            <a:ext cx="89653" cy="89653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174" name="Oval 33"/>
          <p:cNvSpPr/>
          <p:nvPr/>
        </p:nvSpPr>
        <p:spPr>
          <a:xfrm>
            <a:off x="5656724" y="2376303"/>
            <a:ext cx="89653" cy="89653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175" name="Oval 34"/>
          <p:cNvSpPr/>
          <p:nvPr/>
        </p:nvSpPr>
        <p:spPr>
          <a:xfrm>
            <a:off x="5567078" y="2654593"/>
            <a:ext cx="89653" cy="89653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176" name="Rectangle 36"/>
          <p:cNvSpPr/>
          <p:nvPr/>
        </p:nvSpPr>
        <p:spPr>
          <a:xfrm>
            <a:off x="6239435" y="2465384"/>
            <a:ext cx="116543" cy="116543"/>
          </a:xfrm>
          <a:prstGeom prst="rect">
            <a:avLst/>
          </a:prstGeom>
          <a:solidFill>
            <a:srgbClr val="FFD966"/>
          </a:solidFill>
          <a:ln w="12700">
            <a:solidFill>
              <a:schemeClr val="accent4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177" name="Rectangle 40"/>
          <p:cNvSpPr/>
          <p:nvPr/>
        </p:nvSpPr>
        <p:spPr>
          <a:xfrm>
            <a:off x="6391835" y="2617784"/>
            <a:ext cx="116543" cy="116543"/>
          </a:xfrm>
          <a:prstGeom prst="rect">
            <a:avLst/>
          </a:prstGeom>
          <a:solidFill>
            <a:srgbClr val="FFD966"/>
          </a:solidFill>
          <a:ln w="12700">
            <a:solidFill>
              <a:schemeClr val="accent4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178" name="Rectangle 41"/>
          <p:cNvSpPr/>
          <p:nvPr/>
        </p:nvSpPr>
        <p:spPr>
          <a:xfrm>
            <a:off x="6544233" y="2770184"/>
            <a:ext cx="116543" cy="116543"/>
          </a:xfrm>
          <a:prstGeom prst="rect">
            <a:avLst/>
          </a:prstGeom>
          <a:solidFill>
            <a:srgbClr val="FFD966"/>
          </a:solidFill>
          <a:ln w="12700">
            <a:solidFill>
              <a:schemeClr val="accent4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179" name="Rectangle 42"/>
          <p:cNvSpPr/>
          <p:nvPr/>
        </p:nvSpPr>
        <p:spPr>
          <a:xfrm>
            <a:off x="6787228" y="2743012"/>
            <a:ext cx="116543" cy="116543"/>
          </a:xfrm>
          <a:prstGeom prst="rect">
            <a:avLst/>
          </a:prstGeom>
          <a:solidFill>
            <a:srgbClr val="FFD966"/>
          </a:solidFill>
          <a:ln w="12700">
            <a:solidFill>
              <a:schemeClr val="accent4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180" name="Rectangle 43"/>
          <p:cNvSpPr/>
          <p:nvPr/>
        </p:nvSpPr>
        <p:spPr>
          <a:xfrm>
            <a:off x="6296745" y="2950423"/>
            <a:ext cx="116543" cy="116543"/>
          </a:xfrm>
          <a:prstGeom prst="rect">
            <a:avLst/>
          </a:prstGeom>
          <a:solidFill>
            <a:srgbClr val="FFD966"/>
          </a:solidFill>
          <a:ln w="12700">
            <a:solidFill>
              <a:schemeClr val="accent4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181" name="Rectangle 44"/>
          <p:cNvSpPr/>
          <p:nvPr/>
        </p:nvSpPr>
        <p:spPr>
          <a:xfrm>
            <a:off x="6589714" y="2367427"/>
            <a:ext cx="116543" cy="116543"/>
          </a:xfrm>
          <a:prstGeom prst="rect">
            <a:avLst/>
          </a:prstGeom>
          <a:solidFill>
            <a:srgbClr val="FFD966"/>
          </a:solidFill>
          <a:ln w="12700">
            <a:solidFill>
              <a:schemeClr val="accent4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182" name="Rectangle 45"/>
          <p:cNvSpPr/>
          <p:nvPr/>
        </p:nvSpPr>
        <p:spPr>
          <a:xfrm>
            <a:off x="5961529" y="2868796"/>
            <a:ext cx="116543" cy="116543"/>
          </a:xfrm>
          <a:prstGeom prst="rect">
            <a:avLst/>
          </a:prstGeom>
          <a:solidFill>
            <a:srgbClr val="FFD966"/>
          </a:solidFill>
          <a:ln w="12700">
            <a:solidFill>
              <a:schemeClr val="accent4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183" name="Rectangle 46"/>
          <p:cNvSpPr/>
          <p:nvPr/>
        </p:nvSpPr>
        <p:spPr>
          <a:xfrm>
            <a:off x="6113929" y="3021196"/>
            <a:ext cx="116543" cy="116543"/>
          </a:xfrm>
          <a:prstGeom prst="rect">
            <a:avLst/>
          </a:prstGeom>
          <a:solidFill>
            <a:srgbClr val="FFD966"/>
          </a:solidFill>
          <a:ln w="12700">
            <a:solidFill>
              <a:schemeClr val="accent4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184" name="Rectangle 47"/>
          <p:cNvSpPr/>
          <p:nvPr/>
        </p:nvSpPr>
        <p:spPr>
          <a:xfrm>
            <a:off x="6266329" y="3173596"/>
            <a:ext cx="116543" cy="116543"/>
          </a:xfrm>
          <a:prstGeom prst="rect">
            <a:avLst/>
          </a:prstGeom>
          <a:solidFill>
            <a:srgbClr val="FFD966"/>
          </a:solidFill>
          <a:ln w="12700">
            <a:solidFill>
              <a:schemeClr val="accent4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185" name="Rectangle 48"/>
          <p:cNvSpPr/>
          <p:nvPr/>
        </p:nvSpPr>
        <p:spPr>
          <a:xfrm>
            <a:off x="6509322" y="3146423"/>
            <a:ext cx="116543" cy="116543"/>
          </a:xfrm>
          <a:prstGeom prst="rect">
            <a:avLst/>
          </a:prstGeom>
          <a:solidFill>
            <a:srgbClr val="FFD966"/>
          </a:solidFill>
          <a:ln w="12700">
            <a:solidFill>
              <a:schemeClr val="accent4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186" name="Rectangle 49"/>
          <p:cNvSpPr/>
          <p:nvPr/>
        </p:nvSpPr>
        <p:spPr>
          <a:xfrm>
            <a:off x="6018838" y="3353832"/>
            <a:ext cx="116543" cy="116543"/>
          </a:xfrm>
          <a:prstGeom prst="rect">
            <a:avLst/>
          </a:prstGeom>
          <a:solidFill>
            <a:srgbClr val="FFD966"/>
          </a:solidFill>
          <a:ln w="12700">
            <a:solidFill>
              <a:schemeClr val="accent4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187" name="Rectangle 50"/>
          <p:cNvSpPr/>
          <p:nvPr/>
        </p:nvSpPr>
        <p:spPr>
          <a:xfrm>
            <a:off x="5979459" y="3693545"/>
            <a:ext cx="116543" cy="116543"/>
          </a:xfrm>
          <a:prstGeom prst="rect">
            <a:avLst/>
          </a:prstGeom>
          <a:solidFill>
            <a:srgbClr val="FFD966"/>
          </a:solidFill>
          <a:ln w="12700">
            <a:solidFill>
              <a:schemeClr val="accent4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188" name="Rectangle 51"/>
          <p:cNvSpPr/>
          <p:nvPr/>
        </p:nvSpPr>
        <p:spPr>
          <a:xfrm>
            <a:off x="6131859" y="3845945"/>
            <a:ext cx="116543" cy="116543"/>
          </a:xfrm>
          <a:prstGeom prst="rect">
            <a:avLst/>
          </a:prstGeom>
          <a:solidFill>
            <a:srgbClr val="FFD966"/>
          </a:solidFill>
          <a:ln w="12700">
            <a:solidFill>
              <a:schemeClr val="accent4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189" name="Rectangle 52"/>
          <p:cNvSpPr/>
          <p:nvPr/>
        </p:nvSpPr>
        <p:spPr>
          <a:xfrm>
            <a:off x="6284259" y="3998345"/>
            <a:ext cx="116543" cy="116543"/>
          </a:xfrm>
          <a:prstGeom prst="rect">
            <a:avLst/>
          </a:prstGeom>
          <a:solidFill>
            <a:srgbClr val="FFD966"/>
          </a:solidFill>
          <a:ln w="12700">
            <a:solidFill>
              <a:schemeClr val="accent4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190" name="Rectangle 53"/>
          <p:cNvSpPr/>
          <p:nvPr/>
        </p:nvSpPr>
        <p:spPr>
          <a:xfrm>
            <a:off x="6527251" y="3971173"/>
            <a:ext cx="116543" cy="116543"/>
          </a:xfrm>
          <a:prstGeom prst="rect">
            <a:avLst/>
          </a:prstGeom>
          <a:solidFill>
            <a:srgbClr val="FFD966"/>
          </a:solidFill>
          <a:ln w="12700">
            <a:solidFill>
              <a:schemeClr val="accent4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191" name="Rectangle 54"/>
          <p:cNvSpPr/>
          <p:nvPr/>
        </p:nvSpPr>
        <p:spPr>
          <a:xfrm>
            <a:off x="6036769" y="4178582"/>
            <a:ext cx="116543" cy="116543"/>
          </a:xfrm>
          <a:prstGeom prst="rect">
            <a:avLst/>
          </a:prstGeom>
          <a:solidFill>
            <a:srgbClr val="FFD966"/>
          </a:solidFill>
          <a:ln w="12700">
            <a:solidFill>
              <a:schemeClr val="accent4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192" name="Rectangle 55"/>
          <p:cNvSpPr/>
          <p:nvPr/>
        </p:nvSpPr>
        <p:spPr>
          <a:xfrm>
            <a:off x="6373905" y="3263245"/>
            <a:ext cx="116543" cy="116541"/>
          </a:xfrm>
          <a:prstGeom prst="rect">
            <a:avLst/>
          </a:prstGeom>
          <a:solidFill>
            <a:srgbClr val="FFD966"/>
          </a:solidFill>
          <a:ln w="12700">
            <a:solidFill>
              <a:schemeClr val="accent4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193" name="Rectangle 56"/>
          <p:cNvSpPr/>
          <p:nvPr/>
        </p:nvSpPr>
        <p:spPr>
          <a:xfrm>
            <a:off x="6526306" y="3415645"/>
            <a:ext cx="116543" cy="116541"/>
          </a:xfrm>
          <a:prstGeom prst="rect">
            <a:avLst/>
          </a:prstGeom>
          <a:solidFill>
            <a:srgbClr val="FFD966"/>
          </a:solidFill>
          <a:ln w="12700">
            <a:solidFill>
              <a:schemeClr val="accent4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194" name="Rectangle 57"/>
          <p:cNvSpPr/>
          <p:nvPr/>
        </p:nvSpPr>
        <p:spPr>
          <a:xfrm>
            <a:off x="6678706" y="3568045"/>
            <a:ext cx="116543" cy="116541"/>
          </a:xfrm>
          <a:prstGeom prst="rect">
            <a:avLst/>
          </a:prstGeom>
          <a:solidFill>
            <a:srgbClr val="FFD966"/>
          </a:solidFill>
          <a:ln w="12700">
            <a:solidFill>
              <a:schemeClr val="accent4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195" name="Rectangle 58"/>
          <p:cNvSpPr/>
          <p:nvPr/>
        </p:nvSpPr>
        <p:spPr>
          <a:xfrm>
            <a:off x="6921699" y="3540871"/>
            <a:ext cx="116543" cy="116543"/>
          </a:xfrm>
          <a:prstGeom prst="rect">
            <a:avLst/>
          </a:prstGeom>
          <a:solidFill>
            <a:srgbClr val="FFD966"/>
          </a:solidFill>
          <a:ln w="12700">
            <a:solidFill>
              <a:schemeClr val="accent4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196" name="Rectangle 59"/>
          <p:cNvSpPr/>
          <p:nvPr/>
        </p:nvSpPr>
        <p:spPr>
          <a:xfrm>
            <a:off x="6431214" y="3748280"/>
            <a:ext cx="116543" cy="116543"/>
          </a:xfrm>
          <a:prstGeom prst="rect">
            <a:avLst/>
          </a:prstGeom>
          <a:solidFill>
            <a:srgbClr val="FFD966"/>
          </a:solidFill>
          <a:ln w="12700">
            <a:solidFill>
              <a:schemeClr val="accent4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197" name="Rectangle 60"/>
          <p:cNvSpPr/>
          <p:nvPr/>
        </p:nvSpPr>
        <p:spPr>
          <a:xfrm>
            <a:off x="5943603" y="2061978"/>
            <a:ext cx="116543" cy="116543"/>
          </a:xfrm>
          <a:prstGeom prst="rect">
            <a:avLst/>
          </a:prstGeom>
          <a:solidFill>
            <a:srgbClr val="FFD966"/>
          </a:solidFill>
          <a:ln w="12700">
            <a:solidFill>
              <a:schemeClr val="accent4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198" name="Rectangle 61"/>
          <p:cNvSpPr/>
          <p:nvPr/>
        </p:nvSpPr>
        <p:spPr>
          <a:xfrm>
            <a:off x="6096003" y="2214378"/>
            <a:ext cx="116543" cy="116543"/>
          </a:xfrm>
          <a:prstGeom prst="rect">
            <a:avLst/>
          </a:prstGeom>
          <a:solidFill>
            <a:srgbClr val="FFD966"/>
          </a:solidFill>
          <a:ln w="12700">
            <a:solidFill>
              <a:schemeClr val="accent4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199" name="Rectangle 62"/>
          <p:cNvSpPr/>
          <p:nvPr/>
        </p:nvSpPr>
        <p:spPr>
          <a:xfrm>
            <a:off x="6248403" y="2366778"/>
            <a:ext cx="116543" cy="116543"/>
          </a:xfrm>
          <a:prstGeom prst="rect">
            <a:avLst/>
          </a:prstGeom>
          <a:solidFill>
            <a:srgbClr val="FFD966"/>
          </a:solidFill>
          <a:ln w="12700">
            <a:solidFill>
              <a:schemeClr val="accent4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200" name="Rectangle 63"/>
          <p:cNvSpPr/>
          <p:nvPr/>
        </p:nvSpPr>
        <p:spPr>
          <a:xfrm>
            <a:off x="6491396" y="2339606"/>
            <a:ext cx="116543" cy="116543"/>
          </a:xfrm>
          <a:prstGeom prst="rect">
            <a:avLst/>
          </a:prstGeom>
          <a:solidFill>
            <a:srgbClr val="FFD966"/>
          </a:solidFill>
          <a:ln w="12700">
            <a:solidFill>
              <a:schemeClr val="accent4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201" name="Rectangle 64"/>
          <p:cNvSpPr/>
          <p:nvPr/>
        </p:nvSpPr>
        <p:spPr>
          <a:xfrm>
            <a:off x="6000913" y="2547015"/>
            <a:ext cx="116543" cy="116543"/>
          </a:xfrm>
          <a:prstGeom prst="rect">
            <a:avLst/>
          </a:prstGeom>
          <a:solidFill>
            <a:srgbClr val="FFD966"/>
          </a:solidFill>
          <a:ln w="12700">
            <a:solidFill>
              <a:schemeClr val="accent4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202" name="TextBox 69"/>
          <p:cNvSpPr txBox="1"/>
          <p:nvPr/>
        </p:nvSpPr>
        <p:spPr>
          <a:xfrm>
            <a:off x="5124698" y="4466309"/>
            <a:ext cx="280386" cy="358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pPr/>
            <a:r>
              <a:t>m</a:t>
            </a:r>
          </a:p>
        </p:txBody>
      </p:sp>
      <p:sp>
        <p:nvSpPr>
          <p:cNvPr id="203" name="TextBox 70"/>
          <p:cNvSpPr txBox="1"/>
          <p:nvPr/>
        </p:nvSpPr>
        <p:spPr>
          <a:xfrm>
            <a:off x="6209426" y="4494545"/>
            <a:ext cx="220781" cy="358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pPr/>
            <a:r>
              <a:t>n</a:t>
            </a:r>
          </a:p>
        </p:txBody>
      </p:sp>
      <p:sp>
        <p:nvSpPr>
          <p:cNvPr id="204" name="Title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Fairness Bank</a:t>
            </a:r>
          </a:p>
        </p:txBody>
      </p:sp>
      <p:sp>
        <p:nvSpPr>
          <p:cNvPr id="205" name="TextBox 72"/>
          <p:cNvSpPr txBox="1"/>
          <p:nvPr/>
        </p:nvSpPr>
        <p:spPr>
          <a:xfrm>
            <a:off x="5161086" y="5149796"/>
            <a:ext cx="1599971" cy="358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pPr/>
            <a:r>
              <a:t>Application Pool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Oval 5"/>
          <p:cNvSpPr/>
          <p:nvPr/>
        </p:nvSpPr>
        <p:spPr>
          <a:xfrm>
            <a:off x="4557598" y="1920504"/>
            <a:ext cx="2623283" cy="2623284"/>
          </a:xfrm>
          <a:prstGeom prst="ellipse">
            <a:avLst/>
          </a:prstGeom>
          <a:ln w="12700">
            <a:solidFill>
              <a:srgbClr val="548235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ln w="9525" cap="flat">
                  <a:solidFill>
                    <a:srgbClr val="548235"/>
                  </a:solidFill>
                  <a:prstDash val="solid"/>
                  <a:round/>
                </a:ln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210" name="Straight Connector 7"/>
          <p:cNvSpPr/>
          <p:nvPr/>
        </p:nvSpPr>
        <p:spPr>
          <a:xfrm flipH="1">
            <a:off x="5861741" y="1920504"/>
            <a:ext cx="7498" cy="2623281"/>
          </a:xfrm>
          <a:prstGeom prst="line">
            <a:avLst/>
          </a:prstGeom>
          <a:ln w="6350">
            <a:solidFill>
              <a:srgbClr val="548235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11" name="Oval 9"/>
          <p:cNvSpPr/>
          <p:nvPr/>
        </p:nvSpPr>
        <p:spPr>
          <a:xfrm>
            <a:off x="5145740" y="2850869"/>
            <a:ext cx="89653" cy="89653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212" name="Oval 10"/>
          <p:cNvSpPr/>
          <p:nvPr/>
        </p:nvSpPr>
        <p:spPr>
          <a:xfrm>
            <a:off x="5298140" y="3003269"/>
            <a:ext cx="89653" cy="89653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213" name="Oval 11"/>
          <p:cNvSpPr/>
          <p:nvPr/>
        </p:nvSpPr>
        <p:spPr>
          <a:xfrm>
            <a:off x="5056094" y="3210017"/>
            <a:ext cx="89653" cy="89653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214" name="Oval 12"/>
          <p:cNvSpPr/>
          <p:nvPr/>
        </p:nvSpPr>
        <p:spPr>
          <a:xfrm>
            <a:off x="5360892" y="3299664"/>
            <a:ext cx="89653" cy="89653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215" name="Oval 13"/>
          <p:cNvSpPr/>
          <p:nvPr/>
        </p:nvSpPr>
        <p:spPr>
          <a:xfrm>
            <a:off x="5271246" y="3577952"/>
            <a:ext cx="89653" cy="89653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216" name="Oval 15"/>
          <p:cNvSpPr/>
          <p:nvPr/>
        </p:nvSpPr>
        <p:spPr>
          <a:xfrm>
            <a:off x="5558116" y="3568043"/>
            <a:ext cx="89653" cy="89653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217" name="Oval 16"/>
          <p:cNvSpPr/>
          <p:nvPr/>
        </p:nvSpPr>
        <p:spPr>
          <a:xfrm>
            <a:off x="5316070" y="3774792"/>
            <a:ext cx="89653" cy="89653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218" name="Oval 17"/>
          <p:cNvSpPr/>
          <p:nvPr/>
        </p:nvSpPr>
        <p:spPr>
          <a:xfrm>
            <a:off x="5620868" y="3864438"/>
            <a:ext cx="89653" cy="89653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219" name="Oval 18"/>
          <p:cNvSpPr/>
          <p:nvPr/>
        </p:nvSpPr>
        <p:spPr>
          <a:xfrm>
            <a:off x="5531222" y="4142728"/>
            <a:ext cx="89653" cy="89653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220" name="Oval 19"/>
          <p:cNvSpPr/>
          <p:nvPr/>
        </p:nvSpPr>
        <p:spPr>
          <a:xfrm>
            <a:off x="4948520" y="3137741"/>
            <a:ext cx="89653" cy="89653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221" name="Oval 20"/>
          <p:cNvSpPr/>
          <p:nvPr/>
        </p:nvSpPr>
        <p:spPr>
          <a:xfrm>
            <a:off x="4706473" y="3344488"/>
            <a:ext cx="89653" cy="89653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222" name="Oval 21"/>
          <p:cNvSpPr/>
          <p:nvPr/>
        </p:nvSpPr>
        <p:spPr>
          <a:xfrm>
            <a:off x="5011273" y="3434134"/>
            <a:ext cx="89653" cy="89653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223" name="Oval 22"/>
          <p:cNvSpPr/>
          <p:nvPr/>
        </p:nvSpPr>
        <p:spPr>
          <a:xfrm>
            <a:off x="4921625" y="3712424"/>
            <a:ext cx="89653" cy="89653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224" name="Oval 23"/>
          <p:cNvSpPr/>
          <p:nvPr/>
        </p:nvSpPr>
        <p:spPr>
          <a:xfrm>
            <a:off x="5593972" y="2492281"/>
            <a:ext cx="89653" cy="89653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225" name="Oval 24"/>
          <p:cNvSpPr/>
          <p:nvPr/>
        </p:nvSpPr>
        <p:spPr>
          <a:xfrm>
            <a:off x="5351926" y="2699028"/>
            <a:ext cx="89653" cy="89653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226" name="Oval 25"/>
          <p:cNvSpPr/>
          <p:nvPr/>
        </p:nvSpPr>
        <p:spPr>
          <a:xfrm>
            <a:off x="5656724" y="2788672"/>
            <a:ext cx="89653" cy="89654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227" name="Oval 26"/>
          <p:cNvSpPr/>
          <p:nvPr/>
        </p:nvSpPr>
        <p:spPr>
          <a:xfrm>
            <a:off x="5567078" y="3066962"/>
            <a:ext cx="89653" cy="89653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228" name="Oval 27"/>
          <p:cNvSpPr/>
          <p:nvPr/>
        </p:nvSpPr>
        <p:spPr>
          <a:xfrm>
            <a:off x="5056099" y="2420564"/>
            <a:ext cx="89653" cy="89653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229" name="Oval 28"/>
          <p:cNvSpPr/>
          <p:nvPr/>
        </p:nvSpPr>
        <p:spPr>
          <a:xfrm>
            <a:off x="4814053" y="2627309"/>
            <a:ext cx="89653" cy="89653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230" name="Oval 29"/>
          <p:cNvSpPr/>
          <p:nvPr/>
        </p:nvSpPr>
        <p:spPr>
          <a:xfrm>
            <a:off x="5118851" y="2716957"/>
            <a:ext cx="89653" cy="89653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231" name="Oval 30"/>
          <p:cNvSpPr/>
          <p:nvPr/>
        </p:nvSpPr>
        <p:spPr>
          <a:xfrm>
            <a:off x="5029205" y="2995247"/>
            <a:ext cx="89653" cy="89653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232" name="Oval 31"/>
          <p:cNvSpPr/>
          <p:nvPr/>
        </p:nvSpPr>
        <p:spPr>
          <a:xfrm>
            <a:off x="5593972" y="2079910"/>
            <a:ext cx="89653" cy="89653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233" name="Oval 32"/>
          <p:cNvSpPr/>
          <p:nvPr/>
        </p:nvSpPr>
        <p:spPr>
          <a:xfrm>
            <a:off x="5351926" y="2286654"/>
            <a:ext cx="89653" cy="89653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234" name="Oval 33"/>
          <p:cNvSpPr/>
          <p:nvPr/>
        </p:nvSpPr>
        <p:spPr>
          <a:xfrm>
            <a:off x="5656724" y="2376303"/>
            <a:ext cx="89653" cy="89653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235" name="Oval 34"/>
          <p:cNvSpPr/>
          <p:nvPr/>
        </p:nvSpPr>
        <p:spPr>
          <a:xfrm>
            <a:off x="5567078" y="2654593"/>
            <a:ext cx="89653" cy="89653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236" name="Rectangle 36"/>
          <p:cNvSpPr/>
          <p:nvPr/>
        </p:nvSpPr>
        <p:spPr>
          <a:xfrm>
            <a:off x="6239435" y="2465384"/>
            <a:ext cx="116543" cy="116543"/>
          </a:xfrm>
          <a:prstGeom prst="rect">
            <a:avLst/>
          </a:prstGeom>
          <a:solidFill>
            <a:srgbClr val="FFD966"/>
          </a:solidFill>
          <a:ln w="12700">
            <a:solidFill>
              <a:schemeClr val="accent4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237" name="Rectangle 40"/>
          <p:cNvSpPr/>
          <p:nvPr/>
        </p:nvSpPr>
        <p:spPr>
          <a:xfrm>
            <a:off x="6391835" y="2617784"/>
            <a:ext cx="116543" cy="116543"/>
          </a:xfrm>
          <a:prstGeom prst="rect">
            <a:avLst/>
          </a:prstGeom>
          <a:solidFill>
            <a:srgbClr val="FFD966"/>
          </a:solidFill>
          <a:ln w="12700">
            <a:solidFill>
              <a:schemeClr val="accent4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238" name="Rectangle 41"/>
          <p:cNvSpPr/>
          <p:nvPr/>
        </p:nvSpPr>
        <p:spPr>
          <a:xfrm>
            <a:off x="6544233" y="2770184"/>
            <a:ext cx="116543" cy="116543"/>
          </a:xfrm>
          <a:prstGeom prst="rect">
            <a:avLst/>
          </a:prstGeom>
          <a:solidFill>
            <a:srgbClr val="FFD966"/>
          </a:solidFill>
          <a:ln w="12700">
            <a:solidFill>
              <a:schemeClr val="accent4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239" name="Rectangle 42"/>
          <p:cNvSpPr/>
          <p:nvPr/>
        </p:nvSpPr>
        <p:spPr>
          <a:xfrm>
            <a:off x="6787228" y="2743012"/>
            <a:ext cx="116543" cy="116543"/>
          </a:xfrm>
          <a:prstGeom prst="rect">
            <a:avLst/>
          </a:prstGeom>
          <a:solidFill>
            <a:srgbClr val="FFD966"/>
          </a:solidFill>
          <a:ln w="12700">
            <a:solidFill>
              <a:schemeClr val="accent4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240" name="Rectangle 43"/>
          <p:cNvSpPr/>
          <p:nvPr/>
        </p:nvSpPr>
        <p:spPr>
          <a:xfrm>
            <a:off x="6296745" y="2950423"/>
            <a:ext cx="116543" cy="116543"/>
          </a:xfrm>
          <a:prstGeom prst="rect">
            <a:avLst/>
          </a:prstGeom>
          <a:solidFill>
            <a:srgbClr val="FFD966"/>
          </a:solidFill>
          <a:ln w="12700">
            <a:solidFill>
              <a:schemeClr val="accent4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241" name="Rectangle 44"/>
          <p:cNvSpPr/>
          <p:nvPr/>
        </p:nvSpPr>
        <p:spPr>
          <a:xfrm>
            <a:off x="6589714" y="2367427"/>
            <a:ext cx="116543" cy="116543"/>
          </a:xfrm>
          <a:prstGeom prst="rect">
            <a:avLst/>
          </a:prstGeom>
          <a:solidFill>
            <a:srgbClr val="FFD966"/>
          </a:solidFill>
          <a:ln w="12700">
            <a:solidFill>
              <a:schemeClr val="accent4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242" name="Rectangle 45"/>
          <p:cNvSpPr/>
          <p:nvPr/>
        </p:nvSpPr>
        <p:spPr>
          <a:xfrm>
            <a:off x="5961529" y="2868796"/>
            <a:ext cx="116543" cy="116543"/>
          </a:xfrm>
          <a:prstGeom prst="rect">
            <a:avLst/>
          </a:prstGeom>
          <a:solidFill>
            <a:srgbClr val="FFD966"/>
          </a:solidFill>
          <a:ln w="12700">
            <a:solidFill>
              <a:schemeClr val="accent4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243" name="Rectangle 46"/>
          <p:cNvSpPr/>
          <p:nvPr/>
        </p:nvSpPr>
        <p:spPr>
          <a:xfrm>
            <a:off x="6113929" y="3021196"/>
            <a:ext cx="116543" cy="116543"/>
          </a:xfrm>
          <a:prstGeom prst="rect">
            <a:avLst/>
          </a:prstGeom>
          <a:solidFill>
            <a:srgbClr val="FFD966"/>
          </a:solidFill>
          <a:ln w="12700">
            <a:solidFill>
              <a:schemeClr val="accent4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244" name="Rectangle 47"/>
          <p:cNvSpPr/>
          <p:nvPr/>
        </p:nvSpPr>
        <p:spPr>
          <a:xfrm>
            <a:off x="6266329" y="3173596"/>
            <a:ext cx="116543" cy="116543"/>
          </a:xfrm>
          <a:prstGeom prst="rect">
            <a:avLst/>
          </a:prstGeom>
          <a:solidFill>
            <a:srgbClr val="FFD966"/>
          </a:solidFill>
          <a:ln w="12700">
            <a:solidFill>
              <a:schemeClr val="accent4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245" name="Rectangle 48"/>
          <p:cNvSpPr/>
          <p:nvPr/>
        </p:nvSpPr>
        <p:spPr>
          <a:xfrm>
            <a:off x="6509322" y="3146423"/>
            <a:ext cx="116543" cy="116543"/>
          </a:xfrm>
          <a:prstGeom prst="rect">
            <a:avLst/>
          </a:prstGeom>
          <a:solidFill>
            <a:srgbClr val="FFD966"/>
          </a:solidFill>
          <a:ln w="12700">
            <a:solidFill>
              <a:schemeClr val="accent4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246" name="Rectangle 49"/>
          <p:cNvSpPr/>
          <p:nvPr/>
        </p:nvSpPr>
        <p:spPr>
          <a:xfrm>
            <a:off x="6018838" y="3353832"/>
            <a:ext cx="116543" cy="116543"/>
          </a:xfrm>
          <a:prstGeom prst="rect">
            <a:avLst/>
          </a:prstGeom>
          <a:solidFill>
            <a:srgbClr val="FFD966"/>
          </a:solidFill>
          <a:ln w="12700">
            <a:solidFill>
              <a:schemeClr val="accent4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247" name="Rectangle 50"/>
          <p:cNvSpPr/>
          <p:nvPr/>
        </p:nvSpPr>
        <p:spPr>
          <a:xfrm>
            <a:off x="5979459" y="3693545"/>
            <a:ext cx="116543" cy="116543"/>
          </a:xfrm>
          <a:prstGeom prst="rect">
            <a:avLst/>
          </a:prstGeom>
          <a:solidFill>
            <a:srgbClr val="FFD966"/>
          </a:solidFill>
          <a:ln w="12700">
            <a:solidFill>
              <a:schemeClr val="accent4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248" name="Rectangle 51"/>
          <p:cNvSpPr/>
          <p:nvPr/>
        </p:nvSpPr>
        <p:spPr>
          <a:xfrm>
            <a:off x="6131859" y="3845945"/>
            <a:ext cx="116543" cy="116543"/>
          </a:xfrm>
          <a:prstGeom prst="rect">
            <a:avLst/>
          </a:prstGeom>
          <a:solidFill>
            <a:srgbClr val="FFD966"/>
          </a:solidFill>
          <a:ln w="12700">
            <a:solidFill>
              <a:schemeClr val="accent4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249" name="Rectangle 52"/>
          <p:cNvSpPr/>
          <p:nvPr/>
        </p:nvSpPr>
        <p:spPr>
          <a:xfrm>
            <a:off x="6284259" y="3998345"/>
            <a:ext cx="116543" cy="116543"/>
          </a:xfrm>
          <a:prstGeom prst="rect">
            <a:avLst/>
          </a:prstGeom>
          <a:solidFill>
            <a:srgbClr val="FFD966"/>
          </a:solidFill>
          <a:ln w="12700">
            <a:solidFill>
              <a:schemeClr val="accent4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250" name="Rectangle 53"/>
          <p:cNvSpPr/>
          <p:nvPr/>
        </p:nvSpPr>
        <p:spPr>
          <a:xfrm>
            <a:off x="6527251" y="3971173"/>
            <a:ext cx="116543" cy="116543"/>
          </a:xfrm>
          <a:prstGeom prst="rect">
            <a:avLst/>
          </a:prstGeom>
          <a:solidFill>
            <a:srgbClr val="FFD966"/>
          </a:solidFill>
          <a:ln w="12700">
            <a:solidFill>
              <a:schemeClr val="accent4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251" name="Rectangle 54"/>
          <p:cNvSpPr/>
          <p:nvPr/>
        </p:nvSpPr>
        <p:spPr>
          <a:xfrm>
            <a:off x="6036769" y="4178582"/>
            <a:ext cx="116543" cy="116543"/>
          </a:xfrm>
          <a:prstGeom prst="rect">
            <a:avLst/>
          </a:prstGeom>
          <a:solidFill>
            <a:srgbClr val="FFD966"/>
          </a:solidFill>
          <a:ln w="12700">
            <a:solidFill>
              <a:schemeClr val="accent4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252" name="Rectangle 55"/>
          <p:cNvSpPr/>
          <p:nvPr/>
        </p:nvSpPr>
        <p:spPr>
          <a:xfrm>
            <a:off x="6373905" y="3263245"/>
            <a:ext cx="116543" cy="116541"/>
          </a:xfrm>
          <a:prstGeom prst="rect">
            <a:avLst/>
          </a:prstGeom>
          <a:solidFill>
            <a:srgbClr val="FFD966"/>
          </a:solidFill>
          <a:ln w="12700">
            <a:solidFill>
              <a:schemeClr val="accent4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253" name="Rectangle 56"/>
          <p:cNvSpPr/>
          <p:nvPr/>
        </p:nvSpPr>
        <p:spPr>
          <a:xfrm>
            <a:off x="6526306" y="3415645"/>
            <a:ext cx="116543" cy="116541"/>
          </a:xfrm>
          <a:prstGeom prst="rect">
            <a:avLst/>
          </a:prstGeom>
          <a:solidFill>
            <a:srgbClr val="FFD966"/>
          </a:solidFill>
          <a:ln w="12700">
            <a:solidFill>
              <a:schemeClr val="accent4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254" name="Rectangle 57"/>
          <p:cNvSpPr/>
          <p:nvPr/>
        </p:nvSpPr>
        <p:spPr>
          <a:xfrm>
            <a:off x="6678706" y="3568045"/>
            <a:ext cx="116543" cy="116541"/>
          </a:xfrm>
          <a:prstGeom prst="rect">
            <a:avLst/>
          </a:prstGeom>
          <a:solidFill>
            <a:srgbClr val="FFD966"/>
          </a:solidFill>
          <a:ln w="12700">
            <a:solidFill>
              <a:schemeClr val="accent4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255" name="Rectangle 58"/>
          <p:cNvSpPr/>
          <p:nvPr/>
        </p:nvSpPr>
        <p:spPr>
          <a:xfrm>
            <a:off x="6921699" y="3540871"/>
            <a:ext cx="116543" cy="116543"/>
          </a:xfrm>
          <a:prstGeom prst="rect">
            <a:avLst/>
          </a:prstGeom>
          <a:solidFill>
            <a:srgbClr val="FFD966"/>
          </a:solidFill>
          <a:ln w="12700">
            <a:solidFill>
              <a:schemeClr val="accent4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256" name="Rectangle 59"/>
          <p:cNvSpPr/>
          <p:nvPr/>
        </p:nvSpPr>
        <p:spPr>
          <a:xfrm>
            <a:off x="6431214" y="3748280"/>
            <a:ext cx="116543" cy="116543"/>
          </a:xfrm>
          <a:prstGeom prst="rect">
            <a:avLst/>
          </a:prstGeom>
          <a:solidFill>
            <a:srgbClr val="FFD966"/>
          </a:solidFill>
          <a:ln w="12700">
            <a:solidFill>
              <a:schemeClr val="accent4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257" name="Rectangle 60"/>
          <p:cNvSpPr/>
          <p:nvPr/>
        </p:nvSpPr>
        <p:spPr>
          <a:xfrm>
            <a:off x="5943603" y="2061978"/>
            <a:ext cx="116543" cy="116543"/>
          </a:xfrm>
          <a:prstGeom prst="rect">
            <a:avLst/>
          </a:prstGeom>
          <a:solidFill>
            <a:srgbClr val="FFD966"/>
          </a:solidFill>
          <a:ln w="12700">
            <a:solidFill>
              <a:schemeClr val="accent4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258" name="Rectangle 61"/>
          <p:cNvSpPr/>
          <p:nvPr/>
        </p:nvSpPr>
        <p:spPr>
          <a:xfrm>
            <a:off x="6096003" y="2214378"/>
            <a:ext cx="116543" cy="116543"/>
          </a:xfrm>
          <a:prstGeom prst="rect">
            <a:avLst/>
          </a:prstGeom>
          <a:solidFill>
            <a:srgbClr val="FFD966"/>
          </a:solidFill>
          <a:ln w="12700">
            <a:solidFill>
              <a:schemeClr val="accent4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259" name="Rectangle 62"/>
          <p:cNvSpPr/>
          <p:nvPr/>
        </p:nvSpPr>
        <p:spPr>
          <a:xfrm>
            <a:off x="6248403" y="2366778"/>
            <a:ext cx="116543" cy="116543"/>
          </a:xfrm>
          <a:prstGeom prst="rect">
            <a:avLst/>
          </a:prstGeom>
          <a:solidFill>
            <a:srgbClr val="FFD966"/>
          </a:solidFill>
          <a:ln w="12700">
            <a:solidFill>
              <a:schemeClr val="accent4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260" name="Rectangle 63"/>
          <p:cNvSpPr/>
          <p:nvPr/>
        </p:nvSpPr>
        <p:spPr>
          <a:xfrm>
            <a:off x="6491396" y="2339606"/>
            <a:ext cx="116543" cy="116543"/>
          </a:xfrm>
          <a:prstGeom prst="rect">
            <a:avLst/>
          </a:prstGeom>
          <a:solidFill>
            <a:srgbClr val="FFD966"/>
          </a:solidFill>
          <a:ln w="12700">
            <a:solidFill>
              <a:schemeClr val="accent4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261" name="Rectangle 64"/>
          <p:cNvSpPr/>
          <p:nvPr/>
        </p:nvSpPr>
        <p:spPr>
          <a:xfrm>
            <a:off x="6000913" y="2547015"/>
            <a:ext cx="116543" cy="116543"/>
          </a:xfrm>
          <a:prstGeom prst="rect">
            <a:avLst/>
          </a:prstGeom>
          <a:solidFill>
            <a:srgbClr val="FFD966"/>
          </a:solidFill>
          <a:ln w="12700">
            <a:solidFill>
              <a:schemeClr val="accent4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262" name="TextBox 69"/>
          <p:cNvSpPr txBox="1"/>
          <p:nvPr/>
        </p:nvSpPr>
        <p:spPr>
          <a:xfrm>
            <a:off x="5124698" y="4466309"/>
            <a:ext cx="280386" cy="358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pPr/>
            <a:r>
              <a:t>m</a:t>
            </a:r>
          </a:p>
        </p:txBody>
      </p:sp>
      <p:sp>
        <p:nvSpPr>
          <p:cNvPr id="263" name="TextBox 70"/>
          <p:cNvSpPr txBox="1"/>
          <p:nvPr/>
        </p:nvSpPr>
        <p:spPr>
          <a:xfrm>
            <a:off x="6209426" y="4494545"/>
            <a:ext cx="220781" cy="358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pPr/>
            <a:r>
              <a:t>n</a:t>
            </a:r>
          </a:p>
        </p:txBody>
      </p:sp>
      <p:sp>
        <p:nvSpPr>
          <p:cNvPr id="264" name="Straight Connector 2"/>
          <p:cNvSpPr/>
          <p:nvPr/>
        </p:nvSpPr>
        <p:spPr>
          <a:xfrm flipH="1" flipV="1">
            <a:off x="5145740" y="2214379"/>
            <a:ext cx="716004" cy="959217"/>
          </a:xfrm>
          <a:prstGeom prst="line">
            <a:avLst/>
          </a:prstGeom>
          <a:ln w="6350">
            <a:solidFill>
              <a:schemeClr val="accent1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65" name="Straight Connector 6"/>
          <p:cNvSpPr/>
          <p:nvPr/>
        </p:nvSpPr>
        <p:spPr>
          <a:xfrm flipV="1">
            <a:off x="5869237" y="2061977"/>
            <a:ext cx="486741" cy="1111621"/>
          </a:xfrm>
          <a:prstGeom prst="line">
            <a:avLst/>
          </a:prstGeom>
          <a:ln w="6350">
            <a:solidFill>
              <a:schemeClr val="accent1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66" name="TextBox 65"/>
          <p:cNvSpPr txBox="1"/>
          <p:nvPr/>
        </p:nvSpPr>
        <p:spPr>
          <a:xfrm>
            <a:off x="4001923" y="1497327"/>
            <a:ext cx="1170788" cy="358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pPr/>
            <a:r>
              <a:t>30% default</a:t>
            </a:r>
          </a:p>
        </p:txBody>
      </p:sp>
      <p:sp>
        <p:nvSpPr>
          <p:cNvPr id="267" name="TextBox 66"/>
          <p:cNvSpPr txBox="1"/>
          <p:nvPr/>
        </p:nvSpPr>
        <p:spPr>
          <a:xfrm>
            <a:off x="6204237" y="1545813"/>
            <a:ext cx="1170788" cy="358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pPr/>
            <a:r>
              <a:t>15% default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Oval 5"/>
          <p:cNvSpPr/>
          <p:nvPr/>
        </p:nvSpPr>
        <p:spPr>
          <a:xfrm>
            <a:off x="4557598" y="1920504"/>
            <a:ext cx="2623283" cy="2623284"/>
          </a:xfrm>
          <a:prstGeom prst="ellipse">
            <a:avLst/>
          </a:prstGeom>
          <a:ln w="12700">
            <a:solidFill>
              <a:srgbClr val="548235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ln w="9525" cap="flat">
                  <a:solidFill>
                    <a:srgbClr val="548235"/>
                  </a:solidFill>
                  <a:prstDash val="solid"/>
                  <a:round/>
                </a:ln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272" name="Oval 9"/>
          <p:cNvSpPr/>
          <p:nvPr/>
        </p:nvSpPr>
        <p:spPr>
          <a:xfrm>
            <a:off x="5145740" y="2850869"/>
            <a:ext cx="89653" cy="89653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273" name="Oval 10"/>
          <p:cNvSpPr/>
          <p:nvPr/>
        </p:nvSpPr>
        <p:spPr>
          <a:xfrm>
            <a:off x="5298140" y="3003269"/>
            <a:ext cx="89653" cy="89653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274" name="Oval 11"/>
          <p:cNvSpPr/>
          <p:nvPr/>
        </p:nvSpPr>
        <p:spPr>
          <a:xfrm>
            <a:off x="5056094" y="3210017"/>
            <a:ext cx="89653" cy="89653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275" name="Oval 12"/>
          <p:cNvSpPr/>
          <p:nvPr/>
        </p:nvSpPr>
        <p:spPr>
          <a:xfrm>
            <a:off x="5360892" y="3299664"/>
            <a:ext cx="89653" cy="89653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276" name="Oval 13"/>
          <p:cNvSpPr/>
          <p:nvPr/>
        </p:nvSpPr>
        <p:spPr>
          <a:xfrm>
            <a:off x="5271246" y="3577952"/>
            <a:ext cx="89653" cy="89653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277" name="Oval 15"/>
          <p:cNvSpPr/>
          <p:nvPr/>
        </p:nvSpPr>
        <p:spPr>
          <a:xfrm>
            <a:off x="5558116" y="3568043"/>
            <a:ext cx="89653" cy="89653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278" name="Oval 16"/>
          <p:cNvSpPr/>
          <p:nvPr/>
        </p:nvSpPr>
        <p:spPr>
          <a:xfrm>
            <a:off x="5316070" y="3774792"/>
            <a:ext cx="89653" cy="89653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279" name="Oval 17"/>
          <p:cNvSpPr/>
          <p:nvPr/>
        </p:nvSpPr>
        <p:spPr>
          <a:xfrm>
            <a:off x="5620868" y="3864438"/>
            <a:ext cx="89653" cy="89653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280" name="Oval 18"/>
          <p:cNvSpPr/>
          <p:nvPr/>
        </p:nvSpPr>
        <p:spPr>
          <a:xfrm>
            <a:off x="5531222" y="4142728"/>
            <a:ext cx="89653" cy="89653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281" name="Oval 19"/>
          <p:cNvSpPr/>
          <p:nvPr/>
        </p:nvSpPr>
        <p:spPr>
          <a:xfrm>
            <a:off x="4948520" y="3137741"/>
            <a:ext cx="89653" cy="89653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282" name="Oval 20"/>
          <p:cNvSpPr/>
          <p:nvPr/>
        </p:nvSpPr>
        <p:spPr>
          <a:xfrm>
            <a:off x="4706473" y="3344488"/>
            <a:ext cx="89653" cy="89653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283" name="Oval 21"/>
          <p:cNvSpPr/>
          <p:nvPr/>
        </p:nvSpPr>
        <p:spPr>
          <a:xfrm>
            <a:off x="5011273" y="3434134"/>
            <a:ext cx="89653" cy="89653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284" name="Oval 22"/>
          <p:cNvSpPr/>
          <p:nvPr/>
        </p:nvSpPr>
        <p:spPr>
          <a:xfrm>
            <a:off x="4921625" y="3712424"/>
            <a:ext cx="89653" cy="89653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285" name="Oval 23"/>
          <p:cNvSpPr/>
          <p:nvPr/>
        </p:nvSpPr>
        <p:spPr>
          <a:xfrm>
            <a:off x="5593972" y="2492281"/>
            <a:ext cx="89653" cy="89653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286" name="Oval 24"/>
          <p:cNvSpPr/>
          <p:nvPr/>
        </p:nvSpPr>
        <p:spPr>
          <a:xfrm>
            <a:off x="5351926" y="2699028"/>
            <a:ext cx="89653" cy="89653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287" name="Oval 25"/>
          <p:cNvSpPr/>
          <p:nvPr/>
        </p:nvSpPr>
        <p:spPr>
          <a:xfrm>
            <a:off x="5656724" y="2788672"/>
            <a:ext cx="89653" cy="89654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288" name="Oval 26"/>
          <p:cNvSpPr/>
          <p:nvPr/>
        </p:nvSpPr>
        <p:spPr>
          <a:xfrm>
            <a:off x="5567078" y="3066962"/>
            <a:ext cx="89653" cy="89653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289" name="Oval 27"/>
          <p:cNvSpPr/>
          <p:nvPr/>
        </p:nvSpPr>
        <p:spPr>
          <a:xfrm>
            <a:off x="5056099" y="2420564"/>
            <a:ext cx="89653" cy="89653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290" name="Oval 28"/>
          <p:cNvSpPr/>
          <p:nvPr/>
        </p:nvSpPr>
        <p:spPr>
          <a:xfrm>
            <a:off x="4814053" y="2627309"/>
            <a:ext cx="89653" cy="89653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291" name="Oval 29"/>
          <p:cNvSpPr/>
          <p:nvPr/>
        </p:nvSpPr>
        <p:spPr>
          <a:xfrm>
            <a:off x="5118851" y="2716957"/>
            <a:ext cx="89653" cy="89653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292" name="Oval 30"/>
          <p:cNvSpPr/>
          <p:nvPr/>
        </p:nvSpPr>
        <p:spPr>
          <a:xfrm>
            <a:off x="5029205" y="2995247"/>
            <a:ext cx="89653" cy="89653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293" name="Oval 31"/>
          <p:cNvSpPr/>
          <p:nvPr/>
        </p:nvSpPr>
        <p:spPr>
          <a:xfrm>
            <a:off x="5593972" y="2079910"/>
            <a:ext cx="89653" cy="89653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294" name="Oval 32"/>
          <p:cNvSpPr/>
          <p:nvPr/>
        </p:nvSpPr>
        <p:spPr>
          <a:xfrm>
            <a:off x="5351926" y="2286654"/>
            <a:ext cx="89653" cy="89653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295" name="Oval 33"/>
          <p:cNvSpPr/>
          <p:nvPr/>
        </p:nvSpPr>
        <p:spPr>
          <a:xfrm>
            <a:off x="5656724" y="2376303"/>
            <a:ext cx="89653" cy="89653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296" name="Oval 34"/>
          <p:cNvSpPr/>
          <p:nvPr/>
        </p:nvSpPr>
        <p:spPr>
          <a:xfrm>
            <a:off x="5567078" y="2654593"/>
            <a:ext cx="89653" cy="89653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297" name="Rectangle 36"/>
          <p:cNvSpPr/>
          <p:nvPr/>
        </p:nvSpPr>
        <p:spPr>
          <a:xfrm>
            <a:off x="6239435" y="2465384"/>
            <a:ext cx="116543" cy="116543"/>
          </a:xfrm>
          <a:prstGeom prst="rect">
            <a:avLst/>
          </a:prstGeom>
          <a:solidFill>
            <a:srgbClr val="FFD966"/>
          </a:solidFill>
          <a:ln w="12700">
            <a:solidFill>
              <a:schemeClr val="accent4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298" name="Rectangle 40"/>
          <p:cNvSpPr/>
          <p:nvPr/>
        </p:nvSpPr>
        <p:spPr>
          <a:xfrm>
            <a:off x="6391835" y="2617784"/>
            <a:ext cx="116543" cy="116543"/>
          </a:xfrm>
          <a:prstGeom prst="rect">
            <a:avLst/>
          </a:prstGeom>
          <a:solidFill>
            <a:srgbClr val="FFD966"/>
          </a:solidFill>
          <a:ln w="12700">
            <a:solidFill>
              <a:schemeClr val="accent4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299" name="Rectangle 41"/>
          <p:cNvSpPr/>
          <p:nvPr/>
        </p:nvSpPr>
        <p:spPr>
          <a:xfrm>
            <a:off x="6544233" y="2770184"/>
            <a:ext cx="116543" cy="116543"/>
          </a:xfrm>
          <a:prstGeom prst="rect">
            <a:avLst/>
          </a:prstGeom>
          <a:solidFill>
            <a:srgbClr val="FFD966"/>
          </a:solidFill>
          <a:ln w="12700">
            <a:solidFill>
              <a:schemeClr val="accent4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300" name="Rectangle 42"/>
          <p:cNvSpPr/>
          <p:nvPr/>
        </p:nvSpPr>
        <p:spPr>
          <a:xfrm>
            <a:off x="6787228" y="2743012"/>
            <a:ext cx="116543" cy="116543"/>
          </a:xfrm>
          <a:prstGeom prst="rect">
            <a:avLst/>
          </a:prstGeom>
          <a:solidFill>
            <a:srgbClr val="FFD966"/>
          </a:solidFill>
          <a:ln w="12700">
            <a:solidFill>
              <a:schemeClr val="accent4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301" name="Rectangle 43"/>
          <p:cNvSpPr/>
          <p:nvPr/>
        </p:nvSpPr>
        <p:spPr>
          <a:xfrm>
            <a:off x="6296745" y="2950423"/>
            <a:ext cx="116543" cy="116543"/>
          </a:xfrm>
          <a:prstGeom prst="rect">
            <a:avLst/>
          </a:prstGeom>
          <a:solidFill>
            <a:srgbClr val="FFD966"/>
          </a:solidFill>
          <a:ln w="12700">
            <a:solidFill>
              <a:schemeClr val="accent4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302" name="Rectangle 44"/>
          <p:cNvSpPr/>
          <p:nvPr/>
        </p:nvSpPr>
        <p:spPr>
          <a:xfrm>
            <a:off x="6589714" y="2367427"/>
            <a:ext cx="116543" cy="116543"/>
          </a:xfrm>
          <a:prstGeom prst="rect">
            <a:avLst/>
          </a:prstGeom>
          <a:solidFill>
            <a:srgbClr val="FFD966"/>
          </a:solidFill>
          <a:ln w="12700">
            <a:solidFill>
              <a:schemeClr val="accent4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303" name="Rectangle 45"/>
          <p:cNvSpPr/>
          <p:nvPr/>
        </p:nvSpPr>
        <p:spPr>
          <a:xfrm>
            <a:off x="5961529" y="2868796"/>
            <a:ext cx="116543" cy="116543"/>
          </a:xfrm>
          <a:prstGeom prst="rect">
            <a:avLst/>
          </a:prstGeom>
          <a:solidFill>
            <a:srgbClr val="FFD966"/>
          </a:solidFill>
          <a:ln w="12700">
            <a:solidFill>
              <a:schemeClr val="accent4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304" name="Rectangle 46"/>
          <p:cNvSpPr/>
          <p:nvPr/>
        </p:nvSpPr>
        <p:spPr>
          <a:xfrm>
            <a:off x="6113929" y="3021196"/>
            <a:ext cx="116543" cy="116543"/>
          </a:xfrm>
          <a:prstGeom prst="rect">
            <a:avLst/>
          </a:prstGeom>
          <a:solidFill>
            <a:srgbClr val="FFD966"/>
          </a:solidFill>
          <a:ln w="12700">
            <a:solidFill>
              <a:schemeClr val="accent4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305" name="Rectangle 60"/>
          <p:cNvSpPr/>
          <p:nvPr/>
        </p:nvSpPr>
        <p:spPr>
          <a:xfrm>
            <a:off x="5943603" y="2061978"/>
            <a:ext cx="116543" cy="116543"/>
          </a:xfrm>
          <a:prstGeom prst="rect">
            <a:avLst/>
          </a:prstGeom>
          <a:solidFill>
            <a:srgbClr val="FFD966"/>
          </a:solidFill>
          <a:ln w="12700">
            <a:solidFill>
              <a:schemeClr val="accent4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306" name="Rectangle 61"/>
          <p:cNvSpPr/>
          <p:nvPr/>
        </p:nvSpPr>
        <p:spPr>
          <a:xfrm>
            <a:off x="6096003" y="2214378"/>
            <a:ext cx="116543" cy="116543"/>
          </a:xfrm>
          <a:prstGeom prst="rect">
            <a:avLst/>
          </a:prstGeom>
          <a:solidFill>
            <a:srgbClr val="FFD966"/>
          </a:solidFill>
          <a:ln w="12700">
            <a:solidFill>
              <a:schemeClr val="accent4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307" name="Rectangle 62"/>
          <p:cNvSpPr/>
          <p:nvPr/>
        </p:nvSpPr>
        <p:spPr>
          <a:xfrm>
            <a:off x="6248403" y="2366778"/>
            <a:ext cx="116543" cy="116543"/>
          </a:xfrm>
          <a:prstGeom prst="rect">
            <a:avLst/>
          </a:prstGeom>
          <a:solidFill>
            <a:srgbClr val="FFD966"/>
          </a:solidFill>
          <a:ln w="12700">
            <a:solidFill>
              <a:schemeClr val="accent4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308" name="Rectangle 63"/>
          <p:cNvSpPr/>
          <p:nvPr/>
        </p:nvSpPr>
        <p:spPr>
          <a:xfrm>
            <a:off x="6491396" y="2339606"/>
            <a:ext cx="116543" cy="116543"/>
          </a:xfrm>
          <a:prstGeom prst="rect">
            <a:avLst/>
          </a:prstGeom>
          <a:solidFill>
            <a:srgbClr val="FFD966"/>
          </a:solidFill>
          <a:ln w="12700">
            <a:solidFill>
              <a:schemeClr val="accent4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309" name="Rectangle 64"/>
          <p:cNvSpPr/>
          <p:nvPr/>
        </p:nvSpPr>
        <p:spPr>
          <a:xfrm>
            <a:off x="6000913" y="2547015"/>
            <a:ext cx="116543" cy="116543"/>
          </a:xfrm>
          <a:prstGeom prst="rect">
            <a:avLst/>
          </a:prstGeom>
          <a:solidFill>
            <a:srgbClr val="FFD966"/>
          </a:solidFill>
          <a:ln w="12700">
            <a:solidFill>
              <a:schemeClr val="accent4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310" name="TextBox 69"/>
          <p:cNvSpPr txBox="1"/>
          <p:nvPr/>
        </p:nvSpPr>
        <p:spPr>
          <a:xfrm>
            <a:off x="5124698" y="4466309"/>
            <a:ext cx="280386" cy="358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pPr/>
            <a:r>
              <a:t>m</a:t>
            </a:r>
          </a:p>
        </p:txBody>
      </p:sp>
      <p:sp>
        <p:nvSpPr>
          <p:cNvPr id="311" name="TextBox 70"/>
          <p:cNvSpPr txBox="1"/>
          <p:nvPr/>
        </p:nvSpPr>
        <p:spPr>
          <a:xfrm>
            <a:off x="6209426" y="4494545"/>
            <a:ext cx="220781" cy="358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pPr/>
            <a:r>
              <a:t>n</a:t>
            </a:r>
          </a:p>
        </p:txBody>
      </p:sp>
      <p:sp>
        <p:nvSpPr>
          <p:cNvPr id="312" name="Straight Connector 4"/>
          <p:cNvSpPr/>
          <p:nvPr/>
        </p:nvSpPr>
        <p:spPr>
          <a:xfrm flipH="1">
            <a:off x="5861741" y="1920505"/>
            <a:ext cx="7498" cy="1289515"/>
          </a:xfrm>
          <a:prstGeom prst="line">
            <a:avLst/>
          </a:prstGeom>
          <a:ln w="6350">
            <a:solidFill>
              <a:schemeClr val="accent6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13" name="Straight Connector 67"/>
          <p:cNvSpPr/>
          <p:nvPr/>
        </p:nvSpPr>
        <p:spPr>
          <a:xfrm flipV="1">
            <a:off x="5878271" y="3048092"/>
            <a:ext cx="1310103" cy="125506"/>
          </a:xfrm>
          <a:prstGeom prst="line">
            <a:avLst/>
          </a:prstGeom>
          <a:ln w="6350">
            <a:solidFill>
              <a:schemeClr val="accent6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14" name="Oval 68"/>
          <p:cNvSpPr/>
          <p:nvPr/>
        </p:nvSpPr>
        <p:spPr>
          <a:xfrm>
            <a:off x="5791275" y="3550113"/>
            <a:ext cx="89653" cy="89653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315" name="Oval 71"/>
          <p:cNvSpPr/>
          <p:nvPr/>
        </p:nvSpPr>
        <p:spPr>
          <a:xfrm>
            <a:off x="6158750" y="3684587"/>
            <a:ext cx="89653" cy="89653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316" name="Oval 72"/>
          <p:cNvSpPr/>
          <p:nvPr/>
        </p:nvSpPr>
        <p:spPr>
          <a:xfrm>
            <a:off x="5916705" y="3891334"/>
            <a:ext cx="89653" cy="89653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317" name="Oval 73"/>
          <p:cNvSpPr/>
          <p:nvPr/>
        </p:nvSpPr>
        <p:spPr>
          <a:xfrm>
            <a:off x="6221503" y="3980981"/>
            <a:ext cx="89653" cy="89653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318" name="Oval 74"/>
          <p:cNvSpPr/>
          <p:nvPr/>
        </p:nvSpPr>
        <p:spPr>
          <a:xfrm>
            <a:off x="6131857" y="4259269"/>
            <a:ext cx="89653" cy="89653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319" name="Oval 75"/>
          <p:cNvSpPr/>
          <p:nvPr/>
        </p:nvSpPr>
        <p:spPr>
          <a:xfrm>
            <a:off x="5522259" y="3828965"/>
            <a:ext cx="89653" cy="89653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320" name="Oval 77"/>
          <p:cNvSpPr/>
          <p:nvPr/>
        </p:nvSpPr>
        <p:spPr>
          <a:xfrm>
            <a:off x="6786280" y="3451504"/>
            <a:ext cx="89653" cy="89653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321" name="Oval 78"/>
          <p:cNvSpPr/>
          <p:nvPr/>
        </p:nvSpPr>
        <p:spPr>
          <a:xfrm>
            <a:off x="6544233" y="3658253"/>
            <a:ext cx="89653" cy="89653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322" name="Oval 79"/>
          <p:cNvSpPr/>
          <p:nvPr/>
        </p:nvSpPr>
        <p:spPr>
          <a:xfrm>
            <a:off x="6849032" y="3747899"/>
            <a:ext cx="89653" cy="89653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323" name="Oval 80"/>
          <p:cNvSpPr/>
          <p:nvPr/>
        </p:nvSpPr>
        <p:spPr>
          <a:xfrm>
            <a:off x="6759385" y="4026189"/>
            <a:ext cx="89653" cy="89653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324" name="Oval 81"/>
          <p:cNvSpPr/>
          <p:nvPr/>
        </p:nvSpPr>
        <p:spPr>
          <a:xfrm>
            <a:off x="6149788" y="3595885"/>
            <a:ext cx="89653" cy="89653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325" name="Oval 82"/>
          <p:cNvSpPr/>
          <p:nvPr/>
        </p:nvSpPr>
        <p:spPr>
          <a:xfrm>
            <a:off x="6526303" y="3245316"/>
            <a:ext cx="89653" cy="89653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326" name="Oval 83"/>
          <p:cNvSpPr/>
          <p:nvPr/>
        </p:nvSpPr>
        <p:spPr>
          <a:xfrm>
            <a:off x="6284257" y="3452062"/>
            <a:ext cx="89653" cy="89653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327" name="Oval 84"/>
          <p:cNvSpPr/>
          <p:nvPr/>
        </p:nvSpPr>
        <p:spPr>
          <a:xfrm>
            <a:off x="6589055" y="3541710"/>
            <a:ext cx="89653" cy="89653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1" name="Table 2"/>
          <p:cNvGraphicFramePr/>
          <p:nvPr/>
        </p:nvGraphicFramePr>
        <p:xfrm>
          <a:off x="116174" y="711335"/>
          <a:ext cx="11935918" cy="2354735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3749903"/>
                <a:gridCol w="3749903"/>
                <a:gridCol w="4436110"/>
              </a:tblGrid>
              <a:tr h="370840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  <a:sym typeface="Calibri"/>
                        </a:rPr>
                        <a:t>Bias Metric</a:t>
                      </a:r>
                    </a:p>
                  </a:txBody>
                  <a:tcPr marL="45720" marR="45720" marT="45720" marB="45720" anchor="t" anchorCtr="0" horzOverflow="overflow">
                    <a:lnL w="6350">
                      <a:solidFill>
                        <a:srgbClr val="000000"/>
                      </a:solidFill>
                      <a:miter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  <a:sym typeface="Calibri"/>
                        </a:rPr>
                        <a:t>Description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  <a:sym typeface="Calibri"/>
                        </a:rPr>
                        <a:t>Example Question</a:t>
                      </a:r>
                    </a:p>
                  </a:txBody>
                  <a:tcPr marL="45720" marR="45720" marT="45720" marB="45720" anchor="t" anchorCtr="0" horzOverflow="overflow">
                    <a:lnR w="6350">
                      <a:solidFill>
                        <a:srgbClr val="000000"/>
                      </a:solidFill>
                      <a:miter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>
                          <a:sym typeface="Calibri"/>
                        </a:rPr>
                        <a:t>Difference in Positive Proportions in Predicted Label (DPPL)</a:t>
                      </a:r>
                    </a:p>
                  </a:txBody>
                  <a:tcPr marL="45720" marR="45720" marT="45720" marB="45720" anchor="t" anchorCtr="0" horzOverflow="overflow">
                    <a:lnL w="6350">
                      <a:solidFill>
                        <a:srgbClr val="000000"/>
                      </a:solidFill>
                      <a:miter/>
                    </a:lnL>
                    <a:lnB w="6350">
                      <a:solidFill>
                        <a:srgbClr val="000000"/>
                      </a:solidFill>
                      <a:miter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Calibri"/>
                        </a:defRPr>
                      </a:pPr>
                      <a:r>
                        <a:t>Measures the difference in the proportion of positive predictions between the favored facet </a:t>
                      </a:r>
                      <a:r>
                        <a:rPr i="1"/>
                        <a:t>a</a:t>
                      </a:r>
                      <a:r>
                        <a:t> and the disfavored facet </a:t>
                      </a:r>
                      <a:r>
                        <a:rPr i="1"/>
                        <a:t>d</a:t>
                      </a:r>
                      <a:r>
                        <a:t>.</a:t>
                      </a:r>
                    </a:p>
                  </a:txBody>
                  <a:tcPr marL="45720" marR="45720" marT="45720" marB="45720" anchor="t" anchorCtr="0" horzOverflow="overflow">
                    <a:lnB w="6350">
                      <a:solidFill>
                        <a:srgbClr val="000000"/>
                      </a:solidFill>
                      <a:miter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sym typeface="Calibri"/>
                        </a:rPr>
                        <a:t>Has there been an imbalance across demographic groups in the predicted positive outcomes that might indicate bias?</a:t>
                      </a:r>
                    </a:p>
                  </a:txBody>
                  <a:tcPr marL="45720" marR="45720" marT="45720" marB="45720" anchor="t" anchorCtr="0" horzOverflow="overflow">
                    <a:lnR w="6350">
                      <a:solidFill>
                        <a:srgbClr val="000000"/>
                      </a:solidFill>
                      <a:miter/>
                    </a:lnR>
                    <a:lnB w="6350">
                      <a:solidFill>
                        <a:srgbClr val="000000"/>
                      </a:solidFill>
                      <a:miter/>
                    </a:lnB>
                  </a:tcPr>
                </a:tc>
              </a:tr>
              <a:tr h="500533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>
                          <a:sym typeface="Calibri"/>
                        </a:rPr>
                        <a:t>Disparate Impact</a:t>
                      </a:r>
                    </a:p>
                  </a:txBody>
                  <a:tcPr marL="45720" marR="45720" marT="45720" marB="45720" anchor="t" anchorCtr="0" horzOverflow="overflow">
                    <a:lnL w="6350">
                      <a:solidFill>
                        <a:srgbClr val="000000"/>
                      </a:solidFill>
                      <a:miter/>
                    </a:lnL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Calibri"/>
                        </a:defRPr>
                      </a:pPr>
                      <a:r>
                        <a:t>Measures the ratio of proportions of the predicted labels for the favored facet </a:t>
                      </a:r>
                      <a:r>
                        <a:rPr i="1"/>
                        <a:t>a</a:t>
                      </a:r>
                      <a:r>
                        <a:t> and the disfavored facet </a:t>
                      </a:r>
                      <a:r>
                        <a:rPr i="1"/>
                        <a:t>d</a:t>
                      </a:r>
                      <a:r>
                        <a:t>.</a:t>
                      </a:r>
                    </a:p>
                  </a:txBody>
                  <a:tcPr marL="45720" marR="45720" marT="45720" marB="45720" anchor="t" anchorCtr="0" horzOverflow="overflow"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sym typeface="Calibri"/>
                        </a:rPr>
                        <a:t>Has there been an imbalance across demographic groups in the predicted positive outcomes that might indicate bias?</a:t>
                      </a:r>
                    </a:p>
                  </a:txBody>
                  <a:tcPr marL="45720" marR="45720" marT="45720" marB="45720" anchor="t" anchorCtr="0" horzOverflow="overflow">
                    <a:lnR w="635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>
                          <a:sym typeface="Calibri"/>
                        </a:rPr>
                        <a:t>Difference in Conditional Acceptance (DCAcc)</a:t>
                      </a:r>
                    </a:p>
                  </a:txBody>
                  <a:tcPr marL="45720" marR="45720" marT="45720" marB="45720" anchor="t" anchorCtr="0" horzOverflow="overflow">
                    <a:lnL w="6350">
                      <a:solidFill>
                        <a:srgbClr val="000000"/>
                      </a:solidFill>
                      <a:miter/>
                    </a:lnL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sym typeface="Calibri"/>
                        </a:rPr>
                        <a:t>Compares the observed labels to the labels predicted by a model and assesses whether this is the same across facets for predicted positive outcomes (acceptances).</a:t>
                      </a:r>
                    </a:p>
                  </a:txBody>
                  <a:tcPr marL="45720" marR="45720" marT="45720" marB="45720" anchor="t" anchorCtr="0" horzOverflow="overflow"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sym typeface="Calibri"/>
                        </a:rPr>
                        <a:t>Are there more or less acceptances for loan applications than predicted for one age group as compared to another based on qualifications?</a:t>
                      </a:r>
                    </a:p>
                  </a:txBody>
                  <a:tcPr marL="45720" marR="45720" marT="45720" marB="45720" anchor="t" anchorCtr="0" horzOverflow="overflow">
                    <a:lnR w="635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>
                          <a:sym typeface="Calibri"/>
                        </a:rPr>
                        <a:t>Accuracy Difference (AD)</a:t>
                      </a:r>
                    </a:p>
                  </a:txBody>
                  <a:tcPr marL="45720" marR="45720" marT="45720" marB="45720" anchor="t" anchorCtr="0" horzOverflow="overflow">
                    <a:lnL w="6350">
                      <a:solidFill>
                        <a:srgbClr val="000000"/>
                      </a:solidFill>
                      <a:miter/>
                    </a:lnL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sym typeface="Calibri"/>
                        </a:rPr>
                        <a:t>Measures the difference between the prediction accuracy for the favored and disfavored facets.</a:t>
                      </a:r>
                    </a:p>
                  </a:txBody>
                  <a:tcPr marL="45720" marR="45720" marT="45720" marB="45720" anchor="t" anchorCtr="0" horzOverflow="overflow"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sym typeface="Calibri"/>
                        </a:rPr>
                        <a:t>Does the model predict labels as accurately for applications across all demographic groups?</a:t>
                      </a:r>
                    </a:p>
                  </a:txBody>
                  <a:tcPr marL="45720" marR="45720" marT="45720" marB="45720" anchor="t" anchorCtr="0" horzOverflow="overflow">
                    <a:lnR w="635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>
                          <a:sym typeface="Calibri"/>
                        </a:rPr>
                        <a:t>Counterfactual Fliptest (FT)</a:t>
                      </a:r>
                    </a:p>
                  </a:txBody>
                  <a:tcPr marL="45720" marR="45720" marT="45720" marB="45720" anchor="t" anchorCtr="0" horzOverflow="overflow">
                    <a:lnL w="6350">
                      <a:solidFill>
                        <a:srgbClr val="000000"/>
                      </a:solidFill>
                      <a:miter/>
                    </a:lnL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Calibri"/>
                        </a:defRPr>
                      </a:pPr>
                      <a:r>
                        <a:t>Examines each member of facet </a:t>
                      </a:r>
                      <a:r>
                        <a:rPr i="1"/>
                        <a:t>d</a:t>
                      </a:r>
                      <a:r>
                        <a:t> and assesses whether similar members of facet </a:t>
                      </a:r>
                      <a:r>
                        <a:rPr i="1"/>
                        <a:t>a</a:t>
                      </a:r>
                      <a:r>
                        <a:t>have different model predictions.</a:t>
                      </a:r>
                    </a:p>
                  </a:txBody>
                  <a:tcPr marL="45720" marR="45720" marT="45720" marB="45720" anchor="t" anchorCtr="0" horzOverflow="overflow"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sym typeface="Calibri"/>
                        </a:rPr>
                        <a:t>Are a group of a specific age demographic, matched closely on all features with a another age group, paid on average more than that other age group?"</a:t>
                      </a:r>
                    </a:p>
                  </a:txBody>
                  <a:tcPr marL="45720" marR="45720" marT="45720" marB="45720" anchor="t" anchorCtr="0" horzOverflow="overflow">
                    <a:lnR w="635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</a:tcPr>
                </a:tc>
              </a:tr>
            </a:tbl>
          </a:graphicData>
        </a:graphic>
      </p:graphicFrame>
      <p:sp>
        <p:nvSpPr>
          <p:cNvPr id="332" name="Title 1"/>
          <p:cNvSpPr txBox="1"/>
          <p:nvPr>
            <p:ph type="title"/>
          </p:nvPr>
        </p:nvSpPr>
        <p:spPr>
          <a:xfrm>
            <a:off x="0" y="-204502"/>
            <a:ext cx="10515600" cy="1325564"/>
          </a:xfrm>
          <a:prstGeom prst="rect">
            <a:avLst/>
          </a:prstGeom>
        </p:spPr>
        <p:txBody>
          <a:bodyPr/>
          <a:lstStyle/>
          <a:p>
            <a:pPr/>
            <a:r>
              <a:t>Few Fairness Metrics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Title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Questions?</a:t>
            </a:r>
          </a:p>
        </p:txBody>
      </p:sp>
      <p:sp>
        <p:nvSpPr>
          <p:cNvPr id="335" name="Content Placeholder 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itle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Data</a:t>
            </a:r>
          </a:p>
        </p:txBody>
      </p:sp>
      <p:sp>
        <p:nvSpPr>
          <p:cNvPr id="98" name="Content Placeholder 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/>
            <a:r>
              <a:t>80% of data analysis is spent on the process of cleaning and preparing the data </a:t>
            </a:r>
          </a:p>
          <a:p>
            <a:pPr/>
            <a:r>
              <a:t>There is a standard way to organize your data - tidy data</a:t>
            </a:r>
          </a:p>
        </p:txBody>
      </p:sp>
      <p:pic>
        <p:nvPicPr>
          <p:cNvPr id="99" name="Picture 5" descr="Picture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59339" y="3429000"/>
            <a:ext cx="8005783" cy="24932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itle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Data - Group Activity</a:t>
            </a:r>
          </a:p>
        </p:txBody>
      </p:sp>
      <p:sp>
        <p:nvSpPr>
          <p:cNvPr id="104" name="Content Placeholder 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/>
            <a:r>
              <a:t>80% of data analysis is spent on the process of cleaning and preparing the data </a:t>
            </a:r>
          </a:p>
          <a:p>
            <a:pPr/>
            <a:r>
              <a:t>There is a standard way to organize your data - tidy data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itle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activity: Imagine a pair of shoes…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activity: Imagine a pair of shoes…</a:t>
            </a:r>
          </a:p>
        </p:txBody>
      </p:sp>
      <p:pic>
        <p:nvPicPr>
          <p:cNvPr id="111" name="Screenshot 2023-08-27 at 10.38.24 PM.png" descr="Screenshot 2023-08-27 at 10.38.24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5750" y="2622067"/>
            <a:ext cx="1587500" cy="1803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activity: Imagine a pair of shoes…</a:t>
            </a:r>
          </a:p>
        </p:txBody>
      </p:sp>
      <p:pic>
        <p:nvPicPr>
          <p:cNvPr id="114" name="Screenshot 2023-08-27 at 10.38.24 PM.png" descr="Screenshot 2023-08-27 at 10.38.24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5749" y="2622067"/>
            <a:ext cx="1587501" cy="1803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15" name="Screenshot 2023-08-27 at 10.38.28 PM.png" descr="Screenshot 2023-08-27 at 10.38.28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177575" y="2685567"/>
            <a:ext cx="2260601" cy="1676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activity: Imagine a pair of shoes…</a:t>
            </a:r>
          </a:p>
        </p:txBody>
      </p:sp>
      <p:pic>
        <p:nvPicPr>
          <p:cNvPr id="118" name="Screenshot 2023-08-27 at 10.38.24 PM.png" descr="Screenshot 2023-08-27 at 10.38.24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5749" y="2622067"/>
            <a:ext cx="1587501" cy="1803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19" name="Screenshot 2023-08-27 at 10.38.28 PM.png" descr="Screenshot 2023-08-27 at 10.38.28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177575" y="2685567"/>
            <a:ext cx="2260601" cy="16764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22" name="Group"/>
          <p:cNvGrpSpPr/>
          <p:nvPr/>
        </p:nvGrpSpPr>
        <p:grpSpPr>
          <a:xfrm>
            <a:off x="6598422" y="2464062"/>
            <a:ext cx="1886555" cy="1929876"/>
            <a:chOff x="0" y="0"/>
            <a:chExt cx="1886553" cy="1929875"/>
          </a:xfrm>
        </p:grpSpPr>
        <p:pic>
          <p:nvPicPr>
            <p:cNvPr id="120" name="Screenshot 2023-08-27 at 10.38.37 PM.png" descr="Screenshot 2023-08-27 at 10.38.37 PM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215375"/>
              <a:ext cx="1651000" cy="17145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1" name="Rectangle"/>
            <p:cNvSpPr/>
            <p:nvPr/>
          </p:nvSpPr>
          <p:spPr>
            <a:xfrm>
              <a:off x="1174500" y="0"/>
              <a:ext cx="712054" cy="127000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activity: Imagine a pair of shoes…</a:t>
            </a:r>
          </a:p>
        </p:txBody>
      </p:sp>
      <p:pic>
        <p:nvPicPr>
          <p:cNvPr id="125" name="Screenshot 2023-08-27 at 10.38.24 PM.png" descr="Screenshot 2023-08-27 at 10.38.24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5749" y="2622067"/>
            <a:ext cx="1587501" cy="1803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Screenshot 2023-08-27 at 10.38.28 PM.png" descr="Screenshot 2023-08-27 at 10.38.28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177575" y="2685567"/>
            <a:ext cx="2260601" cy="16764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29" name="Group"/>
          <p:cNvGrpSpPr/>
          <p:nvPr/>
        </p:nvGrpSpPr>
        <p:grpSpPr>
          <a:xfrm>
            <a:off x="6598422" y="2464062"/>
            <a:ext cx="1886555" cy="1929876"/>
            <a:chOff x="0" y="0"/>
            <a:chExt cx="1886553" cy="1929875"/>
          </a:xfrm>
        </p:grpSpPr>
        <p:pic>
          <p:nvPicPr>
            <p:cNvPr id="127" name="Screenshot 2023-08-27 at 10.38.37 PM.png" descr="Screenshot 2023-08-27 at 10.38.37 PM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215375"/>
              <a:ext cx="1651000" cy="17145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8" name="Rectangle"/>
            <p:cNvSpPr/>
            <p:nvPr/>
          </p:nvSpPr>
          <p:spPr>
            <a:xfrm>
              <a:off x="1174500" y="0"/>
              <a:ext cx="712054" cy="127000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133" name="Group"/>
          <p:cNvGrpSpPr/>
          <p:nvPr/>
        </p:nvGrpSpPr>
        <p:grpSpPr>
          <a:xfrm>
            <a:off x="8817825" y="2937680"/>
            <a:ext cx="2955901" cy="2311163"/>
            <a:chOff x="0" y="0"/>
            <a:chExt cx="2955900" cy="2311161"/>
          </a:xfrm>
        </p:grpSpPr>
        <p:pic>
          <p:nvPicPr>
            <p:cNvPr id="130" name="Screenshot 2023-08-27 at 10.38.42 PM.png" descr="Screenshot 2023-08-27 at 10.38.42 PM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264542" y="0"/>
              <a:ext cx="2082801" cy="14859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31" name="Rectangle"/>
            <p:cNvSpPr/>
            <p:nvPr/>
          </p:nvSpPr>
          <p:spPr>
            <a:xfrm>
              <a:off x="0" y="1041161"/>
              <a:ext cx="8955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132" name="Rectangle"/>
            <p:cNvSpPr/>
            <p:nvPr/>
          </p:nvSpPr>
          <p:spPr>
            <a:xfrm>
              <a:off x="2060359" y="438219"/>
              <a:ext cx="895542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itle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(Human) Biases</a:t>
            </a:r>
          </a:p>
        </p:txBody>
      </p:sp>
      <p:sp>
        <p:nvSpPr>
          <p:cNvPr id="136" name="Content Placeholder 4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marL="258276" indent="-258276" defTabSz="841247">
              <a:spcBef>
                <a:spcPts val="900"/>
              </a:spcBef>
              <a:buFontTx/>
              <a:defRPr sz="2500"/>
            </a:pPr>
            <a:r>
              <a:t>Data:  </a:t>
            </a:r>
          </a:p>
          <a:p>
            <a:pPr lvl="1" marL="608796" indent="-258276" defTabSz="841247">
              <a:spcBef>
                <a:spcPts val="900"/>
              </a:spcBef>
              <a:buFontTx/>
              <a:defRPr sz="2500"/>
            </a:pPr>
            <a:r>
              <a:t>Reporting bias: subjects choose to reveal certain aspects about themselves or their opinions</a:t>
            </a:r>
          </a:p>
          <a:p>
            <a:pPr lvl="1" marL="608796" indent="-258276" defTabSz="841247">
              <a:spcBef>
                <a:spcPts val="900"/>
              </a:spcBef>
              <a:buFontTx/>
              <a:defRPr sz="2500"/>
            </a:pPr>
            <a:r>
              <a:t>Selection bias: those subjects that get into our samples only represent a privileged type of user.</a:t>
            </a:r>
          </a:p>
          <a:p>
            <a:pPr lvl="1" marL="608796" indent="-258276" defTabSz="841247">
              <a:spcBef>
                <a:spcPts val="900"/>
              </a:spcBef>
              <a:buFontTx/>
              <a:defRPr sz="2500"/>
            </a:pPr>
            <a:r>
              <a:t>Confirmation bias: only looking for data which may confirm our hypotheses.</a:t>
            </a:r>
          </a:p>
          <a:p>
            <a:pPr lvl="1" marL="608796" indent="-258276" defTabSz="841247">
              <a:spcBef>
                <a:spcPts val="900"/>
              </a:spcBef>
              <a:buFontTx/>
              <a:defRPr sz="2500"/>
            </a:pPr>
            <a:r>
              <a:t>Automation bias: refers to the biases which appear when the data we use is only the data we can easily automate.</a:t>
            </a:r>
          </a:p>
          <a:p>
            <a:pPr marL="258276" indent="-258276" defTabSz="841247">
              <a:spcBef>
                <a:spcPts val="900"/>
              </a:spcBef>
              <a:buFontTx/>
              <a:defRPr sz="2500"/>
            </a:pPr>
            <a:r>
              <a:t>Architecture of the model</a:t>
            </a:r>
          </a:p>
          <a:p>
            <a:pPr marL="258276" indent="-258276" defTabSz="841247">
              <a:spcBef>
                <a:spcPts val="900"/>
              </a:spcBef>
              <a:buFontTx/>
              <a:defRPr sz="2500"/>
            </a:pPr>
            <a:r>
              <a:t>How it's deployed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