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Regardless of why you are using ML for, you need to code!</a:t>
            </a:r>
          </a:p>
          <a:p>
            <a:pPr/>
          </a:p>
          <a:p>
            <a:pPr/>
            <a:r>
              <a:t>What is code? Refer to Bloomberg article</a:t>
            </a:r>
          </a:p>
          <a:p>
            <a:pPr/>
            <a:r>
              <a:t>What is algorithm?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106785" y="6410642"/>
            <a:ext cx="247015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imani@pratt.edu" TargetMode="External"/><Relationship Id="rId3" Type="http://schemas.openxmlformats.org/officeDocument/2006/relationships/hyperlink" Target="https://github.com/Amirosimani/Machine_Learning_Pratt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tatlearning.com/" TargetMode="External"/><Relationship Id="rId3" Type="http://schemas.openxmlformats.org/officeDocument/2006/relationships/image" Target="../media/image1.jpeg"/><Relationship Id="rId4" Type="http://schemas.openxmlformats.org/officeDocument/2006/relationships/hyperlink" Target="https://github.com/amueller/introduction_to_ml_with_python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www.deeplearningbook.org/" TargetMode="External"/><Relationship Id="rId7" Type="http://schemas.openxmlformats.org/officeDocument/2006/relationships/image" Target="../media/image2.jpeg"/><Relationship Id="rId8" Type="http://schemas.openxmlformats.org/officeDocument/2006/relationships/hyperlink" Target="https://scikit-learn.org/stable/getting_started.html" TargetMode="External"/><Relationship Id="rId9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INFO 656-01 Fall 2023</a:t>
            </a:r>
            <a:br/>
            <a:r>
              <a:rPr b="1" sz="6000"/>
              <a:t>What is Machine Learning?</a:t>
            </a:r>
            <a:br>
              <a:rPr b="1" sz="6000"/>
            </a:b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Week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Coding Guidelines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Don’t be clever!</a:t>
            </a:r>
          </a:p>
          <a:p>
            <a:pPr/>
            <a:r>
              <a:t>Follow conventions.</a:t>
            </a:r>
          </a:p>
          <a:p>
            <a:pPr/>
            <a:r>
              <a:t>Make it readable. Your future self is the most likely the one who needs to understand it!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Coding Guidelines</a:t>
            </a:r>
          </a:p>
        </p:txBody>
      </p:sp>
      <p:sp>
        <p:nvSpPr>
          <p:cNvPr id="13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Don’t be clever!</a:t>
            </a:r>
          </a:p>
          <a:p>
            <a:pPr/>
            <a:r>
              <a:t>Follow conventions.</a:t>
            </a:r>
          </a:p>
          <a:p>
            <a:pPr/>
            <a:r>
              <a:t>Make it readable. 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Avoid writing code.</a:t>
            </a:r>
          </a:p>
        </p:txBody>
      </p:sp>
      <p:pic>
        <p:nvPicPr>
          <p:cNvPr id="13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6156" y="0"/>
            <a:ext cx="5125845" cy="72260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ooter Placeholder 3"/>
          <p:cNvSpPr txBox="1"/>
          <p:nvPr/>
        </p:nvSpPr>
        <p:spPr>
          <a:xfrm>
            <a:off x="350520" y="6383656"/>
            <a:ext cx="775716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https://stackoverflow.blog/2017/09/06/incredible-growth-python/</a:t>
            </a:r>
          </a:p>
        </p:txBody>
      </p:sp>
      <p:sp>
        <p:nvSpPr>
          <p:cNvPr id="1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Python?</a:t>
            </a:r>
          </a:p>
        </p:txBody>
      </p:sp>
      <p:sp>
        <p:nvSpPr>
          <p:cNvPr id="14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High-level and Interpreted</a:t>
            </a:r>
          </a:p>
          <a:p>
            <a:pPr/>
            <a:r>
              <a:t>General-purpose</a:t>
            </a:r>
          </a:p>
          <a:p>
            <a:pPr/>
            <a:r>
              <a:t>Multi-paradigm (OOP &amp; Functional)</a:t>
            </a:r>
          </a:p>
          <a:p>
            <a:pPr/>
            <a:r>
              <a:t>Modular</a:t>
            </a:r>
          </a:p>
          <a:p>
            <a:pPr/>
            <a:r>
              <a:t>Interactive</a:t>
            </a:r>
          </a:p>
          <a:p>
            <a:pPr/>
            <a:r>
              <a:t>Dynamic</a:t>
            </a:r>
          </a:p>
          <a:p>
            <a:pPr/>
            <a:r>
              <a:t>Great Libraries</a:t>
            </a:r>
          </a:p>
          <a:p>
            <a:pPr/>
            <a:r>
              <a:t>Easy to use</a:t>
            </a:r>
          </a:p>
        </p:txBody>
      </p:sp>
      <p:pic>
        <p:nvPicPr>
          <p:cNvPr id="14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1723" y="1414462"/>
            <a:ext cx="5554441" cy="476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as an Artifact - Python Good Practices</a:t>
            </a:r>
          </a:p>
        </p:txBody>
      </p:sp>
      <p:sp>
        <p:nvSpPr>
          <p:cNvPr id="14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/>
            <a:r>
              <a:t>Use Python 3.x </a:t>
            </a:r>
          </a:p>
          <a:p>
            <a:pPr/>
            <a:r>
              <a:t>Always create/use “virtual environments”</a:t>
            </a:r>
          </a:p>
          <a:p>
            <a:pPr/>
            <a:r>
              <a:t>Lint your code (PEP8)</a:t>
            </a:r>
          </a:p>
          <a:p>
            <a:pPr/>
            <a:r>
              <a:t>Add comments</a:t>
            </a:r>
          </a:p>
          <a:p>
            <a:pPr/>
            <a:r>
              <a:t>Learn about “modular coding”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Content Placeholder 6" descr="Content Placehold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0512" y="347101"/>
            <a:ext cx="4612888" cy="651089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Version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15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Housekeeping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Amir Imani (He/Him)</a:t>
            </a:r>
          </a:p>
          <a:p>
            <a:pPr marL="0" indent="0">
              <a:buSzTx/>
              <a:buNone/>
              <a:defRPr b="1"/>
            </a:pPr>
          </a:p>
          <a:p>
            <a:pPr marL="0" indent="0">
              <a:buSzTx/>
              <a:buNone/>
              <a:defRPr b="1"/>
            </a:pPr>
            <a:r>
              <a:t>Email</a:t>
            </a:r>
            <a:r>
              <a:rPr b="0"/>
              <a:t>: a</a:t>
            </a:r>
            <a:r>
              <a:rPr b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imani@pratt.edu</a:t>
            </a:r>
          </a:p>
          <a:p>
            <a:pPr marL="0" indent="0">
              <a:buSzTx/>
              <a:buNone/>
              <a:defRPr b="1"/>
            </a:pPr>
            <a:r>
              <a:t>Office Hours</a:t>
            </a:r>
            <a:r>
              <a:rPr b="0"/>
              <a:t>: Mondays (7pm-9pm).</a:t>
            </a:r>
            <a:endParaRPr b="0"/>
          </a:p>
          <a:p>
            <a:pPr marL="0" indent="0">
              <a:buSzTx/>
              <a:buNone/>
              <a:defRPr b="1"/>
            </a:pPr>
            <a:r>
              <a:t>Course website: </a:t>
            </a:r>
            <a:r>
              <a:rPr b="0" sz="24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https://github.com/Amirosimani/Machine_Learning_Pratt</a:t>
            </a:r>
            <a:endParaRPr sz="2400"/>
          </a:p>
          <a:p>
            <a:pPr marL="0" indent="0">
              <a:buSzTx/>
              <a:buNone/>
              <a:defRPr sz="2400"/>
            </a:pPr>
          </a:p>
          <a:p>
            <a:pPr marL="0" indent="0">
              <a:buSzTx/>
              <a:buNone/>
              <a:defRPr sz="2400"/>
            </a:pPr>
            <a:r>
              <a:t>Class discussion (30%)+ 4 Lab Assignments (20%)+ Final Project (10%+30%+10%)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Housekeeping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400"/>
            </a:pPr>
            <a:r>
              <a:t>About the class</a:t>
            </a:r>
          </a:p>
          <a:p>
            <a:pPr marL="0" indent="0">
              <a:buSzTx/>
              <a:buNone/>
              <a:defRPr b="1" sz="2400"/>
            </a:pPr>
          </a:p>
          <a:p>
            <a:pPr>
              <a:defRPr sz="2400"/>
            </a:pPr>
            <a:r>
              <a:t>Read the required readings, submit 2 interesting points/your ideas/questions you’d like to discuss on Canvas</a:t>
            </a:r>
          </a:p>
          <a:p>
            <a:pPr>
              <a:defRPr sz="2400"/>
            </a:pPr>
            <a:r>
              <a:t>Class discussions</a:t>
            </a:r>
          </a:p>
          <a:p>
            <a:pPr>
              <a:defRPr sz="2400"/>
            </a:pPr>
            <a:r>
              <a:t>Lecture (combination of slides + code)</a:t>
            </a:r>
          </a:p>
          <a:p>
            <a:pPr>
              <a:defRPr sz="2400"/>
            </a:pPr>
            <a:r>
              <a:t>Guest lecturers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Books</a:t>
            </a:r>
          </a:p>
        </p:txBody>
      </p:sp>
      <p:pic>
        <p:nvPicPr>
          <p:cNvPr id="104" name="Content Placeholder 9" descr="Content Placeholder 9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alphaModFix amt="29819"/>
            <a:extLst/>
          </a:blip>
          <a:srcRect l="0" t="0" r="0" b="5637"/>
          <a:stretch>
            <a:fillRect/>
          </a:stretch>
        </p:blipFill>
        <p:spPr>
          <a:xfrm>
            <a:off x="838200" y="1912143"/>
            <a:ext cx="2324100" cy="3295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 11" descr="Picture 11">
            <a:hlinkClick r:id="rId4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21179" y="1912143"/>
            <a:ext cx="2514208" cy="3295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13" descr="Picture 13">
            <a:hlinkClick r:id="rId6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94267" y="1912143"/>
            <a:ext cx="2489201" cy="326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15" descr="Picture 15">
            <a:hlinkClick r:id="rId8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83700" y="1912143"/>
            <a:ext cx="1625600" cy="58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Box 16"/>
          <p:cNvSpPr txBox="1"/>
          <p:nvPr/>
        </p:nvSpPr>
        <p:spPr>
          <a:xfrm>
            <a:off x="9329419" y="2832100"/>
            <a:ext cx="16492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http://ciml.info/</a:t>
            </a:r>
          </a:p>
        </p:txBody>
      </p:sp>
      <p:sp>
        <p:nvSpPr>
          <p:cNvPr id="109" name="Straight Connector 18"/>
          <p:cNvSpPr/>
          <p:nvPr/>
        </p:nvSpPr>
        <p:spPr>
          <a:xfrm flipH="1">
            <a:off x="8839199" y="1690688"/>
            <a:ext cx="1" cy="4062413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oter Placeholder 3"/>
          <p:cNvSpPr txBox="1"/>
          <p:nvPr/>
        </p:nvSpPr>
        <p:spPr>
          <a:xfrm>
            <a:off x="4084320" y="6410642"/>
            <a:ext cx="402336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Source: Machine learning, XKCD</a:t>
            </a:r>
          </a:p>
        </p:txBody>
      </p:sp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 - What and Why</a:t>
            </a:r>
          </a:p>
        </p:txBody>
      </p:sp>
      <p:pic>
        <p:nvPicPr>
          <p:cNvPr id="113" name="Content Placeholder 9" descr="Content Placeholder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2168" y="1398671"/>
            <a:ext cx="4187664" cy="4955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ooter Placeholder 3"/>
          <p:cNvSpPr txBox="1"/>
          <p:nvPr/>
        </p:nvSpPr>
        <p:spPr>
          <a:xfrm>
            <a:off x="45719" y="6478904"/>
            <a:ext cx="806196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https://blogs.oracle.com/datascience/types-of-machine-learning-and-top-10-algorithms-everyone-should-know-v2</a:t>
            </a:r>
          </a:p>
        </p:txBody>
      </p:sp>
      <p:sp>
        <p:nvSpPr>
          <p:cNvPr id="1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Machine Learning</a:t>
            </a:r>
          </a:p>
        </p:txBody>
      </p:sp>
      <p:pic>
        <p:nvPicPr>
          <p:cNvPr id="117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3747" y="1447800"/>
            <a:ext cx="6544506" cy="4680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Machine Learning Considerations</a:t>
            </a:r>
          </a:p>
        </p:txBody>
      </p:sp>
      <p:sp>
        <p:nvSpPr>
          <p:cNvPr id="12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and the collection process (week 2)</a:t>
            </a:r>
          </a:p>
          <a:p>
            <a:pPr/>
            <a:r>
              <a:t>Machine Learning vs Statistics (multiple weeks)</a:t>
            </a:r>
          </a:p>
          <a:p>
            <a:pPr/>
            <a:r>
              <a:t>Machine Learning workflow (week 6, 11)</a:t>
            </a:r>
          </a:p>
          <a:p>
            <a:pPr/>
            <a:r>
              <a:t>FATML (Fair Accountable Transparent ML) (Week 2, 12, 13)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ooter Placeholder 4"/>
          <p:cNvSpPr txBox="1"/>
          <p:nvPr/>
        </p:nvSpPr>
        <p:spPr>
          <a:xfrm>
            <a:off x="157231" y="6328092"/>
            <a:ext cx="7950449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1. https://aeon.co/ideas/coding-is-not-fun-it-s-technically-and-ethically-complex</a:t>
            </a:r>
          </a:p>
        </p:txBody>
      </p:sp>
      <p:sp>
        <p:nvSpPr>
          <p:cNvPr id="1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Coding</a:t>
            </a:r>
          </a:p>
        </p:txBody>
      </p:sp>
      <p:sp>
        <p:nvSpPr>
          <p:cNvPr id="12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Coding is not fun, It’s technically and ethically complex! </a:t>
            </a:r>
            <a:r>
              <a:rPr baseline="30000"/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88638"/>
            <a:ext cx="484382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Coding</a:t>
            </a:r>
          </a:p>
        </p:txBody>
      </p:sp>
      <p:sp>
        <p:nvSpPr>
          <p:cNvPr id="130" name="Content Placeholder 2"/>
          <p:cNvSpPr txBox="1"/>
          <p:nvPr>
            <p:ph type="body" sz="half" idx="1"/>
          </p:nvPr>
        </p:nvSpPr>
        <p:spPr>
          <a:xfrm>
            <a:off x="4560848" y="1825625"/>
            <a:ext cx="679295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“Programs must be written for people to read, and only incidentally for machines to execute. ” — Harold Abelson</a:t>
            </a:r>
          </a:p>
          <a:p>
            <a:pPr marL="0" indent="0" algn="r">
              <a:buSzTx/>
              <a:buNone/>
            </a:pPr>
          </a:p>
          <a:p>
            <a:pPr marL="0" indent="0">
              <a:buSzTx/>
              <a:buNone/>
            </a:pPr>
            <a:r>
              <a:t>“Any fool can write code that a computer can understand. Good programmers write code that humans can understand.” — Martin Fowler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