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aramond"/>
        <a:ea typeface="Garamond"/>
        <a:cs typeface="Garamond"/>
        <a:sym typeface="Garamon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6350" cap="flat">
              <a:solidFill>
                <a:srgbClr val="000000"/>
              </a:solidFill>
              <a:prstDash val="solid"/>
              <a:miter lim="800000"/>
            </a:ln>
          </a:left>
          <a:right>
            <a:ln w="6350" cap="flat">
              <a:solidFill>
                <a:srgbClr val="000000"/>
              </a:solidFill>
              <a:prstDash val="solid"/>
              <a:miter lim="8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6350" cap="flat">
              <a:solidFill>
                <a:srgbClr val="000000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000000"/>
              </a:solidFill>
              <a:prstDash val="solid"/>
              <a:miter lim="800000"/>
            </a:ln>
          </a:top>
          <a:bottom>
            <a:ln w="6350" cap="flat">
              <a:solidFill>
                <a:srgbClr val="000000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Tidy up your data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Tidy up your data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It’s a crude constraint. The rate for both population should be the same.  Doesn’t specify how many are granted. It’s a two-sided parity – prevents discrimination against circles.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about supervised learning – here there is no mention of X </a:t>
            </a:r>
          </a:p>
          <a:p>
            <a:pPr/>
            <a:r>
              <a:t>So you can randomly give admission to circles and squares -&gt; what about merit-based? We can accommodate. The fact that this is a bad algo, doesn’t mean there can be a good one that satisfies X and fairness</a:t>
            </a:r>
          </a:p>
          <a:p>
            <a:pPr/>
            <a:r>
              <a:t>This is good if you want to start fresh with no prior data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is no mention of Y -&gt; did they default/graduated or not. What if 30% of circles repay, but only 15% of squares</a:t>
            </a:r>
          </a:p>
          <a:p>
            <a:pPr/>
          </a:p>
          <a:p>
            <a:pPr/>
          </a:p>
          <a:p>
            <a:pPr/>
            <a:r>
              <a:t>With a perfect predictor, We can pay to 15% of both squares and circles that are paying back -&gt; but what about the 15% circles who didn’t get it? Is it unfair?</a:t>
            </a:r>
          </a:p>
          <a:p>
            <a:pPr/>
            <a:r>
              <a:t>Give to 30% of both -&gt; what about the lender? It is loosing money on 15% of squares</a:t>
            </a:r>
          </a:p>
          <a:p>
            <a:pPr/>
          </a:p>
          <a:p>
            <a:pPr/>
            <a:r>
              <a:t>It is at odds with optimal decision making -&gt; accuracy</a:t>
            </a:r>
          </a:p>
          <a:p>
            <a:pPr/>
            <a:r>
              <a:t>------</a:t>
            </a:r>
          </a:p>
          <a:p>
            <a:pPr/>
            <a:r>
              <a:t>One approach is to evenly distribute the mistakes –e make, rather than evenly distributing the loans we give -&gt; rate of false rejections can be the same in both races.</a:t>
            </a:r>
          </a:p>
          <a:p>
            <a:pPr/>
            <a:r>
              <a:t>In other word, if not being granted while worthy, is defined as being harmed – a random worthy circle has the same probability of being harmed as a random worth square (false rejection) – so your race is not affecting you in a negative way and if we can improve accuracy of our model, that would be fair – equality of false negative</a:t>
            </a:r>
          </a:p>
          <a:p>
            <a:pPr/>
          </a:p>
          <a:p>
            <a:pPr/>
          </a:p>
          <a:p>
            <a:pPr/>
            <a:r>
              <a:t>-----</a:t>
            </a:r>
          </a:p>
          <a:p>
            <a:pPr/>
          </a:p>
          <a:p>
            <a:pPr/>
            <a:r>
              <a:t>So lets say our model falsely reject 20% of squares, is it fair as long as it also falsely rejects 20% of circles?</a:t>
            </a:r>
          </a:p>
          <a:p>
            <a:pPr/>
          </a:p>
          <a:p>
            <a:pPr/>
            <a:r>
              <a:t>Individually, if you were worthy and didn’t get it, it doesn’t make you feel better to realize another worthy applicant also didn’t get it</a:t>
            </a:r>
          </a:p>
          <a:p>
            <a:pPr/>
          </a:p>
          <a:p>
            <a:pPr/>
            <a:r>
              <a:t>Both statistical parity and equality of false negatives offer fairness for groups, but not individuals in those groups.</a:t>
            </a:r>
          </a:p>
          <a:p>
            <a:pPr/>
          </a:p>
          <a:p>
            <a:pPr/>
          </a:p>
          <a:p>
            <a:pPr/>
          </a:p>
          <a:p>
            <a:pPr/>
            <a:r>
              <a:t>Lets take a step back, we don’t have perfect data, we don’t have perfect models, and we don’t have perfect fairness definition.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6" name="Shape 2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Majority applicants are circle</a:t>
            </a:r>
          </a:p>
          <a:p>
            <a:pPr/>
          </a:p>
          <a:p>
            <a:pPr/>
            <a:r>
              <a:t>both populations are equally well prepared for success -&gt; % circles who pay back is equal to % of square who pay back if admitted</a:t>
            </a:r>
          </a:p>
          <a:p>
            <a:pPr/>
          </a:p>
          <a:p>
            <a:pPr/>
            <a:r>
              <a:t>Even choosing the most accurate model violates the fairness</a:t>
            </a:r>
          </a:p>
          <a:p>
            <a:pPr/>
          </a:p>
          <a:p>
            <a:pPr/>
            <a:r>
              <a:t>If it is complicated for a simple example, how are we handling this for more complex algos?</a:t>
            </a:r>
          </a:p>
          <a:p>
            <a:pPr/>
          </a:p>
          <a:p>
            <a:pPr/>
            <a:r>
              <a:t>build separate model for each group? Then we need to explicitly use race as an input for our model</a:t>
            </a:r>
          </a:p>
          <a:p>
            <a:pPr/>
          </a:p>
          <a:p>
            <a:pPr/>
            <a:r>
              <a:t>Model card:  model details/ intended use/ factors/ metrics/evaluation data/ training data/ quantitative analysis/ ethical considerations/ caveats &amp; recs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106785" y="6410642"/>
            <a:ext cx="247015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INFO 656-01 Fall 2023</a:t>
            </a:r>
            <a:br/>
            <a:r>
              <a:rPr b="1" sz="6000"/>
              <a:t>Data, Bias, Communication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Week 2</a:t>
            </a:r>
          </a:p>
          <a:p>
            <a:pPr/>
          </a:p>
          <a:p>
            <a:pPr/>
            <a:r>
              <a:t>Amir Imani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30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80% of data analysis is spent on the process of cleaning and preparing the data </a:t>
            </a:r>
          </a:p>
          <a:p>
            <a:pPr/>
            <a:r>
              <a:t>There is a standard way to organize your data - tidy data</a:t>
            </a:r>
          </a:p>
        </p:txBody>
      </p:sp>
      <p:pic>
        <p:nvPicPr>
          <p:cNvPr id="9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9339" y="3429000"/>
            <a:ext cx="8005783" cy="2493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- Group Activity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80% of data analysis is spent on the process of cleaning and preparing the data </a:t>
            </a:r>
          </a:p>
          <a:p>
            <a:pPr/>
            <a:r>
              <a:t>There is a standard way to organize your data - tidy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Bias – sources</a:t>
            </a:r>
          </a:p>
        </p:txBody>
      </p:sp>
      <p:sp>
        <p:nvSpPr>
          <p:cNvPr id="109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the data: how it's collected, formatted, labeled, sample selection </a:t>
            </a:r>
          </a:p>
          <a:p>
            <a:pPr marL="0" indent="0">
              <a:buSzTx/>
              <a:buNone/>
            </a:pPr>
            <a:r>
              <a:t>2. the features: how they are designed</a:t>
            </a:r>
          </a:p>
          <a:p>
            <a:pPr marL="0" indent="0">
              <a:buSzTx/>
              <a:buNone/>
            </a:pPr>
            <a:r>
              <a:t>3. the architecture of the model</a:t>
            </a:r>
          </a:p>
          <a:p>
            <a:pPr marL="0" indent="0">
              <a:buSzTx/>
              <a:buNone/>
            </a:pPr>
            <a:r>
              <a:t>4. the objective function</a:t>
            </a:r>
          </a:p>
          <a:p>
            <a:pPr marL="0" indent="0">
              <a:buSzTx/>
              <a:buNone/>
            </a:pPr>
            <a:r>
              <a:t>5. how it's deployed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Fairness - Group Activity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Imagine a planet where </a:t>
            </a:r>
            <a:r>
              <a:rPr b="1"/>
              <a:t>Circles</a:t>
            </a:r>
            <a:r>
              <a:t> and </a:t>
            </a:r>
            <a:r>
              <a:rPr b="1"/>
              <a:t>Squares </a:t>
            </a:r>
            <a:r>
              <a:t>live on</a:t>
            </a:r>
          </a:p>
          <a:p>
            <a:pPr/>
            <a:r>
              <a:t>Suppose for some reason we are concerned about discrimination against </a:t>
            </a:r>
            <a:r>
              <a:rPr b="1"/>
              <a:t>Squares</a:t>
            </a:r>
            <a:endParaRPr b="1"/>
          </a:p>
          <a:p>
            <a:pPr>
              <a:defRPr b="1"/>
            </a:pPr>
            <a:r>
              <a:t>Statistical Parity: </a:t>
            </a:r>
            <a:r>
              <a:rPr b="0"/>
              <a:t>the fraction of </a:t>
            </a:r>
            <a:r>
              <a:t>Square</a:t>
            </a:r>
            <a:r>
              <a:rPr b="0"/>
              <a:t> that are selected be approximately the same as the fraction of selected </a:t>
            </a:r>
            <a:r>
              <a:t>Circle</a:t>
            </a:r>
            <a:r>
              <a:rPr b="0"/>
              <a:t> applicants.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5"/>
          <p:cNvSpPr/>
          <p:nvPr/>
        </p:nvSpPr>
        <p:spPr>
          <a:xfrm>
            <a:off x="4557598" y="1920505"/>
            <a:ext cx="2623279" cy="2623279"/>
          </a:xfrm>
          <a:prstGeom prst="ellipse">
            <a:avLst/>
          </a:prstGeom>
          <a:ln w="12700">
            <a:solidFill>
              <a:srgbClr val="54823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548235"/>
                  </a:solidFill>
                  <a:prstDash val="solid"/>
                  <a:round/>
                </a:ln>
              </a:defRPr>
            </a:pPr>
          </a:p>
        </p:txBody>
      </p:sp>
      <p:sp>
        <p:nvSpPr>
          <p:cNvPr id="117" name="Straight Connector 7"/>
          <p:cNvSpPr/>
          <p:nvPr/>
        </p:nvSpPr>
        <p:spPr>
          <a:xfrm flipH="1">
            <a:off x="5861741" y="1920504"/>
            <a:ext cx="7496" cy="2623279"/>
          </a:xfrm>
          <a:prstGeom prst="line">
            <a:avLst/>
          </a:prstGeom>
          <a:ln w="6350">
            <a:solidFill>
              <a:srgbClr val="54823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Oval 9"/>
          <p:cNvSpPr/>
          <p:nvPr/>
        </p:nvSpPr>
        <p:spPr>
          <a:xfrm>
            <a:off x="5145740" y="2850869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Oval 10"/>
          <p:cNvSpPr/>
          <p:nvPr/>
        </p:nvSpPr>
        <p:spPr>
          <a:xfrm>
            <a:off x="5298140" y="3003269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Oval 11"/>
          <p:cNvSpPr/>
          <p:nvPr/>
        </p:nvSpPr>
        <p:spPr>
          <a:xfrm>
            <a:off x="5056094" y="3210017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Oval 12"/>
          <p:cNvSpPr/>
          <p:nvPr/>
        </p:nvSpPr>
        <p:spPr>
          <a:xfrm>
            <a:off x="5360892" y="329966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Oval 13"/>
          <p:cNvSpPr/>
          <p:nvPr/>
        </p:nvSpPr>
        <p:spPr>
          <a:xfrm>
            <a:off x="5271246" y="3577952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Oval 15"/>
          <p:cNvSpPr/>
          <p:nvPr/>
        </p:nvSpPr>
        <p:spPr>
          <a:xfrm>
            <a:off x="5558116" y="3568045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Oval 16"/>
          <p:cNvSpPr/>
          <p:nvPr/>
        </p:nvSpPr>
        <p:spPr>
          <a:xfrm>
            <a:off x="5316070" y="3774792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Oval 17"/>
          <p:cNvSpPr/>
          <p:nvPr/>
        </p:nvSpPr>
        <p:spPr>
          <a:xfrm>
            <a:off x="5620868" y="386443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Oval 18"/>
          <p:cNvSpPr/>
          <p:nvPr/>
        </p:nvSpPr>
        <p:spPr>
          <a:xfrm>
            <a:off x="5531222" y="414272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Oval 19"/>
          <p:cNvSpPr/>
          <p:nvPr/>
        </p:nvSpPr>
        <p:spPr>
          <a:xfrm>
            <a:off x="4948520" y="3137741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Oval 20"/>
          <p:cNvSpPr/>
          <p:nvPr/>
        </p:nvSpPr>
        <p:spPr>
          <a:xfrm>
            <a:off x="4706473" y="334448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Oval 21"/>
          <p:cNvSpPr/>
          <p:nvPr/>
        </p:nvSpPr>
        <p:spPr>
          <a:xfrm>
            <a:off x="5011273" y="343413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Oval 22"/>
          <p:cNvSpPr/>
          <p:nvPr/>
        </p:nvSpPr>
        <p:spPr>
          <a:xfrm>
            <a:off x="4921625" y="371242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Oval 23"/>
          <p:cNvSpPr/>
          <p:nvPr/>
        </p:nvSpPr>
        <p:spPr>
          <a:xfrm>
            <a:off x="5593972" y="2492281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Oval 24"/>
          <p:cNvSpPr/>
          <p:nvPr/>
        </p:nvSpPr>
        <p:spPr>
          <a:xfrm>
            <a:off x="5351926" y="269902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Oval 25"/>
          <p:cNvSpPr/>
          <p:nvPr/>
        </p:nvSpPr>
        <p:spPr>
          <a:xfrm>
            <a:off x="5656724" y="278867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Oval 26"/>
          <p:cNvSpPr/>
          <p:nvPr/>
        </p:nvSpPr>
        <p:spPr>
          <a:xfrm>
            <a:off x="5567078" y="3066963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Oval 27"/>
          <p:cNvSpPr/>
          <p:nvPr/>
        </p:nvSpPr>
        <p:spPr>
          <a:xfrm>
            <a:off x="5056099" y="242056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Oval 28"/>
          <p:cNvSpPr/>
          <p:nvPr/>
        </p:nvSpPr>
        <p:spPr>
          <a:xfrm>
            <a:off x="4814053" y="2627310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Oval 29"/>
          <p:cNvSpPr/>
          <p:nvPr/>
        </p:nvSpPr>
        <p:spPr>
          <a:xfrm>
            <a:off x="5118851" y="2716957"/>
            <a:ext cx="89649" cy="896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Oval 30"/>
          <p:cNvSpPr/>
          <p:nvPr/>
        </p:nvSpPr>
        <p:spPr>
          <a:xfrm>
            <a:off x="5029205" y="2995247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Oval 31"/>
          <p:cNvSpPr/>
          <p:nvPr/>
        </p:nvSpPr>
        <p:spPr>
          <a:xfrm>
            <a:off x="5593972" y="2079910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Oval 32"/>
          <p:cNvSpPr/>
          <p:nvPr/>
        </p:nvSpPr>
        <p:spPr>
          <a:xfrm>
            <a:off x="5351926" y="2286656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Oval 33"/>
          <p:cNvSpPr/>
          <p:nvPr/>
        </p:nvSpPr>
        <p:spPr>
          <a:xfrm>
            <a:off x="5656724" y="2376303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Oval 34"/>
          <p:cNvSpPr/>
          <p:nvPr/>
        </p:nvSpPr>
        <p:spPr>
          <a:xfrm>
            <a:off x="5567078" y="2654593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Rectangle 36"/>
          <p:cNvSpPr/>
          <p:nvPr/>
        </p:nvSpPr>
        <p:spPr>
          <a:xfrm>
            <a:off x="6239435" y="246538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Rectangle 40"/>
          <p:cNvSpPr/>
          <p:nvPr/>
        </p:nvSpPr>
        <p:spPr>
          <a:xfrm>
            <a:off x="6391835" y="261778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Rectangle 41"/>
          <p:cNvSpPr/>
          <p:nvPr/>
        </p:nvSpPr>
        <p:spPr>
          <a:xfrm>
            <a:off x="6544234" y="277018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Rectangle 42"/>
          <p:cNvSpPr/>
          <p:nvPr/>
        </p:nvSpPr>
        <p:spPr>
          <a:xfrm>
            <a:off x="6787228" y="2743013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Rectangle 43"/>
          <p:cNvSpPr/>
          <p:nvPr/>
        </p:nvSpPr>
        <p:spPr>
          <a:xfrm>
            <a:off x="6296745" y="2950423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Rectangle 44"/>
          <p:cNvSpPr/>
          <p:nvPr/>
        </p:nvSpPr>
        <p:spPr>
          <a:xfrm>
            <a:off x="6589714" y="2367427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Rectangle 45"/>
          <p:cNvSpPr/>
          <p:nvPr/>
        </p:nvSpPr>
        <p:spPr>
          <a:xfrm>
            <a:off x="5961529" y="286879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Rectangle 46"/>
          <p:cNvSpPr/>
          <p:nvPr/>
        </p:nvSpPr>
        <p:spPr>
          <a:xfrm>
            <a:off x="6113929" y="302119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Rectangle 47"/>
          <p:cNvSpPr/>
          <p:nvPr/>
        </p:nvSpPr>
        <p:spPr>
          <a:xfrm>
            <a:off x="6266329" y="317359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Rectangle 48"/>
          <p:cNvSpPr/>
          <p:nvPr/>
        </p:nvSpPr>
        <p:spPr>
          <a:xfrm>
            <a:off x="6509322" y="3146423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Rectangle 49"/>
          <p:cNvSpPr/>
          <p:nvPr/>
        </p:nvSpPr>
        <p:spPr>
          <a:xfrm>
            <a:off x="6018838" y="3353832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Rectangle 50"/>
          <p:cNvSpPr/>
          <p:nvPr/>
        </p:nvSpPr>
        <p:spPr>
          <a:xfrm>
            <a:off x="5979459" y="3693545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Rectangle 51"/>
          <p:cNvSpPr/>
          <p:nvPr/>
        </p:nvSpPr>
        <p:spPr>
          <a:xfrm>
            <a:off x="6131859" y="3845945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Rectangle 52"/>
          <p:cNvSpPr/>
          <p:nvPr/>
        </p:nvSpPr>
        <p:spPr>
          <a:xfrm>
            <a:off x="6284259" y="3998345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Rectangle 53"/>
          <p:cNvSpPr/>
          <p:nvPr/>
        </p:nvSpPr>
        <p:spPr>
          <a:xfrm>
            <a:off x="6527252" y="3971173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Rectangle 54"/>
          <p:cNvSpPr/>
          <p:nvPr/>
        </p:nvSpPr>
        <p:spPr>
          <a:xfrm>
            <a:off x="6036769" y="4178582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Rectangle 55"/>
          <p:cNvSpPr/>
          <p:nvPr/>
        </p:nvSpPr>
        <p:spPr>
          <a:xfrm>
            <a:off x="6373905" y="3263245"/>
            <a:ext cx="116542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Rectangle 56"/>
          <p:cNvSpPr/>
          <p:nvPr/>
        </p:nvSpPr>
        <p:spPr>
          <a:xfrm>
            <a:off x="6526306" y="3415645"/>
            <a:ext cx="116542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Rectangle 57"/>
          <p:cNvSpPr/>
          <p:nvPr/>
        </p:nvSpPr>
        <p:spPr>
          <a:xfrm>
            <a:off x="6678706" y="3568045"/>
            <a:ext cx="116542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Rectangle 58"/>
          <p:cNvSpPr/>
          <p:nvPr/>
        </p:nvSpPr>
        <p:spPr>
          <a:xfrm>
            <a:off x="6921699" y="3540871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Rectangle 59"/>
          <p:cNvSpPr/>
          <p:nvPr/>
        </p:nvSpPr>
        <p:spPr>
          <a:xfrm>
            <a:off x="6431215" y="3748280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Rectangle 60"/>
          <p:cNvSpPr/>
          <p:nvPr/>
        </p:nvSpPr>
        <p:spPr>
          <a:xfrm>
            <a:off x="5943603" y="2061978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Rectangle 61"/>
          <p:cNvSpPr/>
          <p:nvPr/>
        </p:nvSpPr>
        <p:spPr>
          <a:xfrm>
            <a:off x="6096003" y="2214378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Rectangle 62"/>
          <p:cNvSpPr/>
          <p:nvPr/>
        </p:nvSpPr>
        <p:spPr>
          <a:xfrm>
            <a:off x="6248403" y="2366778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Rectangle 63"/>
          <p:cNvSpPr/>
          <p:nvPr/>
        </p:nvSpPr>
        <p:spPr>
          <a:xfrm>
            <a:off x="6491396" y="233960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Rectangle 64"/>
          <p:cNvSpPr/>
          <p:nvPr/>
        </p:nvSpPr>
        <p:spPr>
          <a:xfrm>
            <a:off x="6000913" y="2547015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TextBox 69"/>
          <p:cNvSpPr txBox="1"/>
          <p:nvPr/>
        </p:nvSpPr>
        <p:spPr>
          <a:xfrm>
            <a:off x="5124698" y="4466309"/>
            <a:ext cx="28039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</a:t>
            </a:r>
          </a:p>
        </p:txBody>
      </p:sp>
      <p:sp>
        <p:nvSpPr>
          <p:cNvPr id="170" name="TextBox 70"/>
          <p:cNvSpPr txBox="1"/>
          <p:nvPr/>
        </p:nvSpPr>
        <p:spPr>
          <a:xfrm>
            <a:off x="6209426" y="4494546"/>
            <a:ext cx="22078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</a:t>
            </a:r>
          </a:p>
        </p:txBody>
      </p:sp>
      <p:sp>
        <p:nvSpPr>
          <p:cNvPr id="1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Fairness Bank</a:t>
            </a:r>
          </a:p>
        </p:txBody>
      </p:sp>
      <p:sp>
        <p:nvSpPr>
          <p:cNvPr id="172" name="TextBox 72"/>
          <p:cNvSpPr txBox="1"/>
          <p:nvPr/>
        </p:nvSpPr>
        <p:spPr>
          <a:xfrm>
            <a:off x="5161086" y="5149796"/>
            <a:ext cx="15999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Application Pool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val 5"/>
          <p:cNvSpPr/>
          <p:nvPr/>
        </p:nvSpPr>
        <p:spPr>
          <a:xfrm>
            <a:off x="4557598" y="1920505"/>
            <a:ext cx="2623279" cy="2623279"/>
          </a:xfrm>
          <a:prstGeom prst="ellipse">
            <a:avLst/>
          </a:prstGeom>
          <a:ln w="12700">
            <a:solidFill>
              <a:srgbClr val="54823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548235"/>
                  </a:solidFill>
                  <a:prstDash val="solid"/>
                  <a:round/>
                </a:ln>
              </a:defRPr>
            </a:pPr>
          </a:p>
        </p:txBody>
      </p:sp>
      <p:sp>
        <p:nvSpPr>
          <p:cNvPr id="177" name="Straight Connector 7"/>
          <p:cNvSpPr/>
          <p:nvPr/>
        </p:nvSpPr>
        <p:spPr>
          <a:xfrm flipH="1">
            <a:off x="5861741" y="1920504"/>
            <a:ext cx="7496" cy="2623279"/>
          </a:xfrm>
          <a:prstGeom prst="line">
            <a:avLst/>
          </a:prstGeom>
          <a:ln w="6350">
            <a:solidFill>
              <a:srgbClr val="54823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Oval 9"/>
          <p:cNvSpPr/>
          <p:nvPr/>
        </p:nvSpPr>
        <p:spPr>
          <a:xfrm>
            <a:off x="5145740" y="2850869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Oval 10"/>
          <p:cNvSpPr/>
          <p:nvPr/>
        </p:nvSpPr>
        <p:spPr>
          <a:xfrm>
            <a:off x="5298140" y="3003269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Oval 11"/>
          <p:cNvSpPr/>
          <p:nvPr/>
        </p:nvSpPr>
        <p:spPr>
          <a:xfrm>
            <a:off x="5056094" y="3210017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Oval 12"/>
          <p:cNvSpPr/>
          <p:nvPr/>
        </p:nvSpPr>
        <p:spPr>
          <a:xfrm>
            <a:off x="5360892" y="329966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Oval 13"/>
          <p:cNvSpPr/>
          <p:nvPr/>
        </p:nvSpPr>
        <p:spPr>
          <a:xfrm>
            <a:off x="5271246" y="3577952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Oval 15"/>
          <p:cNvSpPr/>
          <p:nvPr/>
        </p:nvSpPr>
        <p:spPr>
          <a:xfrm>
            <a:off x="5558116" y="3568045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Oval 16"/>
          <p:cNvSpPr/>
          <p:nvPr/>
        </p:nvSpPr>
        <p:spPr>
          <a:xfrm>
            <a:off x="5316070" y="3774792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Oval 17"/>
          <p:cNvSpPr/>
          <p:nvPr/>
        </p:nvSpPr>
        <p:spPr>
          <a:xfrm>
            <a:off x="5620868" y="386443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Oval 18"/>
          <p:cNvSpPr/>
          <p:nvPr/>
        </p:nvSpPr>
        <p:spPr>
          <a:xfrm>
            <a:off x="5531222" y="414272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Oval 19"/>
          <p:cNvSpPr/>
          <p:nvPr/>
        </p:nvSpPr>
        <p:spPr>
          <a:xfrm>
            <a:off x="4948520" y="3137741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Oval 20"/>
          <p:cNvSpPr/>
          <p:nvPr/>
        </p:nvSpPr>
        <p:spPr>
          <a:xfrm>
            <a:off x="4706473" y="334448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Oval 21"/>
          <p:cNvSpPr/>
          <p:nvPr/>
        </p:nvSpPr>
        <p:spPr>
          <a:xfrm>
            <a:off x="5011273" y="343413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Oval 22"/>
          <p:cNvSpPr/>
          <p:nvPr/>
        </p:nvSpPr>
        <p:spPr>
          <a:xfrm>
            <a:off x="4921625" y="371242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Oval 23"/>
          <p:cNvSpPr/>
          <p:nvPr/>
        </p:nvSpPr>
        <p:spPr>
          <a:xfrm>
            <a:off x="5593972" y="2492281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Oval 24"/>
          <p:cNvSpPr/>
          <p:nvPr/>
        </p:nvSpPr>
        <p:spPr>
          <a:xfrm>
            <a:off x="5351926" y="269902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Oval 25"/>
          <p:cNvSpPr/>
          <p:nvPr/>
        </p:nvSpPr>
        <p:spPr>
          <a:xfrm>
            <a:off x="5656724" y="278867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Oval 26"/>
          <p:cNvSpPr/>
          <p:nvPr/>
        </p:nvSpPr>
        <p:spPr>
          <a:xfrm>
            <a:off x="5567078" y="3066963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Oval 27"/>
          <p:cNvSpPr/>
          <p:nvPr/>
        </p:nvSpPr>
        <p:spPr>
          <a:xfrm>
            <a:off x="5056099" y="242056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Oval 28"/>
          <p:cNvSpPr/>
          <p:nvPr/>
        </p:nvSpPr>
        <p:spPr>
          <a:xfrm>
            <a:off x="4814053" y="2627310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Oval 29"/>
          <p:cNvSpPr/>
          <p:nvPr/>
        </p:nvSpPr>
        <p:spPr>
          <a:xfrm>
            <a:off x="5118851" y="2716957"/>
            <a:ext cx="89649" cy="896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Oval 30"/>
          <p:cNvSpPr/>
          <p:nvPr/>
        </p:nvSpPr>
        <p:spPr>
          <a:xfrm>
            <a:off x="5029205" y="2995247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Oval 31"/>
          <p:cNvSpPr/>
          <p:nvPr/>
        </p:nvSpPr>
        <p:spPr>
          <a:xfrm>
            <a:off x="5593972" y="2079910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Oval 32"/>
          <p:cNvSpPr/>
          <p:nvPr/>
        </p:nvSpPr>
        <p:spPr>
          <a:xfrm>
            <a:off x="5351926" y="2286656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Oval 33"/>
          <p:cNvSpPr/>
          <p:nvPr/>
        </p:nvSpPr>
        <p:spPr>
          <a:xfrm>
            <a:off x="5656724" y="2376303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Oval 34"/>
          <p:cNvSpPr/>
          <p:nvPr/>
        </p:nvSpPr>
        <p:spPr>
          <a:xfrm>
            <a:off x="5567078" y="2654593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Rectangle 36"/>
          <p:cNvSpPr/>
          <p:nvPr/>
        </p:nvSpPr>
        <p:spPr>
          <a:xfrm>
            <a:off x="6239435" y="246538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Rectangle 40"/>
          <p:cNvSpPr/>
          <p:nvPr/>
        </p:nvSpPr>
        <p:spPr>
          <a:xfrm>
            <a:off x="6391835" y="261778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Rectangle 41"/>
          <p:cNvSpPr/>
          <p:nvPr/>
        </p:nvSpPr>
        <p:spPr>
          <a:xfrm>
            <a:off x="6544234" y="277018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Rectangle 42"/>
          <p:cNvSpPr/>
          <p:nvPr/>
        </p:nvSpPr>
        <p:spPr>
          <a:xfrm>
            <a:off x="6787228" y="2743013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Rectangle 43"/>
          <p:cNvSpPr/>
          <p:nvPr/>
        </p:nvSpPr>
        <p:spPr>
          <a:xfrm>
            <a:off x="6296745" y="2950423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Rectangle 44"/>
          <p:cNvSpPr/>
          <p:nvPr/>
        </p:nvSpPr>
        <p:spPr>
          <a:xfrm>
            <a:off x="6589714" y="2367427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Rectangle 45"/>
          <p:cNvSpPr/>
          <p:nvPr/>
        </p:nvSpPr>
        <p:spPr>
          <a:xfrm>
            <a:off x="5961529" y="286879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Rectangle 46"/>
          <p:cNvSpPr/>
          <p:nvPr/>
        </p:nvSpPr>
        <p:spPr>
          <a:xfrm>
            <a:off x="6113929" y="302119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Rectangle 47"/>
          <p:cNvSpPr/>
          <p:nvPr/>
        </p:nvSpPr>
        <p:spPr>
          <a:xfrm>
            <a:off x="6266329" y="317359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Rectangle 48"/>
          <p:cNvSpPr/>
          <p:nvPr/>
        </p:nvSpPr>
        <p:spPr>
          <a:xfrm>
            <a:off x="6509322" y="3146423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Rectangle 49"/>
          <p:cNvSpPr/>
          <p:nvPr/>
        </p:nvSpPr>
        <p:spPr>
          <a:xfrm>
            <a:off x="6018838" y="3353832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Rectangle 50"/>
          <p:cNvSpPr/>
          <p:nvPr/>
        </p:nvSpPr>
        <p:spPr>
          <a:xfrm>
            <a:off x="5979459" y="3693545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Rectangle 51"/>
          <p:cNvSpPr/>
          <p:nvPr/>
        </p:nvSpPr>
        <p:spPr>
          <a:xfrm>
            <a:off x="6131859" y="3845945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Rectangle 52"/>
          <p:cNvSpPr/>
          <p:nvPr/>
        </p:nvSpPr>
        <p:spPr>
          <a:xfrm>
            <a:off x="6284259" y="3998345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Rectangle 53"/>
          <p:cNvSpPr/>
          <p:nvPr/>
        </p:nvSpPr>
        <p:spPr>
          <a:xfrm>
            <a:off x="6527252" y="3971173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Rectangle 54"/>
          <p:cNvSpPr/>
          <p:nvPr/>
        </p:nvSpPr>
        <p:spPr>
          <a:xfrm>
            <a:off x="6036769" y="4178582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Rectangle 55"/>
          <p:cNvSpPr/>
          <p:nvPr/>
        </p:nvSpPr>
        <p:spPr>
          <a:xfrm>
            <a:off x="6373905" y="3263245"/>
            <a:ext cx="116542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Rectangle 56"/>
          <p:cNvSpPr/>
          <p:nvPr/>
        </p:nvSpPr>
        <p:spPr>
          <a:xfrm>
            <a:off x="6526306" y="3415645"/>
            <a:ext cx="116542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Rectangle 57"/>
          <p:cNvSpPr/>
          <p:nvPr/>
        </p:nvSpPr>
        <p:spPr>
          <a:xfrm>
            <a:off x="6678706" y="3568045"/>
            <a:ext cx="116542" cy="116541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Rectangle 58"/>
          <p:cNvSpPr/>
          <p:nvPr/>
        </p:nvSpPr>
        <p:spPr>
          <a:xfrm>
            <a:off x="6921699" y="3540871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3" name="Rectangle 59"/>
          <p:cNvSpPr/>
          <p:nvPr/>
        </p:nvSpPr>
        <p:spPr>
          <a:xfrm>
            <a:off x="6431215" y="3748280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Rectangle 60"/>
          <p:cNvSpPr/>
          <p:nvPr/>
        </p:nvSpPr>
        <p:spPr>
          <a:xfrm>
            <a:off x="5943603" y="2061978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Rectangle 61"/>
          <p:cNvSpPr/>
          <p:nvPr/>
        </p:nvSpPr>
        <p:spPr>
          <a:xfrm>
            <a:off x="6096003" y="2214378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Rectangle 62"/>
          <p:cNvSpPr/>
          <p:nvPr/>
        </p:nvSpPr>
        <p:spPr>
          <a:xfrm>
            <a:off x="6248403" y="2366778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Rectangle 63"/>
          <p:cNvSpPr/>
          <p:nvPr/>
        </p:nvSpPr>
        <p:spPr>
          <a:xfrm>
            <a:off x="6491396" y="233960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Rectangle 64"/>
          <p:cNvSpPr/>
          <p:nvPr/>
        </p:nvSpPr>
        <p:spPr>
          <a:xfrm>
            <a:off x="6000913" y="2547015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TextBox 69"/>
          <p:cNvSpPr txBox="1"/>
          <p:nvPr/>
        </p:nvSpPr>
        <p:spPr>
          <a:xfrm>
            <a:off x="5124698" y="4466309"/>
            <a:ext cx="28039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</a:t>
            </a:r>
          </a:p>
        </p:txBody>
      </p:sp>
      <p:sp>
        <p:nvSpPr>
          <p:cNvPr id="230" name="TextBox 70"/>
          <p:cNvSpPr txBox="1"/>
          <p:nvPr/>
        </p:nvSpPr>
        <p:spPr>
          <a:xfrm>
            <a:off x="6209426" y="4494546"/>
            <a:ext cx="22078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</a:t>
            </a:r>
          </a:p>
        </p:txBody>
      </p:sp>
      <p:sp>
        <p:nvSpPr>
          <p:cNvPr id="231" name="Straight Connector 2"/>
          <p:cNvSpPr/>
          <p:nvPr/>
        </p:nvSpPr>
        <p:spPr>
          <a:xfrm flipH="1" flipV="1">
            <a:off x="5145741" y="2214379"/>
            <a:ext cx="716002" cy="959217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Straight Connector 6"/>
          <p:cNvSpPr/>
          <p:nvPr/>
        </p:nvSpPr>
        <p:spPr>
          <a:xfrm flipV="1">
            <a:off x="5869237" y="2061978"/>
            <a:ext cx="486740" cy="1111619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TextBox 65"/>
          <p:cNvSpPr txBox="1"/>
          <p:nvPr/>
        </p:nvSpPr>
        <p:spPr>
          <a:xfrm>
            <a:off x="4001923" y="1497327"/>
            <a:ext cx="117079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30% default</a:t>
            </a:r>
          </a:p>
        </p:txBody>
      </p:sp>
      <p:sp>
        <p:nvSpPr>
          <p:cNvPr id="234" name="TextBox 66"/>
          <p:cNvSpPr txBox="1"/>
          <p:nvPr/>
        </p:nvSpPr>
        <p:spPr>
          <a:xfrm>
            <a:off x="6204237" y="1545813"/>
            <a:ext cx="11707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15% default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val 5"/>
          <p:cNvSpPr/>
          <p:nvPr/>
        </p:nvSpPr>
        <p:spPr>
          <a:xfrm>
            <a:off x="4557598" y="1920505"/>
            <a:ext cx="2623279" cy="2623279"/>
          </a:xfrm>
          <a:prstGeom prst="ellipse">
            <a:avLst/>
          </a:prstGeom>
          <a:ln w="12700">
            <a:solidFill>
              <a:srgbClr val="54823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548235"/>
                  </a:solidFill>
                  <a:prstDash val="solid"/>
                  <a:round/>
                </a:ln>
              </a:defRPr>
            </a:pPr>
          </a:p>
        </p:txBody>
      </p:sp>
      <p:sp>
        <p:nvSpPr>
          <p:cNvPr id="239" name="Oval 9"/>
          <p:cNvSpPr/>
          <p:nvPr/>
        </p:nvSpPr>
        <p:spPr>
          <a:xfrm>
            <a:off x="5145740" y="2850869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Oval 10"/>
          <p:cNvSpPr/>
          <p:nvPr/>
        </p:nvSpPr>
        <p:spPr>
          <a:xfrm>
            <a:off x="5298140" y="3003269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Oval 11"/>
          <p:cNvSpPr/>
          <p:nvPr/>
        </p:nvSpPr>
        <p:spPr>
          <a:xfrm>
            <a:off x="5056094" y="3210017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Oval 12"/>
          <p:cNvSpPr/>
          <p:nvPr/>
        </p:nvSpPr>
        <p:spPr>
          <a:xfrm>
            <a:off x="5360892" y="329966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3" name="Oval 13"/>
          <p:cNvSpPr/>
          <p:nvPr/>
        </p:nvSpPr>
        <p:spPr>
          <a:xfrm>
            <a:off x="5271246" y="3577952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Oval 15"/>
          <p:cNvSpPr/>
          <p:nvPr/>
        </p:nvSpPr>
        <p:spPr>
          <a:xfrm>
            <a:off x="5558116" y="3568045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Oval 16"/>
          <p:cNvSpPr/>
          <p:nvPr/>
        </p:nvSpPr>
        <p:spPr>
          <a:xfrm>
            <a:off x="5316070" y="3774792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Oval 17"/>
          <p:cNvSpPr/>
          <p:nvPr/>
        </p:nvSpPr>
        <p:spPr>
          <a:xfrm>
            <a:off x="5620868" y="386443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Oval 18"/>
          <p:cNvSpPr/>
          <p:nvPr/>
        </p:nvSpPr>
        <p:spPr>
          <a:xfrm>
            <a:off x="5531222" y="414272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Oval 19"/>
          <p:cNvSpPr/>
          <p:nvPr/>
        </p:nvSpPr>
        <p:spPr>
          <a:xfrm>
            <a:off x="4948520" y="3137741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Oval 20"/>
          <p:cNvSpPr/>
          <p:nvPr/>
        </p:nvSpPr>
        <p:spPr>
          <a:xfrm>
            <a:off x="4706473" y="334448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Oval 21"/>
          <p:cNvSpPr/>
          <p:nvPr/>
        </p:nvSpPr>
        <p:spPr>
          <a:xfrm>
            <a:off x="5011273" y="343413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Oval 22"/>
          <p:cNvSpPr/>
          <p:nvPr/>
        </p:nvSpPr>
        <p:spPr>
          <a:xfrm>
            <a:off x="4921625" y="371242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Oval 23"/>
          <p:cNvSpPr/>
          <p:nvPr/>
        </p:nvSpPr>
        <p:spPr>
          <a:xfrm>
            <a:off x="5593972" y="2492281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Oval 24"/>
          <p:cNvSpPr/>
          <p:nvPr/>
        </p:nvSpPr>
        <p:spPr>
          <a:xfrm>
            <a:off x="5351926" y="2699028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Oval 25"/>
          <p:cNvSpPr/>
          <p:nvPr/>
        </p:nvSpPr>
        <p:spPr>
          <a:xfrm>
            <a:off x="5656724" y="278867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Oval 26"/>
          <p:cNvSpPr/>
          <p:nvPr/>
        </p:nvSpPr>
        <p:spPr>
          <a:xfrm>
            <a:off x="5567078" y="3066963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Oval 27"/>
          <p:cNvSpPr/>
          <p:nvPr/>
        </p:nvSpPr>
        <p:spPr>
          <a:xfrm>
            <a:off x="5056099" y="242056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Oval 28"/>
          <p:cNvSpPr/>
          <p:nvPr/>
        </p:nvSpPr>
        <p:spPr>
          <a:xfrm>
            <a:off x="4814053" y="2627310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Oval 29"/>
          <p:cNvSpPr/>
          <p:nvPr/>
        </p:nvSpPr>
        <p:spPr>
          <a:xfrm>
            <a:off x="5118851" y="2716957"/>
            <a:ext cx="89649" cy="896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9" name="Oval 30"/>
          <p:cNvSpPr/>
          <p:nvPr/>
        </p:nvSpPr>
        <p:spPr>
          <a:xfrm>
            <a:off x="5029205" y="2995247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0" name="Oval 31"/>
          <p:cNvSpPr/>
          <p:nvPr/>
        </p:nvSpPr>
        <p:spPr>
          <a:xfrm>
            <a:off x="5593972" y="2079910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1" name="Oval 32"/>
          <p:cNvSpPr/>
          <p:nvPr/>
        </p:nvSpPr>
        <p:spPr>
          <a:xfrm>
            <a:off x="5351926" y="2286656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Oval 33"/>
          <p:cNvSpPr/>
          <p:nvPr/>
        </p:nvSpPr>
        <p:spPr>
          <a:xfrm>
            <a:off x="5656724" y="2376303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Oval 34"/>
          <p:cNvSpPr/>
          <p:nvPr/>
        </p:nvSpPr>
        <p:spPr>
          <a:xfrm>
            <a:off x="5567078" y="2654593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Rectangle 36"/>
          <p:cNvSpPr/>
          <p:nvPr/>
        </p:nvSpPr>
        <p:spPr>
          <a:xfrm>
            <a:off x="6239435" y="246538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Rectangle 40"/>
          <p:cNvSpPr/>
          <p:nvPr/>
        </p:nvSpPr>
        <p:spPr>
          <a:xfrm>
            <a:off x="6391835" y="261778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Rectangle 41"/>
          <p:cNvSpPr/>
          <p:nvPr/>
        </p:nvSpPr>
        <p:spPr>
          <a:xfrm>
            <a:off x="6544234" y="277018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Rectangle 42"/>
          <p:cNvSpPr/>
          <p:nvPr/>
        </p:nvSpPr>
        <p:spPr>
          <a:xfrm>
            <a:off x="6787228" y="2743013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Rectangle 43"/>
          <p:cNvSpPr/>
          <p:nvPr/>
        </p:nvSpPr>
        <p:spPr>
          <a:xfrm>
            <a:off x="6296745" y="2950423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Rectangle 44"/>
          <p:cNvSpPr/>
          <p:nvPr/>
        </p:nvSpPr>
        <p:spPr>
          <a:xfrm>
            <a:off x="6589714" y="2367427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Rectangle 45"/>
          <p:cNvSpPr/>
          <p:nvPr/>
        </p:nvSpPr>
        <p:spPr>
          <a:xfrm>
            <a:off x="5961529" y="286879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1" name="Rectangle 46"/>
          <p:cNvSpPr/>
          <p:nvPr/>
        </p:nvSpPr>
        <p:spPr>
          <a:xfrm>
            <a:off x="6113929" y="302119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2" name="Rectangle 60"/>
          <p:cNvSpPr/>
          <p:nvPr/>
        </p:nvSpPr>
        <p:spPr>
          <a:xfrm>
            <a:off x="5943603" y="2061978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Rectangle 61"/>
          <p:cNvSpPr/>
          <p:nvPr/>
        </p:nvSpPr>
        <p:spPr>
          <a:xfrm>
            <a:off x="6096003" y="2214378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Rectangle 62"/>
          <p:cNvSpPr/>
          <p:nvPr/>
        </p:nvSpPr>
        <p:spPr>
          <a:xfrm>
            <a:off x="6248403" y="2366778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Rectangle 63"/>
          <p:cNvSpPr/>
          <p:nvPr/>
        </p:nvSpPr>
        <p:spPr>
          <a:xfrm>
            <a:off x="6491396" y="2339606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Rectangle 64"/>
          <p:cNvSpPr/>
          <p:nvPr/>
        </p:nvSpPr>
        <p:spPr>
          <a:xfrm>
            <a:off x="6000913" y="2547015"/>
            <a:ext cx="116542" cy="116542"/>
          </a:xfrm>
          <a:prstGeom prst="rect">
            <a:avLst/>
          </a:prstGeom>
          <a:solidFill>
            <a:srgbClr val="FFD96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7" name="TextBox 69"/>
          <p:cNvSpPr txBox="1"/>
          <p:nvPr/>
        </p:nvSpPr>
        <p:spPr>
          <a:xfrm>
            <a:off x="5124698" y="4466309"/>
            <a:ext cx="28039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</a:t>
            </a:r>
          </a:p>
        </p:txBody>
      </p:sp>
      <p:sp>
        <p:nvSpPr>
          <p:cNvPr id="278" name="TextBox 70"/>
          <p:cNvSpPr txBox="1"/>
          <p:nvPr/>
        </p:nvSpPr>
        <p:spPr>
          <a:xfrm>
            <a:off x="6209426" y="4494546"/>
            <a:ext cx="22078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</a:t>
            </a:r>
          </a:p>
        </p:txBody>
      </p:sp>
      <p:sp>
        <p:nvSpPr>
          <p:cNvPr id="279" name="Straight Connector 4"/>
          <p:cNvSpPr/>
          <p:nvPr/>
        </p:nvSpPr>
        <p:spPr>
          <a:xfrm flipH="1">
            <a:off x="5861741" y="1920505"/>
            <a:ext cx="7496" cy="1289513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Straight Connector 67"/>
          <p:cNvSpPr/>
          <p:nvPr/>
        </p:nvSpPr>
        <p:spPr>
          <a:xfrm flipV="1">
            <a:off x="5878271" y="3048092"/>
            <a:ext cx="1310101" cy="125504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Oval 68"/>
          <p:cNvSpPr/>
          <p:nvPr/>
        </p:nvSpPr>
        <p:spPr>
          <a:xfrm>
            <a:off x="5791275" y="3550113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Oval 71"/>
          <p:cNvSpPr/>
          <p:nvPr/>
        </p:nvSpPr>
        <p:spPr>
          <a:xfrm>
            <a:off x="6158751" y="3684587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" name="Oval 72"/>
          <p:cNvSpPr/>
          <p:nvPr/>
        </p:nvSpPr>
        <p:spPr>
          <a:xfrm>
            <a:off x="5916705" y="3891334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Oval 73"/>
          <p:cNvSpPr/>
          <p:nvPr/>
        </p:nvSpPr>
        <p:spPr>
          <a:xfrm>
            <a:off x="6221503" y="3980981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Oval 74"/>
          <p:cNvSpPr/>
          <p:nvPr/>
        </p:nvSpPr>
        <p:spPr>
          <a:xfrm>
            <a:off x="6131857" y="4259269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Oval 75"/>
          <p:cNvSpPr/>
          <p:nvPr/>
        </p:nvSpPr>
        <p:spPr>
          <a:xfrm>
            <a:off x="5522260" y="3828965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Oval 77"/>
          <p:cNvSpPr/>
          <p:nvPr/>
        </p:nvSpPr>
        <p:spPr>
          <a:xfrm>
            <a:off x="6786280" y="3451505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Oval 78"/>
          <p:cNvSpPr/>
          <p:nvPr/>
        </p:nvSpPr>
        <p:spPr>
          <a:xfrm>
            <a:off x="6544233" y="3658253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Oval 79"/>
          <p:cNvSpPr/>
          <p:nvPr/>
        </p:nvSpPr>
        <p:spPr>
          <a:xfrm>
            <a:off x="6849032" y="3747899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0" name="Oval 80"/>
          <p:cNvSpPr/>
          <p:nvPr/>
        </p:nvSpPr>
        <p:spPr>
          <a:xfrm>
            <a:off x="6759385" y="4026189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" name="Oval 81"/>
          <p:cNvSpPr/>
          <p:nvPr/>
        </p:nvSpPr>
        <p:spPr>
          <a:xfrm>
            <a:off x="6149788" y="3595885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Oval 82"/>
          <p:cNvSpPr/>
          <p:nvPr/>
        </p:nvSpPr>
        <p:spPr>
          <a:xfrm>
            <a:off x="6526303" y="3245316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Oval 83"/>
          <p:cNvSpPr/>
          <p:nvPr/>
        </p:nvSpPr>
        <p:spPr>
          <a:xfrm>
            <a:off x="6284257" y="3452062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Oval 84"/>
          <p:cNvSpPr/>
          <p:nvPr/>
        </p:nvSpPr>
        <p:spPr>
          <a:xfrm>
            <a:off x="6589055" y="3541710"/>
            <a:ext cx="89649" cy="8964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Table 2"/>
          <p:cNvGraphicFramePr/>
          <p:nvPr/>
        </p:nvGraphicFramePr>
        <p:xfrm>
          <a:off x="116174" y="711335"/>
          <a:ext cx="11935917" cy="23547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749903"/>
                <a:gridCol w="3749903"/>
                <a:gridCol w="443611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Bias Metric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Example Question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Difference in Positive Proportions in Predicted Label (DPPL)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Measures the difference in the proportion of positive predictions between the favored facet </a:t>
                      </a:r>
                      <a:r>
                        <a:rPr i="1"/>
                        <a:t>a</a:t>
                      </a:r>
                      <a:r>
                        <a:t> and the disfavored facet </a:t>
                      </a:r>
                      <a:r>
                        <a:rPr i="1"/>
                        <a:t>d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Has there been an imbalance across demographic groups in the predicted positive outcomes that might indicate bias?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50053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Disparate Impact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Measures the ratio of proportions of the predicted labels for the favored facet </a:t>
                      </a:r>
                      <a:r>
                        <a:rPr i="1"/>
                        <a:t>a</a:t>
                      </a:r>
                      <a:r>
                        <a:t> and the disfavored facet </a:t>
                      </a:r>
                      <a:r>
                        <a:rPr i="1"/>
                        <a:t>d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Has there been an imbalance across demographic groups in the predicted positive outcomes that might indicate bias?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Difference in Conditional Acceptance (DCAcc)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Compares the observed labels to the labels predicted by a model and assesses whether this is the same across facets for predicted positive outcomes (acceptances).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Are there more or less acceptances for loan applications than predicted for one age group as compared to another based on qualifications?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Accuracy Difference (AD)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Measures the difference between the prediction accuracy for the favored and disfavored facets.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Does the model predict labels as accurately for applications across all demographic groups?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Counterfactual Fliptest (FT)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000000"/>
                      </a:solidFill>
                      <a:miter/>
                    </a:lnL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Examines each member of facet </a:t>
                      </a:r>
                      <a:r>
                        <a:rPr i="1"/>
                        <a:t>d</a:t>
                      </a:r>
                      <a:r>
                        <a:t> and assesses whether similar members of facet </a:t>
                      </a:r>
                      <a:r>
                        <a:rPr i="1"/>
                        <a:t>a</a:t>
                      </a:r>
                      <a:r>
                        <a:t>have different model predictions.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Are a group of a specific age demographic, matched closely on all features with a another age group, paid on average more than that other age group?"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rgbClr val="000000"/>
                      </a:solidFill>
                      <a:miter/>
                    </a:lnR>
                    <a:lnT w="6350">
                      <a:solidFill>
                        <a:srgbClr val="000000"/>
                      </a:solidFill>
                      <a:miter/>
                    </a:lnT>
                    <a:lnB w="6350">
                      <a:solidFill>
                        <a:srgbClr val="000000"/>
                      </a:solidFill>
                      <a:miter/>
                    </a:lnB>
                  </a:tcPr>
                </a:tc>
              </a:tr>
            </a:tbl>
          </a:graphicData>
        </a:graphic>
      </p:graphicFrame>
      <p:sp>
        <p:nvSpPr>
          <p:cNvPr id="299" name="Title 1"/>
          <p:cNvSpPr txBox="1"/>
          <p:nvPr>
            <p:ph type="title"/>
          </p:nvPr>
        </p:nvSpPr>
        <p:spPr>
          <a:xfrm>
            <a:off x="0" y="-204502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Few Fairness Metrics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