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4" r:id="rId4"/>
    <p:sldId id="275" r:id="rId5"/>
    <p:sldId id="276" r:id="rId6"/>
    <p:sldId id="278" r:id="rId7"/>
    <p:sldId id="277" r:id="rId8"/>
    <p:sldId id="279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69374"/>
  </p:normalViewPr>
  <p:slideViewPr>
    <p:cSldViewPr snapToGrid="0" snapToObjects="1">
      <p:cViewPr varScale="1">
        <p:scale>
          <a:sx n="89" d="100"/>
          <a:sy n="89" d="100"/>
        </p:scale>
        <p:origin x="9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coefficient of determination –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Square is calculated by the sum of squared of prediction error divided by the total sum of square which replace the calculated prediction with mean. 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Best possible score is 1.0 and it can be negative (because the model can be arbitrarily worse). A constant model that always predicts the expected value of y, disregarding the input features, would get a R^2 score of 0.0.</a:t>
            </a:r>
          </a:p>
          <a:p>
            <a:br>
              <a:rPr lang="en-US" dirty="0"/>
            </a:br>
            <a:r>
              <a:rPr lang="en-US" dirty="0"/>
              <a:t>MSE: easy to relate to input – measure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how close a fitted line is to data points - the average magnitude of the errors in a set of predictions, without considering their direction.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RMSE:That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probably the most easily interpreted statistic, since it has the same units as the quantity plotted on the vertical axis.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MAE: more robust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3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harmonic mean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often used to calculate the average of the ratios or rates. It is the most appropriate measure for ratios and rates because it equalizes the weights of each data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9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repeating samples, re-weight the loss function.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for most models!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effect as over-sampling (though not random), but not as expensive (dataset size the same).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repeating samples, re-weight the loss function.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for most models!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effect as over-sampling (though not random), but not as expensive (dataset size the same).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0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2020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dirty="0"/>
              <a:t>Evaluation, Tuning, Feature Processing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7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Amir Imani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9A8F3-A0C5-734C-83BB-1DC4D2C01AF7}"/>
              </a:ext>
            </a:extLst>
          </p:cNvPr>
          <p:cNvSpPr txBox="1"/>
          <p:nvPr/>
        </p:nvSpPr>
        <p:spPr>
          <a:xfrm>
            <a:off x="838200" y="2243138"/>
            <a:ext cx="102346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Imbalanced cost – imbalanced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not the best metric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Remedies?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Model: try different models, class weights, 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Data: resample (over/under), create synthetic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2: </a:t>
            </a:r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(R)MSE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Mean/Median Absolute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2DE7D-D214-AF49-8405-C87DFD1AC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3"/>
          <a:stretch/>
        </p:blipFill>
        <p:spPr>
          <a:xfrm>
            <a:off x="1168400" y="1817688"/>
            <a:ext cx="8610600" cy="147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934E66-B8C9-7E4A-9CC5-B9A62F34B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6"/>
          <a:stretch/>
        </p:blipFill>
        <p:spPr>
          <a:xfrm>
            <a:off x="1117600" y="3133725"/>
            <a:ext cx="6908800" cy="187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D6268B-1F89-0848-B2AF-6C7A0E3A1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0" y="4652169"/>
            <a:ext cx="6604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C9AF5-EB10-7E40-96AD-EEF5A6EB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63926" y="1870075"/>
            <a:ext cx="4521200" cy="2333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F96AA-4825-1943-BE09-44D31E2C6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526" y="4548696"/>
            <a:ext cx="6350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F96AA-4825-1943-BE09-44D31E2C6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26" y="4548696"/>
            <a:ext cx="6350000" cy="12827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58863D-D80E-BA4A-92FC-2BEB44EE5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89162"/>
              </p:ext>
            </p:extLst>
          </p:nvPr>
        </p:nvGraphicFramePr>
        <p:xfrm>
          <a:off x="3908837" y="2309304"/>
          <a:ext cx="4374325" cy="110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7681">
                  <a:extLst>
                    <a:ext uri="{9D8B030D-6E8A-4147-A177-3AD203B41FA5}">
                      <a16:colId xmlns:a16="http://schemas.microsoft.com/office/drawing/2014/main" val="560933193"/>
                    </a:ext>
                  </a:extLst>
                </a:gridCol>
                <a:gridCol w="1547178">
                  <a:extLst>
                    <a:ext uri="{9D8B030D-6E8A-4147-A177-3AD203B41FA5}">
                      <a16:colId xmlns:a16="http://schemas.microsoft.com/office/drawing/2014/main" val="567124034"/>
                    </a:ext>
                  </a:extLst>
                </a:gridCol>
                <a:gridCol w="1569466">
                  <a:extLst>
                    <a:ext uri="{9D8B030D-6E8A-4147-A177-3AD203B41FA5}">
                      <a16:colId xmlns:a16="http://schemas.microsoft.com/office/drawing/2014/main" val="1411053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Predicted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3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1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1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F96AA-4825-1943-BE09-44D31E2C6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26" y="4548696"/>
            <a:ext cx="6350000" cy="12827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17E725-0487-8D41-9679-86A134451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27211"/>
              </p:ext>
            </p:extLst>
          </p:nvPr>
        </p:nvGraphicFramePr>
        <p:xfrm>
          <a:off x="838200" y="1893379"/>
          <a:ext cx="4374325" cy="110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7681">
                  <a:extLst>
                    <a:ext uri="{9D8B030D-6E8A-4147-A177-3AD203B41FA5}">
                      <a16:colId xmlns:a16="http://schemas.microsoft.com/office/drawing/2014/main" val="560933193"/>
                    </a:ext>
                  </a:extLst>
                </a:gridCol>
                <a:gridCol w="1547178">
                  <a:extLst>
                    <a:ext uri="{9D8B030D-6E8A-4147-A177-3AD203B41FA5}">
                      <a16:colId xmlns:a16="http://schemas.microsoft.com/office/drawing/2014/main" val="567124034"/>
                    </a:ext>
                  </a:extLst>
                </a:gridCol>
                <a:gridCol w="1569466">
                  <a:extLst>
                    <a:ext uri="{9D8B030D-6E8A-4147-A177-3AD203B41FA5}">
                      <a16:colId xmlns:a16="http://schemas.microsoft.com/office/drawing/2014/main" val="1411053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Predicted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3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193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011F16-CF98-0D44-9C02-DD968FEC3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95793"/>
              </p:ext>
            </p:extLst>
          </p:nvPr>
        </p:nvGraphicFramePr>
        <p:xfrm>
          <a:off x="5966237" y="1893379"/>
          <a:ext cx="4374325" cy="1107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57681">
                  <a:extLst>
                    <a:ext uri="{9D8B030D-6E8A-4147-A177-3AD203B41FA5}">
                      <a16:colId xmlns:a16="http://schemas.microsoft.com/office/drawing/2014/main" val="560933193"/>
                    </a:ext>
                  </a:extLst>
                </a:gridCol>
                <a:gridCol w="1547178">
                  <a:extLst>
                    <a:ext uri="{9D8B030D-6E8A-4147-A177-3AD203B41FA5}">
                      <a16:colId xmlns:a16="http://schemas.microsoft.com/office/drawing/2014/main" val="567124034"/>
                    </a:ext>
                  </a:extLst>
                </a:gridCol>
                <a:gridCol w="1569466">
                  <a:extLst>
                    <a:ext uri="{9D8B030D-6E8A-4147-A177-3AD203B41FA5}">
                      <a16:colId xmlns:a16="http://schemas.microsoft.com/office/drawing/2014/main" val="1411053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Predicted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3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1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7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Precision, Recall, f-score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886DE-A7B7-A14C-9F53-DAE17673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764" y="0"/>
            <a:ext cx="377158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6A8FC0-35E7-BA44-A97E-58F171E796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163"/>
          <a:stretch/>
        </p:blipFill>
        <p:spPr>
          <a:xfrm>
            <a:off x="1428594" y="1646238"/>
            <a:ext cx="5497286" cy="322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52F17C-37C1-4548-88C5-08753C7535C6}"/>
              </a:ext>
            </a:extLst>
          </p:cNvPr>
          <p:cNvSpPr txBox="1"/>
          <p:nvPr/>
        </p:nvSpPr>
        <p:spPr>
          <a:xfrm>
            <a:off x="1428594" y="4570969"/>
            <a:ext cx="5844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medium.com</a:t>
            </a:r>
            <a:r>
              <a:rPr lang="en-US" sz="1000" dirty="0"/>
              <a:t>/</a:t>
            </a:r>
            <a:r>
              <a:rPr lang="en-US" sz="1000" dirty="0" err="1"/>
              <a:t>datadriveninvestor</a:t>
            </a:r>
            <a:r>
              <a:rPr lang="en-US" sz="1000" dirty="0"/>
              <a:t>/confusion-matric-tpr-fpr-fnr-tnr-precision-recall-f1-score-73efa162a25f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DAEF0-27F6-5047-A0F8-3989D9F89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001" y="4952127"/>
            <a:ext cx="6705914" cy="9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0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6AE51-A60B-6A47-8F5F-1D292A850044}"/>
              </a:ext>
            </a:extLst>
          </p:cNvPr>
          <p:cNvSpPr txBox="1"/>
          <p:nvPr/>
        </p:nvSpPr>
        <p:spPr>
          <a:xfrm>
            <a:off x="838200" y="1646238"/>
            <a:ext cx="10620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Precision-Recall curves summarize the trade-off between the true positive rate and the positive predictive value for a predictive model using different probability thresholds.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Appropriate when data is imbalanced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0BD31-69A7-5B4A-8A05-3FA9C39D0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2332991"/>
            <a:ext cx="5524500" cy="414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7DD291-7F78-9C46-881A-8FE03803072B}"/>
              </a:ext>
            </a:extLst>
          </p:cNvPr>
          <p:cNvSpPr txBox="1"/>
          <p:nvPr/>
        </p:nvSpPr>
        <p:spPr>
          <a:xfrm>
            <a:off x="5441596" y="6345005"/>
            <a:ext cx="5785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machinelearningmastery.com</a:t>
            </a:r>
            <a:r>
              <a:rPr lang="en-US" sz="1050" dirty="0"/>
              <a:t>/roc-curves-and-precision-recall-curves-for-imbalanced-classification/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135974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2FA0C-CED6-864E-AC5F-150719A69A93}"/>
              </a:ext>
            </a:extLst>
          </p:cNvPr>
          <p:cNvSpPr txBox="1"/>
          <p:nvPr/>
        </p:nvSpPr>
        <p:spPr>
          <a:xfrm>
            <a:off x="838200" y="1500188"/>
            <a:ext cx="10620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 Curves summarize the trade-off between the true positive rate and false positive rate for a predictive model using different probability thresholds.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ROC curve is constructed by plotting the true positive rate (TPR) against the false positive rate (FPR).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appropriate when the observations are balanced between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As a baseline, a random classifier is expected to give points lying along the diagonal (FPR = TPR). The closer the curve comes to the 45-degree diagonal of the ROC space, the less accurate the test.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6C222-D83D-E94A-B3D0-92260377E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3531513"/>
            <a:ext cx="3289300" cy="2463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23EDA-C457-C544-AD9B-5DB8FEDDB584}"/>
              </a:ext>
            </a:extLst>
          </p:cNvPr>
          <p:cNvSpPr txBox="1"/>
          <p:nvPr/>
        </p:nvSpPr>
        <p:spPr>
          <a:xfrm>
            <a:off x="4368188" y="6057984"/>
            <a:ext cx="2884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www.youtube.com</a:t>
            </a:r>
            <a:r>
              <a:rPr lang="en-US" sz="1050" dirty="0"/>
              <a:t>/</a:t>
            </a:r>
            <a:r>
              <a:rPr lang="en-US" sz="1050" dirty="0" err="1"/>
              <a:t>watch?v</a:t>
            </a:r>
            <a:r>
              <a:rPr lang="en-US" sz="1050" dirty="0"/>
              <a:t>=J9l8J1MeCbY</a:t>
            </a:r>
          </a:p>
        </p:txBody>
      </p:sp>
    </p:spTree>
    <p:extLst>
      <p:ext uri="{BB962C8B-B14F-4D97-AF65-F5344CB8AC3E}">
        <p14:creationId xmlns:p14="http://schemas.microsoft.com/office/powerpoint/2010/main" val="204864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8D72-0F16-5C40-9AE9-DC29529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1643-91DE-FA4E-90EF-6E29140C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89400-6E34-6147-9087-D987288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9A8F3-A0C5-734C-83BB-1DC4D2C01AF7}"/>
              </a:ext>
            </a:extLst>
          </p:cNvPr>
          <p:cNvSpPr txBox="1"/>
          <p:nvPr/>
        </p:nvSpPr>
        <p:spPr>
          <a:xfrm>
            <a:off x="838200" y="2243138"/>
            <a:ext cx="102346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Imbalanced cost – imbalanced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is not the best metric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Remedies?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Model: try different models, class weights, 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Data: resample (over/under), create synthetic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8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390</Words>
  <Application>Microsoft Macintosh PowerPoint</Application>
  <PresentationFormat>Widescreen</PresentationFormat>
  <Paragraphs>119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Office Theme</vt:lpstr>
      <vt:lpstr>INFO 656-01 Fall 2020 Evaluation, Tuning, Feature Processing</vt:lpstr>
      <vt:lpstr>Metrics for Regression Models</vt:lpstr>
      <vt:lpstr>Metrics for Classification Models</vt:lpstr>
      <vt:lpstr>Problem with Accuracy</vt:lpstr>
      <vt:lpstr>Problem with Accuracy</vt:lpstr>
      <vt:lpstr>Precision, Recall, f-score</vt:lpstr>
      <vt:lpstr>Precision-Recall Curve</vt:lpstr>
      <vt:lpstr>ROC curve</vt:lpstr>
      <vt:lpstr>Imbalanced data</vt:lpstr>
      <vt:lpstr>Imbalanced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59</cp:revision>
  <dcterms:created xsi:type="dcterms:W3CDTF">2020-08-22T01:54:37Z</dcterms:created>
  <dcterms:modified xsi:type="dcterms:W3CDTF">2020-10-13T01:29:53Z</dcterms:modified>
</cp:coreProperties>
</file>