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73" r:id="rId3"/>
    <p:sldId id="287" r:id="rId4"/>
    <p:sldId id="285" r:id="rId5"/>
    <p:sldId id="288" r:id="rId6"/>
    <p:sldId id="289" r:id="rId7"/>
    <p:sldId id="28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525"/>
    <p:restoredTop sz="69368"/>
  </p:normalViewPr>
  <p:slideViewPr>
    <p:cSldViewPr snapToGrid="0" snapToObjects="1">
      <p:cViewPr varScale="1">
        <p:scale>
          <a:sx n="65" d="100"/>
          <a:sy n="65" d="100"/>
        </p:scale>
        <p:origin x="232"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F058D-E663-3E48-99D5-AFD0BCA1823C}" type="datetimeFigureOut">
              <a:rPr lang="en-US" smtClean="0"/>
              <a:t>10/25/20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982A1-5A81-7746-934C-61A23258E6B4}" type="slidenum">
              <a:rPr lang="en-US" smtClean="0"/>
              <a:t>‹#›</a:t>
            </a:fld>
            <a:endParaRPr lang="en-US"/>
          </a:p>
        </p:txBody>
      </p:sp>
    </p:spTree>
    <p:extLst>
      <p:ext uri="{BB962C8B-B14F-4D97-AF65-F5344CB8AC3E}">
        <p14:creationId xmlns:p14="http://schemas.microsoft.com/office/powerpoint/2010/main" val="334068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Dropout regularization is a generic approach that can be used with all network types.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Dropout is not used after training when making a prediction with the fit network.</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It is common for lager networks. In fact, a large network (more nodes per layer) may be required as dropout will probabilistically reduce the capacity of the network.</a:t>
            </a:r>
          </a:p>
          <a:p>
            <a:br>
              <a:rPr lang="en-US" dirty="0"/>
            </a:b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2</a:t>
            </a:fld>
            <a:endParaRPr lang="en-US"/>
          </a:p>
        </p:txBody>
      </p:sp>
    </p:spTree>
    <p:extLst>
      <p:ext uri="{BB962C8B-B14F-4D97-AF65-F5344CB8AC3E}">
        <p14:creationId xmlns:p14="http://schemas.microsoft.com/office/powerpoint/2010/main" val="3205990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Training deep neural networks with tens of layers is challenging as they can be sensitive to the initial random weights and configuration of the learning algorithm.</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possible reason for this difficulty is the distribution of the inputs to layers deep in the network may change after each mini-batch when the weights are updated. This can cause the learning algorithm to forever chase a moving target.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Networks train faster</a:t>
            </a:r>
            <a:r>
              <a:rPr lang="en-US" sz="1200" b="0" i="0" u="none" strike="noStrike" kern="1200" dirty="0">
                <a:solidFill>
                  <a:schemeClr val="tx1"/>
                </a:solidFill>
                <a:effectLst/>
                <a:latin typeface="+mn-lt"/>
                <a:ea typeface="+mn-ea"/>
                <a:cs typeface="+mn-cs"/>
              </a:rPr>
              <a:t> — Each training </a:t>
            </a:r>
            <a:r>
              <a:rPr lang="en-US" sz="1200" b="0" i="1" u="none" strike="noStrike" kern="1200" dirty="0">
                <a:solidFill>
                  <a:schemeClr val="tx1"/>
                </a:solidFill>
                <a:effectLst/>
                <a:latin typeface="+mn-lt"/>
                <a:ea typeface="+mn-ea"/>
                <a:cs typeface="+mn-cs"/>
              </a:rPr>
              <a:t>iteration</a:t>
            </a:r>
            <a:r>
              <a:rPr lang="en-US" sz="1200" b="0" i="0" u="none" strike="noStrike" kern="1200" dirty="0">
                <a:solidFill>
                  <a:schemeClr val="tx1"/>
                </a:solidFill>
                <a:effectLst/>
                <a:latin typeface="+mn-lt"/>
                <a:ea typeface="+mn-ea"/>
                <a:cs typeface="+mn-cs"/>
              </a:rPr>
              <a:t> will actually be slower because of the extra calculations during the forward pass and the additional hyperparameters to train during back propagation. However, it should converge much more quickly, so training should be faster overall.</a:t>
            </a:r>
          </a:p>
          <a:p>
            <a:r>
              <a:rPr lang="en-US" sz="1200" b="1" i="0" u="none" strike="noStrike" kern="1200" dirty="0">
                <a:solidFill>
                  <a:schemeClr val="tx1"/>
                </a:solidFill>
                <a:effectLst/>
                <a:latin typeface="+mn-lt"/>
                <a:ea typeface="+mn-ea"/>
                <a:cs typeface="+mn-cs"/>
              </a:rPr>
              <a:t>Allows higher learning rates</a:t>
            </a:r>
            <a:r>
              <a:rPr lang="en-US" sz="1200" b="0" i="0" u="none" strike="noStrike" kern="1200" dirty="0">
                <a:solidFill>
                  <a:schemeClr val="tx1"/>
                </a:solidFill>
                <a:effectLst/>
                <a:latin typeface="+mn-lt"/>
                <a:ea typeface="+mn-ea"/>
                <a:cs typeface="+mn-cs"/>
              </a:rPr>
              <a:t> — Gradient descent usually requires small learning rates for the network to converge. And as networks get deeper, their gradients get smaller during back propagation so they require even more iterations. Using batch normalization allows us to use much higher learning rates, which further increases the speed at which networks train.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Makes weights easier to initialize</a:t>
            </a:r>
            <a:r>
              <a:rPr lang="en-US" sz="1200" b="0" i="0" u="none" strike="noStrike" kern="1200" dirty="0">
                <a:solidFill>
                  <a:schemeClr val="tx1"/>
                </a:solidFill>
                <a:effectLst/>
                <a:latin typeface="+mn-lt"/>
                <a:ea typeface="+mn-ea"/>
                <a:cs typeface="+mn-cs"/>
              </a:rPr>
              <a:t> — Weight initialization can be difficult, and it’s even more difficult when creating deeper networks. Batch normalization seems to allow us to be much less careful about choosing our initial starting weights.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Makes more activation functions viable</a:t>
            </a:r>
            <a:r>
              <a:rPr lang="en-US" sz="1200" b="0" i="0" u="none" strike="noStrike" kern="1200" dirty="0">
                <a:solidFill>
                  <a:schemeClr val="tx1"/>
                </a:solidFill>
                <a:effectLst/>
                <a:latin typeface="+mn-lt"/>
                <a:ea typeface="+mn-ea"/>
                <a:cs typeface="+mn-cs"/>
              </a:rPr>
              <a:t> — Some activation functions do not work well in some situations. </a:t>
            </a:r>
            <a:r>
              <a:rPr lang="en-US" sz="1200" b="0" i="0" u="none" strike="noStrike" kern="1200" dirty="0" err="1">
                <a:solidFill>
                  <a:schemeClr val="tx1"/>
                </a:solidFill>
                <a:effectLst/>
                <a:latin typeface="+mn-lt"/>
                <a:ea typeface="+mn-ea"/>
                <a:cs typeface="+mn-cs"/>
              </a:rPr>
              <a:t>Sigmoids</a:t>
            </a:r>
            <a:r>
              <a:rPr lang="en-US" sz="1200" b="0" i="0" u="none" strike="noStrike" kern="1200" dirty="0">
                <a:solidFill>
                  <a:schemeClr val="tx1"/>
                </a:solidFill>
                <a:effectLst/>
                <a:latin typeface="+mn-lt"/>
                <a:ea typeface="+mn-ea"/>
                <a:cs typeface="+mn-cs"/>
              </a:rPr>
              <a:t> lose their gradient pretty quickly, which means they can’t be used in deep networks. And </a:t>
            </a:r>
            <a:r>
              <a:rPr lang="en-US" sz="1200" b="0" i="0" u="none" strike="noStrike" kern="1200" dirty="0" err="1">
                <a:solidFill>
                  <a:schemeClr val="tx1"/>
                </a:solidFill>
                <a:effectLst/>
                <a:latin typeface="+mn-lt"/>
                <a:ea typeface="+mn-ea"/>
                <a:cs typeface="+mn-cs"/>
              </a:rPr>
              <a:t>ReLUs</a:t>
            </a:r>
            <a:r>
              <a:rPr lang="en-US" sz="1200" b="0" i="0" u="none" strike="noStrike" kern="1200" dirty="0">
                <a:solidFill>
                  <a:schemeClr val="tx1"/>
                </a:solidFill>
                <a:effectLst/>
                <a:latin typeface="+mn-lt"/>
                <a:ea typeface="+mn-ea"/>
                <a:cs typeface="+mn-cs"/>
              </a:rPr>
              <a:t> often die out during training, where they stop learning completely, so we need to be careful about the range of values fed into them. Because batch normalization regulates the values going into each activation function, non-</a:t>
            </a:r>
            <a:r>
              <a:rPr lang="en-US" sz="1200" b="0" i="0" u="none" strike="noStrike" kern="1200" dirty="0" err="1">
                <a:solidFill>
                  <a:schemeClr val="tx1"/>
                </a:solidFill>
                <a:effectLst/>
                <a:latin typeface="+mn-lt"/>
                <a:ea typeface="+mn-ea"/>
                <a:cs typeface="+mn-cs"/>
              </a:rPr>
              <a:t>linearlities</a:t>
            </a:r>
            <a:r>
              <a:rPr lang="en-US" sz="1200" b="0" i="0" u="none" strike="noStrike" kern="1200" dirty="0">
                <a:solidFill>
                  <a:schemeClr val="tx1"/>
                </a:solidFill>
                <a:effectLst/>
                <a:latin typeface="+mn-lt"/>
                <a:ea typeface="+mn-ea"/>
                <a:cs typeface="+mn-cs"/>
              </a:rPr>
              <a:t> that don’t seem to work well in deep networks actually become viable again.</a:t>
            </a:r>
          </a:p>
          <a:p>
            <a:endParaRPr lang="en-US" sz="1200" b="0" i="0" u="none" strike="noStrike" kern="1200" dirty="0">
              <a:solidFill>
                <a:schemeClr val="tx1"/>
              </a:solidFill>
              <a:effectLst/>
              <a:latin typeface="+mn-lt"/>
              <a:ea typeface="+mn-ea"/>
              <a:cs typeface="+mn-cs"/>
            </a:endParaRPr>
          </a:p>
          <a:p>
            <a:br>
              <a:rPr lang="en-US" dirty="0"/>
            </a:b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3</a:t>
            </a:fld>
            <a:endParaRPr lang="en-US"/>
          </a:p>
        </p:txBody>
      </p:sp>
    </p:spTree>
    <p:extLst>
      <p:ext uri="{BB962C8B-B14F-4D97-AF65-F5344CB8AC3E}">
        <p14:creationId xmlns:p14="http://schemas.microsoft.com/office/powerpoint/2010/main" val="2344185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4</a:t>
            </a:fld>
            <a:endParaRPr lang="en-US"/>
          </a:p>
        </p:txBody>
      </p:sp>
    </p:spTree>
    <p:extLst>
      <p:ext uri="{BB962C8B-B14F-4D97-AF65-F5344CB8AC3E}">
        <p14:creationId xmlns:p14="http://schemas.microsoft.com/office/powerpoint/2010/main" val="4267512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5</a:t>
            </a:fld>
            <a:endParaRPr lang="en-US"/>
          </a:p>
        </p:txBody>
      </p:sp>
    </p:spTree>
    <p:extLst>
      <p:ext uri="{BB962C8B-B14F-4D97-AF65-F5344CB8AC3E}">
        <p14:creationId xmlns:p14="http://schemas.microsoft.com/office/powerpoint/2010/main" val="2242180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6</a:t>
            </a:fld>
            <a:endParaRPr lang="en-US"/>
          </a:p>
        </p:txBody>
      </p:sp>
    </p:spTree>
    <p:extLst>
      <p:ext uri="{BB962C8B-B14F-4D97-AF65-F5344CB8AC3E}">
        <p14:creationId xmlns:p14="http://schemas.microsoft.com/office/powerpoint/2010/main" val="1378448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CAF-C491-3C4F-A9E0-CE414B587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64C4F-88A6-034B-870A-C7938AA35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B4783-4471-A447-9E15-E9CD1D414415}"/>
              </a:ext>
            </a:extLst>
          </p:cNvPr>
          <p:cNvSpPr>
            <a:spLocks noGrp="1"/>
          </p:cNvSpPr>
          <p:nvPr>
            <p:ph type="dt" sz="half" idx="10"/>
          </p:nvPr>
        </p:nvSpPr>
        <p:spPr/>
        <p:txBody>
          <a:bodyPr/>
          <a:lstStyle/>
          <a:p>
            <a:fld id="{78A61C02-5DDA-4742-BA9F-16C918E9CF6D}" type="datetime1">
              <a:rPr lang="en-US" smtClean="0"/>
              <a:t>10/25/20</a:t>
            </a:fld>
            <a:endParaRPr lang="en-US"/>
          </a:p>
        </p:txBody>
      </p:sp>
      <p:sp>
        <p:nvSpPr>
          <p:cNvPr id="5" name="Footer Placeholder 4">
            <a:extLst>
              <a:ext uri="{FF2B5EF4-FFF2-40B4-BE49-F238E27FC236}">
                <a16:creationId xmlns:a16="http://schemas.microsoft.com/office/drawing/2014/main" id="{31FCC124-1BA3-F64E-9313-C30449A22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0D51C-D7F1-E14D-B988-17925681CBE3}"/>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73192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740C-DF93-9546-B5B6-5F533194C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6E864-A555-3F4C-BC5C-010D8AEFE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D1D16-8340-4345-80E1-86932A8D6835}"/>
              </a:ext>
            </a:extLst>
          </p:cNvPr>
          <p:cNvSpPr>
            <a:spLocks noGrp="1"/>
          </p:cNvSpPr>
          <p:nvPr>
            <p:ph type="dt" sz="half" idx="10"/>
          </p:nvPr>
        </p:nvSpPr>
        <p:spPr/>
        <p:txBody>
          <a:bodyPr/>
          <a:lstStyle/>
          <a:p>
            <a:fld id="{548886B6-90A8-3541-BA71-86E77F56DAB4}" type="datetime1">
              <a:rPr lang="en-US" smtClean="0"/>
              <a:t>10/25/20</a:t>
            </a:fld>
            <a:endParaRPr lang="en-US"/>
          </a:p>
        </p:txBody>
      </p:sp>
      <p:sp>
        <p:nvSpPr>
          <p:cNvPr id="5" name="Footer Placeholder 4">
            <a:extLst>
              <a:ext uri="{FF2B5EF4-FFF2-40B4-BE49-F238E27FC236}">
                <a16:creationId xmlns:a16="http://schemas.microsoft.com/office/drawing/2014/main" id="{92E6F675-D495-2E44-A331-AA8212EFB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33844-8061-5E44-ACBD-0118CC10482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29855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69B37-DC28-7E4B-B300-F05CB86D7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40C8D-D5E2-B547-9080-188E20D9C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43FD5-42A0-4044-8C1B-B5773553E0AA}"/>
              </a:ext>
            </a:extLst>
          </p:cNvPr>
          <p:cNvSpPr>
            <a:spLocks noGrp="1"/>
          </p:cNvSpPr>
          <p:nvPr>
            <p:ph type="dt" sz="half" idx="10"/>
          </p:nvPr>
        </p:nvSpPr>
        <p:spPr/>
        <p:txBody>
          <a:bodyPr/>
          <a:lstStyle/>
          <a:p>
            <a:fld id="{852FF3A3-1CCF-A84D-A287-5CAF30DE28F4}" type="datetime1">
              <a:rPr lang="en-US" smtClean="0"/>
              <a:t>10/25/20</a:t>
            </a:fld>
            <a:endParaRPr lang="en-US"/>
          </a:p>
        </p:txBody>
      </p:sp>
      <p:sp>
        <p:nvSpPr>
          <p:cNvPr id="5" name="Footer Placeholder 4">
            <a:extLst>
              <a:ext uri="{FF2B5EF4-FFF2-40B4-BE49-F238E27FC236}">
                <a16:creationId xmlns:a16="http://schemas.microsoft.com/office/drawing/2014/main" id="{2EBF7C75-F9A1-394A-B2B3-15EB81533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7E785-1F07-0E44-A602-83621031511E}"/>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7441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9DFB-D9DA-9B4E-B28A-D5159CBEC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7EB04-652C-F540-80E0-5F7AF8173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CD90F-8689-DB44-AC6A-2A0064D86A4B}"/>
              </a:ext>
            </a:extLst>
          </p:cNvPr>
          <p:cNvSpPr>
            <a:spLocks noGrp="1"/>
          </p:cNvSpPr>
          <p:nvPr>
            <p:ph type="dt" sz="half" idx="10"/>
          </p:nvPr>
        </p:nvSpPr>
        <p:spPr/>
        <p:txBody>
          <a:bodyPr/>
          <a:lstStyle/>
          <a:p>
            <a:fld id="{8C15019A-578B-EF42-A6FE-609BC777F59C}" type="datetime1">
              <a:rPr lang="en-US" smtClean="0"/>
              <a:t>10/25/20</a:t>
            </a:fld>
            <a:endParaRPr lang="en-US"/>
          </a:p>
        </p:txBody>
      </p:sp>
      <p:sp>
        <p:nvSpPr>
          <p:cNvPr id="5" name="Footer Placeholder 4">
            <a:extLst>
              <a:ext uri="{FF2B5EF4-FFF2-40B4-BE49-F238E27FC236}">
                <a16:creationId xmlns:a16="http://schemas.microsoft.com/office/drawing/2014/main" id="{0858149D-A519-4D42-B4FF-E4876B70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1EF77-9D81-5F47-8D40-F3D1DFF66E59}"/>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81490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EFA9-981C-304B-87B4-3BC51CD0A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E040A-3F63-794E-99C0-938CFAF1B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4E363-B2BF-4E4B-9A75-3E163F45A416}"/>
              </a:ext>
            </a:extLst>
          </p:cNvPr>
          <p:cNvSpPr>
            <a:spLocks noGrp="1"/>
          </p:cNvSpPr>
          <p:nvPr>
            <p:ph type="dt" sz="half" idx="10"/>
          </p:nvPr>
        </p:nvSpPr>
        <p:spPr/>
        <p:txBody>
          <a:bodyPr/>
          <a:lstStyle/>
          <a:p>
            <a:fld id="{8CF19FEC-2E87-404D-A86C-ABD7A0A24F55}" type="datetime1">
              <a:rPr lang="en-US" smtClean="0"/>
              <a:t>10/25/20</a:t>
            </a:fld>
            <a:endParaRPr lang="en-US"/>
          </a:p>
        </p:txBody>
      </p:sp>
      <p:sp>
        <p:nvSpPr>
          <p:cNvPr id="5" name="Footer Placeholder 4">
            <a:extLst>
              <a:ext uri="{FF2B5EF4-FFF2-40B4-BE49-F238E27FC236}">
                <a16:creationId xmlns:a16="http://schemas.microsoft.com/office/drawing/2014/main" id="{BDA5CA39-2EFD-DF44-A8CB-FFBDA1C2E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F14B3-9F69-E64A-8D97-30F14FDBF7D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0262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5102-9DDE-0B47-A9A3-87ECFDD5B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4E7A5-07CA-4A44-9F40-97146E286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3F4D9-847D-8342-B277-E08EF2A70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EA44F-9653-E144-BB4B-18F223283D47}"/>
              </a:ext>
            </a:extLst>
          </p:cNvPr>
          <p:cNvSpPr>
            <a:spLocks noGrp="1"/>
          </p:cNvSpPr>
          <p:nvPr>
            <p:ph type="dt" sz="half" idx="10"/>
          </p:nvPr>
        </p:nvSpPr>
        <p:spPr/>
        <p:txBody>
          <a:bodyPr/>
          <a:lstStyle/>
          <a:p>
            <a:fld id="{446EA608-0CB1-7045-BE57-7D86CEA40281}" type="datetime1">
              <a:rPr lang="en-US" smtClean="0"/>
              <a:t>10/25/20</a:t>
            </a:fld>
            <a:endParaRPr lang="en-US"/>
          </a:p>
        </p:txBody>
      </p:sp>
      <p:sp>
        <p:nvSpPr>
          <p:cNvPr id="6" name="Footer Placeholder 5">
            <a:extLst>
              <a:ext uri="{FF2B5EF4-FFF2-40B4-BE49-F238E27FC236}">
                <a16:creationId xmlns:a16="http://schemas.microsoft.com/office/drawing/2014/main" id="{36A52EE8-2B67-794F-B3CB-4764E5DB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CD59D-DC73-A64E-A648-328E340F55E0}"/>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9048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FFC1-10C2-0646-9B27-DD2A280C1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F733B-3AD5-BE48-97EF-B7146C0B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7462E-6838-9742-A4B9-4D0882917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D4729-50A6-9849-9645-734631A22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63B12-B10F-C446-A7B3-9641981C4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98B82-5006-3543-A907-164E09F0AC13}"/>
              </a:ext>
            </a:extLst>
          </p:cNvPr>
          <p:cNvSpPr>
            <a:spLocks noGrp="1"/>
          </p:cNvSpPr>
          <p:nvPr>
            <p:ph type="dt" sz="half" idx="10"/>
          </p:nvPr>
        </p:nvSpPr>
        <p:spPr/>
        <p:txBody>
          <a:bodyPr/>
          <a:lstStyle/>
          <a:p>
            <a:fld id="{C727496E-E60B-0146-8488-196488F29A43}" type="datetime1">
              <a:rPr lang="en-US" smtClean="0"/>
              <a:t>10/25/20</a:t>
            </a:fld>
            <a:endParaRPr lang="en-US"/>
          </a:p>
        </p:txBody>
      </p:sp>
      <p:sp>
        <p:nvSpPr>
          <p:cNvPr id="8" name="Footer Placeholder 7">
            <a:extLst>
              <a:ext uri="{FF2B5EF4-FFF2-40B4-BE49-F238E27FC236}">
                <a16:creationId xmlns:a16="http://schemas.microsoft.com/office/drawing/2014/main" id="{151339F9-E278-FE4F-930A-4B43A90AC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C15CA-5819-3E46-A42E-DBD46AF9F407}"/>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50704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D11A-2EAD-E24A-B797-B1349A958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FB540-43BC-AF4E-8206-F47988E3E4FB}"/>
              </a:ext>
            </a:extLst>
          </p:cNvPr>
          <p:cNvSpPr>
            <a:spLocks noGrp="1"/>
          </p:cNvSpPr>
          <p:nvPr>
            <p:ph type="dt" sz="half" idx="10"/>
          </p:nvPr>
        </p:nvSpPr>
        <p:spPr/>
        <p:txBody>
          <a:bodyPr/>
          <a:lstStyle/>
          <a:p>
            <a:fld id="{F546FB0E-EB75-9B48-A4BD-2C5B9A04751D}" type="datetime1">
              <a:rPr lang="en-US" smtClean="0"/>
              <a:t>10/25/20</a:t>
            </a:fld>
            <a:endParaRPr lang="en-US"/>
          </a:p>
        </p:txBody>
      </p:sp>
      <p:sp>
        <p:nvSpPr>
          <p:cNvPr id="4" name="Footer Placeholder 3">
            <a:extLst>
              <a:ext uri="{FF2B5EF4-FFF2-40B4-BE49-F238E27FC236}">
                <a16:creationId xmlns:a16="http://schemas.microsoft.com/office/drawing/2014/main" id="{2D2A4C70-22DC-D24D-9015-8A5B12F70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D1224-823C-DE4D-B50C-858FED746192}"/>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59881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3C683-10B4-F343-AE7E-B1143A836CEC}"/>
              </a:ext>
            </a:extLst>
          </p:cNvPr>
          <p:cNvSpPr>
            <a:spLocks noGrp="1"/>
          </p:cNvSpPr>
          <p:nvPr>
            <p:ph type="dt" sz="half" idx="10"/>
          </p:nvPr>
        </p:nvSpPr>
        <p:spPr/>
        <p:txBody>
          <a:bodyPr/>
          <a:lstStyle/>
          <a:p>
            <a:fld id="{A456FF61-9A5E-1841-AE70-3D847B065C08}" type="datetime1">
              <a:rPr lang="en-US" smtClean="0"/>
              <a:t>10/25/20</a:t>
            </a:fld>
            <a:endParaRPr lang="en-US"/>
          </a:p>
        </p:txBody>
      </p:sp>
      <p:sp>
        <p:nvSpPr>
          <p:cNvPr id="3" name="Footer Placeholder 2">
            <a:extLst>
              <a:ext uri="{FF2B5EF4-FFF2-40B4-BE49-F238E27FC236}">
                <a16:creationId xmlns:a16="http://schemas.microsoft.com/office/drawing/2014/main" id="{E34E6D6A-BBCD-4A4C-B30A-0291A6F63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CEF5E-474B-774D-B4FC-300AB404A8E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17400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4-014E-4247-BCDE-B171119EF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C38F1-1D66-9D41-A850-F2EC598A6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7A4C8-BEB9-AF49-A89A-F594C80E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FE6FC-EACE-264F-8596-6C881D4AC55D}"/>
              </a:ext>
            </a:extLst>
          </p:cNvPr>
          <p:cNvSpPr>
            <a:spLocks noGrp="1"/>
          </p:cNvSpPr>
          <p:nvPr>
            <p:ph type="dt" sz="half" idx="10"/>
          </p:nvPr>
        </p:nvSpPr>
        <p:spPr/>
        <p:txBody>
          <a:bodyPr/>
          <a:lstStyle/>
          <a:p>
            <a:fld id="{FE8A8F49-DF40-F949-8DE2-65B98C5FEDD7}" type="datetime1">
              <a:rPr lang="en-US" smtClean="0"/>
              <a:t>10/25/20</a:t>
            </a:fld>
            <a:endParaRPr lang="en-US"/>
          </a:p>
        </p:txBody>
      </p:sp>
      <p:sp>
        <p:nvSpPr>
          <p:cNvPr id="6" name="Footer Placeholder 5">
            <a:extLst>
              <a:ext uri="{FF2B5EF4-FFF2-40B4-BE49-F238E27FC236}">
                <a16:creationId xmlns:a16="http://schemas.microsoft.com/office/drawing/2014/main" id="{787764EE-56DF-D34E-B04E-EB0CC1ED5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4ACF7-EEFE-0641-AA60-8B763467A23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402964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2779-4DBE-0641-A18F-A4BA5894B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A5940-3C6A-2A47-B2AA-C53AA510B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4B348-3D0D-2743-A542-26916E1E5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A66C5-6004-4445-8B2C-318603EC5751}"/>
              </a:ext>
            </a:extLst>
          </p:cNvPr>
          <p:cNvSpPr>
            <a:spLocks noGrp="1"/>
          </p:cNvSpPr>
          <p:nvPr>
            <p:ph type="dt" sz="half" idx="10"/>
          </p:nvPr>
        </p:nvSpPr>
        <p:spPr/>
        <p:txBody>
          <a:bodyPr/>
          <a:lstStyle/>
          <a:p>
            <a:fld id="{A85EFE4E-DFE8-4C42-98CC-30B935E5C550}" type="datetime1">
              <a:rPr lang="en-US" smtClean="0"/>
              <a:t>10/25/20</a:t>
            </a:fld>
            <a:endParaRPr lang="en-US"/>
          </a:p>
        </p:txBody>
      </p:sp>
      <p:sp>
        <p:nvSpPr>
          <p:cNvPr id="6" name="Footer Placeholder 5">
            <a:extLst>
              <a:ext uri="{FF2B5EF4-FFF2-40B4-BE49-F238E27FC236}">
                <a16:creationId xmlns:a16="http://schemas.microsoft.com/office/drawing/2014/main" id="{B6C31969-6F90-5D4B-B659-D8A76F8C9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48A2E-406D-9741-86B6-3872763F1CB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5989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F7951-85BB-1A4C-89F9-164F1DEDD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0426E-4263-0D46-A9DD-C8FAB75E4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8152F-71BC-8E49-988D-5BC50382E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C85FA-79DF-354D-A01A-3E5AA821AAF9}" type="datetime1">
              <a:rPr lang="en-US" smtClean="0"/>
              <a:t>10/25/20</a:t>
            </a:fld>
            <a:endParaRPr lang="en-US"/>
          </a:p>
        </p:txBody>
      </p:sp>
      <p:sp>
        <p:nvSpPr>
          <p:cNvPr id="5" name="Footer Placeholder 4">
            <a:extLst>
              <a:ext uri="{FF2B5EF4-FFF2-40B4-BE49-F238E27FC236}">
                <a16:creationId xmlns:a16="http://schemas.microsoft.com/office/drawing/2014/main" id="{6AD3178D-007E-C74A-AE63-201A7A0C2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C85C4-E24C-1C4F-B151-9DD7C93F4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221F7-EB78-4B46-AB5A-43B14772929B}" type="slidenum">
              <a:rPr lang="en-US" smtClean="0"/>
              <a:t>‹#›</a:t>
            </a:fld>
            <a:endParaRPr lang="en-US"/>
          </a:p>
        </p:txBody>
      </p:sp>
    </p:spTree>
    <p:extLst>
      <p:ext uri="{BB962C8B-B14F-4D97-AF65-F5344CB8AC3E}">
        <p14:creationId xmlns:p14="http://schemas.microsoft.com/office/powerpoint/2010/main" val="220187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539A-5B3D-4F45-9509-26157FF95504}"/>
              </a:ext>
            </a:extLst>
          </p:cNvPr>
          <p:cNvSpPr>
            <a:spLocks noGrp="1"/>
          </p:cNvSpPr>
          <p:nvPr>
            <p:ph type="ctrTitle"/>
          </p:nvPr>
        </p:nvSpPr>
        <p:spPr/>
        <p:txBody>
          <a:bodyPr>
            <a:normAutofit/>
          </a:bodyPr>
          <a:lstStyle/>
          <a:p>
            <a:r>
              <a:rPr lang="en-US" sz="2800" dirty="0">
                <a:latin typeface="Garamond" panose="02020404030301010803" pitchFamily="18" charset="0"/>
              </a:rPr>
              <a:t>INFO 656-01 Fall 2020</a:t>
            </a:r>
            <a:br>
              <a:rPr lang="en-US" b="1" dirty="0">
                <a:latin typeface="Garamond" panose="02020404030301010803" pitchFamily="18" charset="0"/>
              </a:rPr>
            </a:br>
            <a:r>
              <a:rPr lang="en-US" dirty="0"/>
              <a:t>Neural Networks</a:t>
            </a:r>
            <a:endParaRPr lang="en-US" dirty="0">
              <a:latin typeface="Garamond" panose="02020404030301010803" pitchFamily="18" charset="0"/>
            </a:endParaRPr>
          </a:p>
        </p:txBody>
      </p:sp>
      <p:sp>
        <p:nvSpPr>
          <p:cNvPr id="3" name="Subtitle 2">
            <a:extLst>
              <a:ext uri="{FF2B5EF4-FFF2-40B4-BE49-F238E27FC236}">
                <a16:creationId xmlns:a16="http://schemas.microsoft.com/office/drawing/2014/main" id="{7CDF0E5D-18DE-B54E-BDFC-A3857F1C9F79}"/>
              </a:ext>
            </a:extLst>
          </p:cNvPr>
          <p:cNvSpPr>
            <a:spLocks noGrp="1"/>
          </p:cNvSpPr>
          <p:nvPr>
            <p:ph type="subTitle" idx="1"/>
          </p:nvPr>
        </p:nvSpPr>
        <p:spPr/>
        <p:txBody>
          <a:bodyPr>
            <a:normAutofit/>
          </a:bodyPr>
          <a:lstStyle/>
          <a:p>
            <a:r>
              <a:rPr lang="en-US" b="1" dirty="0">
                <a:latin typeface="Garamond" panose="02020404030301010803" pitchFamily="18" charset="0"/>
              </a:rPr>
              <a:t>Week 10</a:t>
            </a:r>
          </a:p>
          <a:p>
            <a:endParaRPr lang="en-US" dirty="0">
              <a:latin typeface="Garamond" panose="02020404030301010803" pitchFamily="18" charset="0"/>
            </a:endParaRPr>
          </a:p>
          <a:p>
            <a:r>
              <a:rPr lang="en-US" dirty="0">
                <a:latin typeface="Garamond" panose="02020404030301010803" pitchFamily="18" charset="0"/>
              </a:rPr>
              <a:t>Amir Imani</a:t>
            </a:r>
          </a:p>
        </p:txBody>
      </p:sp>
      <p:sp>
        <p:nvSpPr>
          <p:cNvPr id="7" name="Footer Placeholder 6">
            <a:extLst>
              <a:ext uri="{FF2B5EF4-FFF2-40B4-BE49-F238E27FC236}">
                <a16:creationId xmlns:a16="http://schemas.microsoft.com/office/drawing/2014/main" id="{05663408-2518-8445-B4DD-6BD0464EF45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7673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Drop-out Regularization</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Deep learning neural networks are likely to quickly overfit</a:t>
            </a:r>
          </a:p>
          <a:p>
            <a:r>
              <a:rPr lang="en-US" dirty="0"/>
              <a:t>Implemented per layer</a:t>
            </a:r>
          </a:p>
          <a:p>
            <a:r>
              <a:rPr lang="en-US" dirty="0"/>
              <a:t>Allows using deeper and larger models</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A837AD87-BD80-D34A-A52B-47CC1B71D740}"/>
              </a:ext>
            </a:extLst>
          </p:cNvPr>
          <p:cNvPicPr>
            <a:picLocks noChangeAspect="1"/>
          </p:cNvPicPr>
          <p:nvPr/>
        </p:nvPicPr>
        <p:blipFill>
          <a:blip r:embed="rId3"/>
          <a:stretch>
            <a:fillRect/>
          </a:stretch>
        </p:blipFill>
        <p:spPr>
          <a:xfrm>
            <a:off x="3277479" y="3369241"/>
            <a:ext cx="5637042" cy="2807722"/>
          </a:xfrm>
          <a:prstGeom prst="rect">
            <a:avLst/>
          </a:prstGeom>
        </p:spPr>
      </p:pic>
    </p:spTree>
    <p:extLst>
      <p:ext uri="{BB962C8B-B14F-4D97-AF65-F5344CB8AC3E}">
        <p14:creationId xmlns:p14="http://schemas.microsoft.com/office/powerpoint/2010/main" val="27553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Batch Normalization</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A technique for training (very) deep neural networks that standardizes the inputs to a layer for each mini-batch.</a:t>
            </a:r>
          </a:p>
          <a:p>
            <a:r>
              <a:rPr lang="en-US" dirty="0"/>
              <a:t>Instead of just normalizing the inputs to the network, we normalize the inputs to </a:t>
            </a:r>
            <a:r>
              <a:rPr lang="en-US" i="1" dirty="0"/>
              <a:t>layers within</a:t>
            </a:r>
            <a:r>
              <a:rPr lang="en-US" dirty="0"/>
              <a:t> the network.</a:t>
            </a:r>
          </a:p>
          <a:p>
            <a:r>
              <a:rPr lang="en-US" dirty="0"/>
              <a:t>Applied either to the activations of a prior layer or inputs directly</a:t>
            </a:r>
          </a:p>
          <a:p>
            <a:r>
              <a:rPr lang="en-US" dirty="0"/>
              <a:t>Benefits: Faster training, higher learning rates, easier weights initialization, more viable activation functions, deeper networks, …</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9631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Convolutional Neural Networks</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r>
              <a:rPr lang="en-US" dirty="0"/>
              <a:t>Max Pooling</a:t>
            </a:r>
          </a:p>
          <a:p>
            <a:r>
              <a:rPr lang="en-US" dirty="0"/>
              <a:t>Visualize filters</a:t>
            </a:r>
          </a:p>
          <a:p>
            <a:r>
              <a:rPr lang="en-US" dirty="0"/>
              <a:t>Fully connected vs conv for </a:t>
            </a:r>
            <a:r>
              <a:rPr lang="en-US" dirty="0" err="1"/>
              <a:t>mnists</a:t>
            </a:r>
            <a:r>
              <a:rPr lang="en-US" dirty="0"/>
              <a:t> dataset</a:t>
            </a:r>
          </a:p>
          <a:p>
            <a:pPr marL="0" indent="0">
              <a:buNone/>
            </a:pPr>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1339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Recurrent Neural Networks</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68568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Transfer Learning with CNN</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94181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E14E-A8FA-0A46-9151-9223A1DA1B6A}"/>
              </a:ext>
            </a:extLst>
          </p:cNvPr>
          <p:cNvSpPr>
            <a:spLocks noGrp="1"/>
          </p:cNvSpPr>
          <p:nvPr>
            <p:ph type="title"/>
          </p:nvPr>
        </p:nvSpPr>
        <p:spPr>
          <a:xfrm>
            <a:off x="838200" y="2465387"/>
            <a:ext cx="10515600" cy="1325563"/>
          </a:xfrm>
        </p:spPr>
        <p:txBody>
          <a:bodyPr/>
          <a:lstStyle/>
          <a:p>
            <a:r>
              <a:rPr lang="en-US" dirty="0"/>
              <a:t>Questions?</a:t>
            </a:r>
          </a:p>
        </p:txBody>
      </p:sp>
      <p:sp>
        <p:nvSpPr>
          <p:cNvPr id="3" name="Content Placeholder 2">
            <a:extLst>
              <a:ext uri="{FF2B5EF4-FFF2-40B4-BE49-F238E27FC236}">
                <a16:creationId xmlns:a16="http://schemas.microsoft.com/office/drawing/2014/main" id="{41A8A757-3561-114C-939E-C6497C497EFF}"/>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7A02B5B5-6390-0A46-B468-A8414EF6C53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14158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6314</TotalTime>
  <Words>229</Words>
  <Application>Microsoft Macintosh PowerPoint</Application>
  <PresentationFormat>Widescreen</PresentationFormat>
  <Paragraphs>44</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Garamond</vt:lpstr>
      <vt:lpstr>Office Theme</vt:lpstr>
      <vt:lpstr>INFO 656-01 Fall 2020 Neural Networks</vt:lpstr>
      <vt:lpstr>Drop-out Regularization</vt:lpstr>
      <vt:lpstr>Batch Normalization</vt:lpstr>
      <vt:lpstr>Convolutional Neural Networks</vt:lpstr>
      <vt:lpstr>Recurrent Neural Networks</vt:lpstr>
      <vt:lpstr>Transfer Learning with CNN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 </dc:title>
  <dc:creator>Amiros</dc:creator>
  <cp:lastModifiedBy>Amiros</cp:lastModifiedBy>
  <cp:revision>85</cp:revision>
  <dcterms:created xsi:type="dcterms:W3CDTF">2020-08-22T01:54:37Z</dcterms:created>
  <dcterms:modified xsi:type="dcterms:W3CDTF">2020-10-26T02:24:32Z</dcterms:modified>
</cp:coreProperties>
</file>