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89" r:id="rId3"/>
    <p:sldId id="290" r:id="rId4"/>
    <p:sldId id="292" r:id="rId5"/>
    <p:sldId id="291" r:id="rId6"/>
    <p:sldId id="293" r:id="rId7"/>
    <p:sldId id="28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19"/>
    <p:restoredTop sz="69368"/>
  </p:normalViewPr>
  <p:slideViewPr>
    <p:cSldViewPr snapToGrid="0" snapToObjects="1">
      <p:cViewPr varScale="1">
        <p:scale>
          <a:sx n="86" d="100"/>
          <a:sy n="86"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ocs.aws.amazon.com/wellarchitected/latest/machine-learning-lens/cost-optimization-pillar.html" TargetMode="External"/><Relationship Id="rId3" Type="http://schemas.openxmlformats.org/officeDocument/2006/relationships/hyperlink" Target="http://crisp-dm.eu/home/about-crisp-dm/" TargetMode="External"/><Relationship Id="rId7" Type="http://schemas.openxmlformats.org/officeDocument/2006/relationships/hyperlink" Target="https://docs.aws.amazon.com/wellarchitected/latest/machine-learning-lens/performance-efficiency-pillar.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ocs.aws.amazon.com/wellarchitected/latest/machine-learning-lens/reliability-pillar.html" TargetMode="External"/><Relationship Id="rId5" Type="http://schemas.openxmlformats.org/officeDocument/2006/relationships/hyperlink" Target="https://docs.aws.amazon.com/wellarchitected/latest/machine-learning-lens/security-pillar.html" TargetMode="External"/><Relationship Id="rId4" Type="http://schemas.openxmlformats.org/officeDocument/2006/relationships/hyperlink" Target="https://docs.aws.amazon.com/wellarchitected/latest/machine-learning-lens/operational-excellence-pillar.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137844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Cost</a:t>
            </a:r>
          </a:p>
          <a:p>
            <a:r>
              <a:rPr lang="en-US" sz="1200" b="0" i="0" u="none" strike="noStrike" kern="1200" dirty="0">
                <a:solidFill>
                  <a:schemeClr val="tx1"/>
                </a:solidFill>
                <a:effectLst/>
                <a:latin typeface="+mn-lt"/>
                <a:ea typeface="+mn-ea"/>
                <a:cs typeface="+mn-cs"/>
              </a:rPr>
              <a:t>Cloud computing eliminates the capital expense of buying hardware and software and setting up and running on-site datacenters—the racks of servers, the round-the-clock electricity for power and cooling, and the IT experts for managing the infrastructure. It adds up fast.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0" u="none" strike="noStrike" kern="1200" dirty="0">
                <a:solidFill>
                  <a:schemeClr val="tx1"/>
                </a:solidFill>
                <a:effectLst/>
                <a:latin typeface="+mn-lt"/>
                <a:ea typeface="+mn-ea"/>
                <a:cs typeface="+mn-cs"/>
              </a:rPr>
              <a:t>Speed</a:t>
            </a:r>
          </a:p>
          <a:p>
            <a:r>
              <a:rPr lang="en-US" sz="1200" b="0" i="0" u="none" strike="noStrike" kern="1200" dirty="0">
                <a:solidFill>
                  <a:schemeClr val="tx1"/>
                </a:solidFill>
                <a:effectLst/>
                <a:latin typeface="+mn-lt"/>
                <a:ea typeface="+mn-ea"/>
                <a:cs typeface="+mn-cs"/>
              </a:rPr>
              <a:t>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Reliability</a:t>
            </a:r>
          </a:p>
          <a:p>
            <a:r>
              <a:rPr lang="en-US" sz="1200" b="0" i="0" u="none" strike="noStrike" kern="1200" dirty="0">
                <a:solidFill>
                  <a:schemeClr val="tx1"/>
                </a:solidFill>
                <a:effectLst/>
                <a:latin typeface="+mn-lt"/>
                <a:ea typeface="+mn-ea"/>
                <a:cs typeface="+mn-cs"/>
              </a:rPr>
              <a:t>Cloud computing makes data backup, disaster recovery, and business continuity easier and less expensive because data can be mirrored at multiple redundant sites on the cloud provider’s network.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a:t>
            </a:r>
          </a:p>
          <a:p>
            <a:r>
              <a:rPr lang="en-US" sz="1200" b="0" i="0" u="none" strike="noStrike" kern="1200" dirty="0">
                <a:solidFill>
                  <a:schemeClr val="tx1"/>
                </a:solidFill>
                <a:effectLst/>
                <a:latin typeface="+mn-lt"/>
                <a:ea typeface="+mn-ea"/>
                <a:cs typeface="+mn-cs"/>
              </a:rPr>
              <a:t>Many cloud providers offer a broad set of policies, technologies, and controls that strengthen your security posture overall, helping protect your data, apps, and infrastructure from potential threats.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387558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Building and operating a typical ML workload is an iterative process, and consists of multiple phases. We identify these phases loosely based on the open standard process model for </a:t>
            </a:r>
            <a:r>
              <a:rPr lang="en-US" sz="1200" b="0" i="0" u="none" strike="noStrike" kern="1200" dirty="0">
                <a:solidFill>
                  <a:schemeClr val="tx1"/>
                </a:solidFill>
                <a:effectLst/>
                <a:latin typeface="+mn-lt"/>
                <a:ea typeface="+mn-ea"/>
                <a:cs typeface="+mn-cs"/>
                <a:hlinkClick r:id="rId3"/>
              </a:rPr>
              <a:t>Cross Industry Standard Process Data Mining</a:t>
            </a:r>
            <a:r>
              <a:rPr lang="en-US" sz="1200" b="0" i="0" u="none" strike="noStrike" kern="1200" dirty="0">
                <a:solidFill>
                  <a:schemeClr val="tx1"/>
                </a:solidFill>
                <a:effectLst/>
                <a:latin typeface="+mn-lt"/>
                <a:ea typeface="+mn-ea"/>
                <a:cs typeface="+mn-cs"/>
              </a:rPr>
              <a:t> (CRISP-DM) as a general guideline. CRISP-DM is used as a baseline because it’s a proven tool in the industry and is application neutral, which makes it an easy-to-apply methodology that is applicable to a wide variety of ML pipelines and workloads.</a:t>
            </a:r>
          </a:p>
          <a:p>
            <a:br>
              <a:rPr lang="en-US" dirty="0"/>
            </a:br>
            <a:r>
              <a:rPr lang="en-US" dirty="0"/>
              <a:t>design principles: </a:t>
            </a:r>
            <a:r>
              <a:rPr lang="en-US" sz="1200" b="0" u="none" strike="noStrike" kern="1200" dirty="0">
                <a:solidFill>
                  <a:schemeClr val="tx1"/>
                </a:solidFill>
                <a:effectLst/>
                <a:latin typeface="+mn-lt"/>
                <a:ea typeface="+mn-ea"/>
                <a:cs typeface="+mn-cs"/>
                <a:hlinkClick r:id="rId4"/>
              </a:rPr>
              <a:t>Operational Excellence Pillar</a:t>
            </a:r>
            <a:endParaRPr lang="en-US" sz="1200" b="0" kern="1200" dirty="0">
              <a:solidFill>
                <a:schemeClr val="tx1"/>
              </a:solidFill>
              <a:effectLst/>
              <a:latin typeface="+mn-lt"/>
              <a:ea typeface="+mn-ea"/>
              <a:cs typeface="+mn-cs"/>
            </a:endParaRPr>
          </a:p>
          <a:p>
            <a:r>
              <a:rPr lang="en-US" sz="1200" b="0" u="none" strike="noStrike" kern="1200" dirty="0">
                <a:solidFill>
                  <a:schemeClr val="tx1"/>
                </a:solidFill>
                <a:effectLst/>
                <a:latin typeface="+mn-lt"/>
                <a:ea typeface="+mn-ea"/>
                <a:cs typeface="+mn-cs"/>
                <a:hlinkClick r:id="rId5"/>
              </a:rPr>
              <a:t>Security Pillar</a:t>
            </a:r>
            <a:endParaRPr lang="en-US" sz="1200" b="0" kern="1200" dirty="0">
              <a:solidFill>
                <a:schemeClr val="tx1"/>
              </a:solidFill>
              <a:effectLst/>
              <a:latin typeface="+mn-lt"/>
              <a:ea typeface="+mn-ea"/>
              <a:cs typeface="+mn-cs"/>
            </a:endParaRPr>
          </a:p>
          <a:p>
            <a:r>
              <a:rPr lang="en-US" sz="1200" b="0" u="none" strike="noStrike" kern="1200" dirty="0">
                <a:solidFill>
                  <a:schemeClr val="tx1"/>
                </a:solidFill>
                <a:effectLst/>
                <a:latin typeface="+mn-lt"/>
                <a:ea typeface="+mn-ea"/>
                <a:cs typeface="+mn-cs"/>
                <a:hlinkClick r:id="rId6"/>
              </a:rPr>
              <a:t>Reliability Pillar</a:t>
            </a:r>
            <a:endParaRPr lang="en-US" sz="1200" b="0" kern="1200" dirty="0">
              <a:solidFill>
                <a:schemeClr val="tx1"/>
              </a:solidFill>
              <a:effectLst/>
              <a:latin typeface="+mn-lt"/>
              <a:ea typeface="+mn-ea"/>
              <a:cs typeface="+mn-cs"/>
            </a:endParaRPr>
          </a:p>
          <a:p>
            <a:r>
              <a:rPr lang="en-US" sz="1200" b="0" u="none" strike="noStrike" kern="1200" dirty="0">
                <a:solidFill>
                  <a:schemeClr val="tx1"/>
                </a:solidFill>
                <a:effectLst/>
                <a:latin typeface="+mn-lt"/>
                <a:ea typeface="+mn-ea"/>
                <a:cs typeface="+mn-cs"/>
                <a:hlinkClick r:id="rId7"/>
              </a:rPr>
              <a:t>Performance Efficiency Pillar</a:t>
            </a:r>
            <a:endParaRPr lang="en-US" sz="1200" b="0" kern="1200" dirty="0">
              <a:solidFill>
                <a:schemeClr val="tx1"/>
              </a:solidFill>
              <a:effectLst/>
              <a:latin typeface="+mn-lt"/>
              <a:ea typeface="+mn-ea"/>
              <a:cs typeface="+mn-cs"/>
            </a:endParaRPr>
          </a:p>
          <a:p>
            <a:r>
              <a:rPr lang="en-US" sz="1200" b="0" u="none" strike="noStrike" kern="1200" dirty="0">
                <a:solidFill>
                  <a:schemeClr val="tx1"/>
                </a:solidFill>
                <a:effectLst/>
                <a:latin typeface="+mn-lt"/>
                <a:ea typeface="+mn-ea"/>
                <a:cs typeface="+mn-cs"/>
                <a:hlinkClick r:id="rId8"/>
              </a:rPr>
              <a:t>Cost Optimization Pillar</a:t>
            </a:r>
            <a:endParaRPr lang="en-US" sz="1200" b="0" kern="1200" dirty="0">
              <a:solidFill>
                <a:schemeClr val="tx1"/>
              </a:solidFill>
              <a:effectLst/>
              <a:latin typeface="+mn-lt"/>
              <a:ea typeface="+mn-ea"/>
              <a:cs typeface="+mn-cs"/>
            </a:endParaRPr>
          </a:p>
          <a:p>
            <a:endParaRPr lang="en-US" dirty="0"/>
          </a:p>
          <a:p>
            <a:endParaRPr lang="en-US" dirty="0"/>
          </a:p>
          <a:p>
            <a:endParaRPr lang="en-US" dirty="0"/>
          </a:p>
          <a:p>
            <a:r>
              <a:rPr lang="en-US" dirty="0" err="1"/>
              <a:t>Colab</a:t>
            </a:r>
            <a:r>
              <a:rPr lang="en-US" dirty="0"/>
              <a:t>: </a:t>
            </a:r>
            <a:r>
              <a:rPr lang="en-US" sz="1200" b="0" i="0" u="none" strike="noStrike" kern="1200" dirty="0">
                <a:solidFill>
                  <a:schemeClr val="tx1"/>
                </a:solidFill>
                <a:effectLst/>
                <a:latin typeface="+mn-lt"/>
                <a:ea typeface="+mn-ea"/>
                <a:cs typeface="+mn-cs"/>
              </a:rPr>
              <a:t>Zero configuration required</a:t>
            </a:r>
          </a:p>
          <a:p>
            <a:r>
              <a:rPr lang="en-US" sz="1200" b="0" i="0" u="none" strike="noStrike" kern="1200" dirty="0">
                <a:solidFill>
                  <a:schemeClr val="tx1"/>
                </a:solidFill>
                <a:effectLst/>
                <a:latin typeface="+mn-lt"/>
                <a:ea typeface="+mn-ea"/>
                <a:cs typeface="+mn-cs"/>
              </a:rPr>
              <a:t>Free access to GPUs</a:t>
            </a:r>
          </a:p>
          <a:p>
            <a:r>
              <a:rPr lang="en-US" sz="1200" b="0" i="0" u="none" strike="noStrike" kern="1200" dirty="0">
                <a:solidFill>
                  <a:schemeClr val="tx1"/>
                </a:solidFill>
                <a:effectLst/>
                <a:latin typeface="+mn-lt"/>
                <a:ea typeface="+mn-ea"/>
                <a:cs typeface="+mn-cs"/>
              </a:rPr>
              <a:t>Easy sharing</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270833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70036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shorthand for machine learning operations, </a:t>
            </a:r>
            <a:r>
              <a:rPr lang="en-US" sz="1200" b="0" i="0" u="none" strike="noStrike" kern="1200" dirty="0" err="1">
                <a:solidFill>
                  <a:schemeClr val="tx1"/>
                </a:solidFill>
                <a:effectLst/>
                <a:latin typeface="+mn-lt"/>
                <a:ea typeface="+mn-ea"/>
                <a:cs typeface="+mn-cs"/>
              </a:rPr>
              <a:t>MLOps</a:t>
            </a:r>
            <a:r>
              <a:rPr lang="en-US" sz="1200" b="0" i="0" u="none" strike="noStrike" kern="1200" dirty="0">
                <a:solidFill>
                  <a:schemeClr val="tx1"/>
                </a:solidFill>
                <a:effectLst/>
                <a:latin typeface="+mn-lt"/>
                <a:ea typeface="+mn-ea"/>
                <a:cs typeface="+mn-cs"/>
              </a:rPr>
              <a:t> is a set of best practices for businesses to run AI successfully.</a:t>
            </a:r>
          </a:p>
          <a:p>
            <a:br>
              <a:rPr lang="en-US" dirty="0"/>
            </a:br>
            <a:endParaRPr lang="en-US" dirty="0"/>
          </a:p>
          <a:p>
            <a:endParaRPr lang="en-US" dirty="0"/>
          </a:p>
          <a:p>
            <a:r>
              <a:rPr lang="en-US" sz="1200" b="0" i="0" u="none" strike="noStrike" kern="1200" dirty="0" err="1">
                <a:solidFill>
                  <a:schemeClr val="tx1"/>
                </a:solidFill>
                <a:effectLst/>
                <a:latin typeface="+mn-lt"/>
                <a:ea typeface="+mn-ea"/>
                <a:cs typeface="+mn-cs"/>
              </a:rPr>
              <a:t>MLOps</a:t>
            </a:r>
            <a:r>
              <a:rPr lang="en-US" sz="1200" b="0" i="0" u="none" strike="noStrike" kern="1200" dirty="0">
                <a:solidFill>
                  <a:schemeClr val="tx1"/>
                </a:solidFill>
                <a:effectLst/>
                <a:latin typeface="+mn-lt"/>
                <a:ea typeface="+mn-ea"/>
                <a:cs typeface="+mn-cs"/>
              </a:rPr>
              <a:t> is modeled on the existing discipline of DevOps, the modern practice of efficiently writing, deploying and running enterprise applications. DevOps got its start a decade ago as a way warring tribes of software developers (the </a:t>
            </a:r>
            <a:r>
              <a:rPr lang="en-US" sz="1200" b="0" i="0" u="none" strike="noStrike" kern="1200" dirty="0" err="1">
                <a:solidFill>
                  <a:schemeClr val="tx1"/>
                </a:solidFill>
                <a:effectLst/>
                <a:latin typeface="+mn-lt"/>
                <a:ea typeface="+mn-ea"/>
                <a:cs typeface="+mn-cs"/>
              </a:rPr>
              <a:t>Devs</a:t>
            </a:r>
            <a:r>
              <a:rPr lang="en-US" sz="1200" b="0" i="0" u="none" strike="noStrike" kern="1200" dirty="0">
                <a:solidFill>
                  <a:schemeClr val="tx1"/>
                </a:solidFill>
                <a:effectLst/>
                <a:latin typeface="+mn-lt"/>
                <a:ea typeface="+mn-ea"/>
                <a:cs typeface="+mn-cs"/>
              </a:rPr>
              <a:t>) and IT operations teams (the Ops) could collaborate.</a:t>
            </a:r>
          </a:p>
          <a:p>
            <a:r>
              <a:rPr lang="en-US" sz="1200" b="0" i="0" u="none" strike="noStrike" kern="1200" dirty="0" err="1">
                <a:solidFill>
                  <a:schemeClr val="tx1"/>
                </a:solidFill>
                <a:effectLst/>
                <a:latin typeface="+mn-lt"/>
                <a:ea typeface="+mn-ea"/>
                <a:cs typeface="+mn-cs"/>
              </a:rPr>
              <a:t>MLOps</a:t>
            </a:r>
            <a:r>
              <a:rPr lang="en-US" sz="1200" b="0" i="0" u="none" strike="noStrike" kern="1200" dirty="0">
                <a:solidFill>
                  <a:schemeClr val="tx1"/>
                </a:solidFill>
                <a:effectLst/>
                <a:latin typeface="+mn-lt"/>
                <a:ea typeface="+mn-ea"/>
                <a:cs typeface="+mn-cs"/>
              </a:rPr>
              <a:t> adds to the team the data scientists, who curate datasets and build AI models that analyze them. It also includes ML engineers, who run those datasets through the models in disciplined, automated ways.</a:t>
            </a:r>
          </a:p>
          <a:p>
            <a:endParaRPr lang="en-US" dirty="0"/>
          </a:p>
          <a:p>
            <a:endParaRPr lang="en-US" dirty="0"/>
          </a:p>
          <a:p>
            <a:r>
              <a:rPr lang="en-US" sz="1200" b="0" i="0" u="none" strike="noStrike" kern="1200" dirty="0">
                <a:solidFill>
                  <a:schemeClr val="tx1"/>
                </a:solidFill>
                <a:effectLst/>
                <a:latin typeface="+mn-lt"/>
                <a:ea typeface="+mn-ea"/>
                <a:cs typeface="+mn-cs"/>
              </a:rPr>
              <a:t>It’s a big challenge in raw performance as well as management rigor. Datasets are massive and growing, and they can change in real time. AI models require careful tracking through cycles of experiments, tuning and retraining.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To summarize: track, compare, explain and optimize experiments and models.</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405696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E982A1-5A81-7746-934C-61A23258E6B4}" type="slidenum">
              <a:rPr lang="en-US" smtClean="0"/>
              <a:t>7</a:t>
            </a:fld>
            <a:endParaRPr lang="en-US"/>
          </a:p>
        </p:txBody>
      </p:sp>
    </p:spTree>
    <p:extLst>
      <p:ext uri="{BB962C8B-B14F-4D97-AF65-F5344CB8AC3E}">
        <p14:creationId xmlns:p14="http://schemas.microsoft.com/office/powerpoint/2010/main" val="2681768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11/9/20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11/9/20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11/9/20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11/9/20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11/9/20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11/9/20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11/9/20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11/9/20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11/9/20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11/9/20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11/9/20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11/9/20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wellarchitected/latest/machine-learning-lens/welco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latin typeface="Garamond" panose="02020404030301010803" pitchFamily="18" charset="0"/>
              </a:rPr>
            </a:br>
            <a:r>
              <a:rPr lang="en-US" b="1" dirty="0"/>
              <a:t>ML Ecosystem</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11</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Cloud Computing is the New Norm</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On-demand availability of computer system resources – like data storage and computing power - without direct active management by the user.</a:t>
            </a:r>
          </a:p>
          <a:p>
            <a:r>
              <a:rPr lang="en-US" dirty="0"/>
              <a:t>Usually pay as you use</a:t>
            </a:r>
          </a:p>
          <a:p>
            <a:r>
              <a:rPr lang="en-US" dirty="0"/>
              <a:t>Multiple vendors: Amazon (AWS), Google (GCP), Microsoft (Azure), </a:t>
            </a:r>
            <a:r>
              <a:rPr lang="en-US" dirty="0" err="1"/>
              <a:t>etc</a:t>
            </a:r>
            <a:endParaRPr lang="en-US" dirty="0"/>
          </a:p>
          <a:p>
            <a:r>
              <a:rPr lang="en-US" dirty="0"/>
              <a:t>Public, Private, Hybrid models</a:t>
            </a:r>
          </a:p>
        </p:txBody>
      </p:sp>
    </p:spTree>
    <p:extLst>
      <p:ext uri="{BB962C8B-B14F-4D97-AF65-F5344CB8AC3E}">
        <p14:creationId xmlns:p14="http://schemas.microsoft.com/office/powerpoint/2010/main" val="219418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Benefits of Cloud Computing</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Cost: No upfront cost</a:t>
            </a:r>
          </a:p>
          <a:p>
            <a:r>
              <a:rPr lang="en-US" dirty="0"/>
              <a:t>Speed: horizontally and vertically scalable with a few clicks</a:t>
            </a:r>
          </a:p>
          <a:p>
            <a:r>
              <a:rPr lang="en-US" dirty="0"/>
              <a:t>Reliability: backups and disaster recovery</a:t>
            </a:r>
          </a:p>
          <a:p>
            <a:r>
              <a:rPr lang="en-US" dirty="0"/>
              <a:t>Security: policies, technologies, and controls </a:t>
            </a:r>
          </a:p>
          <a:p>
            <a:pPr marL="0" indent="0">
              <a:buNone/>
            </a:pPr>
            <a:r>
              <a:rPr lang="en-US" dirty="0"/>
              <a:t>to strengthen overall security</a:t>
            </a:r>
          </a:p>
        </p:txBody>
      </p:sp>
      <p:pic>
        <p:nvPicPr>
          <p:cNvPr id="7" name="Picture 6">
            <a:extLst>
              <a:ext uri="{FF2B5EF4-FFF2-40B4-BE49-F238E27FC236}">
                <a16:creationId xmlns:a16="http://schemas.microsoft.com/office/drawing/2014/main" id="{6F920B76-F3BA-0D47-9963-998DAEB88D97}"/>
              </a:ext>
            </a:extLst>
          </p:cNvPr>
          <p:cNvPicPr>
            <a:picLocks noChangeAspect="1"/>
          </p:cNvPicPr>
          <p:nvPr/>
        </p:nvPicPr>
        <p:blipFill>
          <a:blip r:embed="rId3"/>
          <a:stretch>
            <a:fillRect/>
          </a:stretch>
        </p:blipFill>
        <p:spPr>
          <a:xfrm>
            <a:off x="7620082" y="3044083"/>
            <a:ext cx="4399692" cy="2712139"/>
          </a:xfrm>
          <a:prstGeom prst="rect">
            <a:avLst/>
          </a:prstGeom>
        </p:spPr>
      </p:pic>
      <p:sp>
        <p:nvSpPr>
          <p:cNvPr id="8" name="TextBox 7">
            <a:extLst>
              <a:ext uri="{FF2B5EF4-FFF2-40B4-BE49-F238E27FC236}">
                <a16:creationId xmlns:a16="http://schemas.microsoft.com/office/drawing/2014/main" id="{A8E936B9-908A-0842-A2E4-E5F66047E1B4}"/>
              </a:ext>
            </a:extLst>
          </p:cNvPr>
          <p:cNvSpPr txBox="1"/>
          <p:nvPr/>
        </p:nvSpPr>
        <p:spPr>
          <a:xfrm>
            <a:off x="8370405" y="5797338"/>
            <a:ext cx="3135795" cy="246221"/>
          </a:xfrm>
          <a:prstGeom prst="rect">
            <a:avLst/>
          </a:prstGeom>
          <a:noFill/>
        </p:spPr>
        <p:txBody>
          <a:bodyPr wrap="none" rtlCol="0">
            <a:spAutoFit/>
          </a:bodyPr>
          <a:lstStyle/>
          <a:p>
            <a:r>
              <a:rPr lang="en-US" sz="1000" dirty="0"/>
              <a:t>https://</a:t>
            </a:r>
            <a:r>
              <a:rPr lang="en-US" sz="1000" dirty="0" err="1"/>
              <a:t>www.webairy.com</a:t>
            </a:r>
            <a:r>
              <a:rPr lang="en-US" sz="1000" dirty="0"/>
              <a:t>/horizontal-and-vertical-scaling/</a:t>
            </a:r>
          </a:p>
        </p:txBody>
      </p:sp>
    </p:spTree>
    <p:extLst>
      <p:ext uri="{BB962C8B-B14F-4D97-AF65-F5344CB8AC3E}">
        <p14:creationId xmlns:p14="http://schemas.microsoft.com/office/powerpoint/2010/main" val="100479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Useful resources</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AWS Well-Architected Framework - Machine Learning Lens (</a:t>
            </a:r>
            <a:r>
              <a:rPr lang="en-US" dirty="0">
                <a:hlinkClick r:id="rId3"/>
              </a:rPr>
              <a:t>link</a:t>
            </a:r>
            <a:r>
              <a:rPr lang="en-US" dirty="0"/>
              <a:t>)</a:t>
            </a:r>
          </a:p>
          <a:p>
            <a:endParaRPr lang="en-US" dirty="0"/>
          </a:p>
          <a:p>
            <a:endParaRPr lang="en-US" dirty="0"/>
          </a:p>
          <a:p>
            <a:endParaRPr lang="en-US" dirty="0"/>
          </a:p>
          <a:p>
            <a:endParaRPr lang="en-US" dirty="0"/>
          </a:p>
          <a:p>
            <a:endParaRPr lang="en-US" dirty="0"/>
          </a:p>
          <a:p>
            <a:endParaRPr lang="en-US" dirty="0"/>
          </a:p>
          <a:p>
            <a:r>
              <a:rPr lang="en-US" dirty="0"/>
              <a:t>Google </a:t>
            </a:r>
            <a:r>
              <a:rPr lang="en-US" dirty="0" err="1"/>
              <a:t>Colab</a:t>
            </a:r>
            <a:endParaRPr lang="en-US" dirty="0"/>
          </a:p>
          <a:p>
            <a:r>
              <a:rPr lang="en-US" dirty="0"/>
              <a:t>Model Zoos</a:t>
            </a:r>
          </a:p>
          <a:p>
            <a:endParaRPr lang="en-US" dirty="0"/>
          </a:p>
        </p:txBody>
      </p:sp>
      <p:pic>
        <p:nvPicPr>
          <p:cNvPr id="6" name="Picture 5">
            <a:extLst>
              <a:ext uri="{FF2B5EF4-FFF2-40B4-BE49-F238E27FC236}">
                <a16:creationId xmlns:a16="http://schemas.microsoft.com/office/drawing/2014/main" id="{BFCE316A-0CE3-A94E-B580-8E81E113DEB6}"/>
              </a:ext>
            </a:extLst>
          </p:cNvPr>
          <p:cNvPicPr>
            <a:picLocks noChangeAspect="1"/>
          </p:cNvPicPr>
          <p:nvPr/>
        </p:nvPicPr>
        <p:blipFill>
          <a:blip r:embed="rId4"/>
          <a:stretch>
            <a:fillRect/>
          </a:stretch>
        </p:blipFill>
        <p:spPr>
          <a:xfrm>
            <a:off x="1864401" y="2697849"/>
            <a:ext cx="8463197" cy="2477474"/>
          </a:xfrm>
          <a:prstGeom prst="rect">
            <a:avLst/>
          </a:prstGeom>
        </p:spPr>
      </p:pic>
    </p:spTree>
    <p:extLst>
      <p:ext uri="{BB962C8B-B14F-4D97-AF65-F5344CB8AC3E}">
        <p14:creationId xmlns:p14="http://schemas.microsoft.com/office/powerpoint/2010/main" val="16783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AI services</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Pre-trained AI Services for computer vision, text, speech, and so on</a:t>
            </a:r>
          </a:p>
          <a:p>
            <a:r>
              <a:rPr lang="en-US" dirty="0"/>
              <a:t>Accessible through APIs</a:t>
            </a:r>
          </a:p>
          <a:p>
            <a:pPr marL="0" indent="0">
              <a:buNone/>
            </a:pPr>
            <a:endParaRPr lang="en-US" dirty="0"/>
          </a:p>
        </p:txBody>
      </p:sp>
      <p:pic>
        <p:nvPicPr>
          <p:cNvPr id="6" name="Picture 5">
            <a:extLst>
              <a:ext uri="{FF2B5EF4-FFF2-40B4-BE49-F238E27FC236}">
                <a16:creationId xmlns:a16="http://schemas.microsoft.com/office/drawing/2014/main" id="{C57757DF-BA76-684D-B6B1-79F8C4FE0D8A}"/>
              </a:ext>
            </a:extLst>
          </p:cNvPr>
          <p:cNvPicPr>
            <a:picLocks noChangeAspect="1"/>
          </p:cNvPicPr>
          <p:nvPr/>
        </p:nvPicPr>
        <p:blipFill>
          <a:blip r:embed="rId3"/>
          <a:stretch>
            <a:fillRect/>
          </a:stretch>
        </p:blipFill>
        <p:spPr>
          <a:xfrm>
            <a:off x="2952750" y="3429000"/>
            <a:ext cx="6286500" cy="2286000"/>
          </a:xfrm>
          <a:prstGeom prst="rect">
            <a:avLst/>
          </a:prstGeom>
        </p:spPr>
      </p:pic>
    </p:spTree>
    <p:extLst>
      <p:ext uri="{BB962C8B-B14F-4D97-AF65-F5344CB8AC3E}">
        <p14:creationId xmlns:p14="http://schemas.microsoft.com/office/powerpoint/2010/main" val="176521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err="1"/>
              <a:t>MLOps</a:t>
            </a: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 practice for collaboration and communication between data scientists and operations professionals to help manage production ML lifecycle.</a:t>
            </a:r>
          </a:p>
        </p:txBody>
      </p:sp>
      <p:pic>
        <p:nvPicPr>
          <p:cNvPr id="7" name="Picture 6">
            <a:extLst>
              <a:ext uri="{FF2B5EF4-FFF2-40B4-BE49-F238E27FC236}">
                <a16:creationId xmlns:a16="http://schemas.microsoft.com/office/drawing/2014/main" id="{F8D40DF0-C0A4-8046-B8D4-16C3DF6816B6}"/>
              </a:ext>
            </a:extLst>
          </p:cNvPr>
          <p:cNvPicPr>
            <a:picLocks noChangeAspect="1"/>
          </p:cNvPicPr>
          <p:nvPr/>
        </p:nvPicPr>
        <p:blipFill>
          <a:blip r:embed="rId3"/>
          <a:srcRect/>
          <a:stretch/>
        </p:blipFill>
        <p:spPr>
          <a:xfrm>
            <a:off x="2895600" y="3224213"/>
            <a:ext cx="6400800" cy="2819400"/>
          </a:xfrm>
          <a:prstGeom prst="rect">
            <a:avLst/>
          </a:prstGeom>
        </p:spPr>
      </p:pic>
      <p:sp>
        <p:nvSpPr>
          <p:cNvPr id="8" name="TextBox 7">
            <a:extLst>
              <a:ext uri="{FF2B5EF4-FFF2-40B4-BE49-F238E27FC236}">
                <a16:creationId xmlns:a16="http://schemas.microsoft.com/office/drawing/2014/main" id="{0E47439A-D257-7349-99D7-D3EE20F9A757}"/>
              </a:ext>
            </a:extLst>
          </p:cNvPr>
          <p:cNvSpPr txBox="1"/>
          <p:nvPr/>
        </p:nvSpPr>
        <p:spPr>
          <a:xfrm>
            <a:off x="4566689" y="6347554"/>
            <a:ext cx="3363421" cy="253916"/>
          </a:xfrm>
          <a:prstGeom prst="rect">
            <a:avLst/>
          </a:prstGeom>
          <a:noFill/>
        </p:spPr>
        <p:txBody>
          <a:bodyPr wrap="none" rtlCol="0">
            <a:spAutoFit/>
          </a:bodyPr>
          <a:lstStyle/>
          <a:p>
            <a:r>
              <a:rPr lang="en-US" sz="1050" dirty="0"/>
              <a:t>https://</a:t>
            </a:r>
            <a:r>
              <a:rPr lang="en-US" sz="1050" dirty="0" err="1"/>
              <a:t>blogs.nvidia.com</a:t>
            </a:r>
            <a:r>
              <a:rPr lang="en-US" sz="1050" dirty="0"/>
              <a:t>/blog/2020/09/03/what-is-</a:t>
            </a:r>
            <a:r>
              <a:rPr lang="en-US" sz="1050" dirty="0" err="1"/>
              <a:t>mlops</a:t>
            </a:r>
            <a:r>
              <a:rPr lang="en-US" sz="1050" dirty="0"/>
              <a:t>/</a:t>
            </a:r>
          </a:p>
        </p:txBody>
      </p:sp>
    </p:spTree>
    <p:extLst>
      <p:ext uri="{BB962C8B-B14F-4D97-AF65-F5344CB8AC3E}">
        <p14:creationId xmlns:p14="http://schemas.microsoft.com/office/powerpoint/2010/main" val="376040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7765</TotalTime>
  <Words>382</Words>
  <Application>Microsoft Macintosh PowerPoint</Application>
  <PresentationFormat>Widescreen</PresentationFormat>
  <Paragraphs>73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Office Theme</vt:lpstr>
      <vt:lpstr>INFO 656-01 Fall 2020 ML Ecosystem</vt:lpstr>
      <vt:lpstr>Cloud Computing is the New Norm</vt:lpstr>
      <vt:lpstr>Benefits of Cloud Computing</vt:lpstr>
      <vt:lpstr>Useful resources</vt:lpstr>
      <vt:lpstr>AI services</vt:lpstr>
      <vt:lpstr>MLOps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94</cp:revision>
  <dcterms:created xsi:type="dcterms:W3CDTF">2020-08-22T01:54:37Z</dcterms:created>
  <dcterms:modified xsi:type="dcterms:W3CDTF">2020-11-10T02:07:23Z</dcterms:modified>
</cp:coreProperties>
</file>