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73" r:id="rId3"/>
    <p:sldId id="278" r:id="rId4"/>
    <p:sldId id="274" r:id="rId5"/>
    <p:sldId id="277" r:id="rId6"/>
    <p:sldId id="28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597"/>
    <p:restoredTop sz="69421"/>
  </p:normalViewPr>
  <p:slideViewPr>
    <p:cSldViewPr snapToGrid="0" snapToObjects="1">
      <p:cViewPr varScale="1">
        <p:scale>
          <a:sx n="85" d="100"/>
          <a:sy n="85" d="100"/>
        </p:scale>
        <p:origin x="4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F058D-E663-3E48-99D5-AFD0BCA1823C}" type="datetimeFigureOut">
              <a:rPr lang="en-US" smtClean="0"/>
              <a:t>10/19/22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982A1-5A81-7746-934C-61A23258E6B4}" type="slidenum">
              <a:rPr lang="en-US" smtClean="0"/>
              <a:t>‹#›</a:t>
            </a:fld>
            <a:endParaRPr lang="en-US"/>
          </a:p>
        </p:txBody>
      </p:sp>
    </p:spTree>
    <p:extLst>
      <p:ext uri="{BB962C8B-B14F-4D97-AF65-F5344CB8AC3E}">
        <p14:creationId xmlns:p14="http://schemas.microsoft.com/office/powerpoint/2010/main" val="334068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only a tiny fraction of the code in many ML systems is actually devoted to learning or prediction</a:t>
            </a:r>
            <a:endParaRPr lang="en-US" dirty="0"/>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2</a:t>
            </a:fld>
            <a:endParaRPr lang="en-US"/>
          </a:p>
        </p:txBody>
      </p:sp>
    </p:spTree>
    <p:extLst>
      <p:ext uri="{BB962C8B-B14F-4D97-AF65-F5344CB8AC3E}">
        <p14:creationId xmlns:p14="http://schemas.microsoft.com/office/powerpoint/2010/main" val="3205990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3</a:t>
            </a:fld>
            <a:endParaRPr lang="en-US"/>
          </a:p>
        </p:txBody>
      </p:sp>
    </p:spTree>
    <p:extLst>
      <p:ext uri="{BB962C8B-B14F-4D97-AF65-F5344CB8AC3E}">
        <p14:creationId xmlns:p14="http://schemas.microsoft.com/office/powerpoint/2010/main" val="3045517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sz="1200" b="0" i="0" u="none" strike="noStrike" kern="1200" dirty="0">
                <a:solidFill>
                  <a:schemeClr val="tx1"/>
                </a:solidFill>
                <a:effectLst/>
                <a:latin typeface="+mn-lt"/>
                <a:ea typeface="+mn-ea"/>
                <a:cs typeface="+mn-cs"/>
              </a:rPr>
              <a:t>Machine learning projects are highly iterative; as you progress through the ML lifecycle, you’ll find yourself iterating on a section until reaching a satisfactory level of performance, then proceeding forward to the next task</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of the things that makes ML systems so fascinating is that they often interact directly with the external world. Experience has shown that the external world is rarely stable. This background rate of change creates ongoing maintenance cost.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4</a:t>
            </a:fld>
            <a:endParaRPr lang="en-US"/>
          </a:p>
        </p:txBody>
      </p:sp>
    </p:spTree>
    <p:extLst>
      <p:ext uri="{BB962C8B-B14F-4D97-AF65-F5344CB8AC3E}">
        <p14:creationId xmlns:p14="http://schemas.microsoft.com/office/powerpoint/2010/main" val="3364373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u="none" strike="noStrike" kern="1200" dirty="0">
                <a:solidFill>
                  <a:schemeClr val="tx1"/>
                </a:solidFill>
                <a:effectLst/>
                <a:latin typeface="+mn-lt"/>
                <a:ea typeface="+mn-ea"/>
                <a:cs typeface="+mn-cs"/>
              </a:rPr>
              <a:t>you need to definitely know who your audience is.</a:t>
            </a:r>
          </a:p>
          <a:p>
            <a:pPr fontAlgn="base"/>
            <a:endParaRPr lang="en-US" sz="1200" b="0" i="0" u="none" strike="noStrike" kern="1200" dirty="0">
              <a:solidFill>
                <a:schemeClr val="tx1"/>
              </a:solidFill>
              <a:effectLst/>
              <a:latin typeface="+mn-lt"/>
              <a:ea typeface="+mn-ea"/>
              <a:cs typeface="+mn-cs"/>
            </a:endParaRPr>
          </a:p>
          <a:p>
            <a:pPr fontAlgn="base"/>
            <a:endParaRPr lang="en-US" sz="1200" b="0" i="0" u="none" strike="noStrike" kern="1200" dirty="0">
              <a:solidFill>
                <a:schemeClr val="tx1"/>
              </a:solidFill>
              <a:effectLst/>
              <a:latin typeface="+mn-lt"/>
              <a:ea typeface="+mn-ea"/>
              <a:cs typeface="+mn-cs"/>
            </a:endParaRPr>
          </a:p>
          <a:p>
            <a:pPr fontAlgn="base"/>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What is the exact goal of project?</a:t>
            </a:r>
          </a:p>
          <a:p>
            <a:pPr fontAlgn="base"/>
            <a:r>
              <a:rPr lang="en-US" sz="1200" b="0" i="0" u="none" strike="noStrike" kern="1200" dirty="0">
                <a:solidFill>
                  <a:schemeClr val="tx1"/>
                </a:solidFill>
                <a:effectLst/>
                <a:latin typeface="+mn-lt"/>
                <a:ea typeface="+mn-ea"/>
                <a:cs typeface="+mn-cs"/>
              </a:rPr>
              <a:t>Why am I spending time/resources on it?</a:t>
            </a:r>
          </a:p>
          <a:p>
            <a:pPr fontAlgn="base"/>
            <a:r>
              <a:rPr lang="en-US" sz="1200" b="0" i="0" u="none" strike="noStrike" kern="1200" dirty="0">
                <a:solidFill>
                  <a:schemeClr val="tx1"/>
                </a:solidFill>
                <a:effectLst/>
                <a:latin typeface="+mn-lt"/>
                <a:ea typeface="+mn-ea"/>
                <a:cs typeface="+mn-cs"/>
              </a:rPr>
              <a:t>How can you check whether the project delivered what you expected?</a:t>
            </a:r>
          </a:p>
          <a:p>
            <a:pPr fontAlgn="base"/>
            <a:r>
              <a:rPr lang="en-US" sz="1200" b="0" i="0" u="none" strike="noStrike" kern="1200" dirty="0">
                <a:solidFill>
                  <a:schemeClr val="tx1"/>
                </a:solidFill>
                <a:effectLst/>
                <a:latin typeface="+mn-lt"/>
                <a:ea typeface="+mn-ea"/>
                <a:cs typeface="+mn-cs"/>
              </a:rPr>
              <a:t>What is the expected timeline?</a:t>
            </a:r>
          </a:p>
          <a:p>
            <a:pPr fontAlgn="base"/>
            <a:r>
              <a:rPr lang="en-US" sz="1200" b="0" i="0" u="none" strike="noStrike" kern="1200" dirty="0">
                <a:solidFill>
                  <a:schemeClr val="tx1"/>
                </a:solidFill>
                <a:effectLst/>
                <a:latin typeface="+mn-lt"/>
                <a:ea typeface="+mn-ea"/>
                <a:cs typeface="+mn-cs"/>
              </a:rPr>
              <a:t>How much are you willing to spend (time/resource)?</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Problems with communication </a:t>
            </a:r>
            <a:r>
              <a:rPr lang="en-US" sz="1200" b="0" i="0" u="none" strike="noStrike" kern="1200" dirty="0">
                <a:solidFill>
                  <a:schemeClr val="tx1"/>
                </a:solidFill>
                <a:effectLst/>
                <a:latin typeface="+mn-lt"/>
                <a:ea typeface="+mn-ea"/>
                <a:cs typeface="+mn-cs"/>
              </a:rPr>
              <a:t>Omitting/</a:t>
            </a:r>
            <a:r>
              <a:rPr lang="en-US" sz="1200" b="1" i="0" u="none" strike="noStrike" kern="1200" dirty="0">
                <a:solidFill>
                  <a:schemeClr val="tx1"/>
                </a:solidFill>
                <a:effectLst/>
                <a:latin typeface="+mn-lt"/>
                <a:ea typeface="+mn-ea"/>
                <a:cs typeface="+mn-cs"/>
              </a:rPr>
              <a:t>glossing over any key assumptions </a:t>
            </a:r>
            <a:r>
              <a:rPr lang="en-US" sz="1200" b="0" i="0" u="none" strike="noStrike" kern="1200" dirty="0">
                <a:solidFill>
                  <a:schemeClr val="tx1"/>
                </a:solidFill>
                <a:effectLst/>
                <a:latin typeface="+mn-lt"/>
                <a:ea typeface="+mn-ea"/>
                <a:cs typeface="+mn-cs"/>
              </a:rPr>
              <a:t>made during the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Recycling the same presentation for different audiences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Saving all insights </a:t>
            </a:r>
            <a:r>
              <a:rPr lang="en-US" sz="1200" b="1" i="1" u="none" strike="noStrike" kern="1200" dirty="0">
                <a:solidFill>
                  <a:schemeClr val="tx1"/>
                </a:solidFill>
                <a:effectLst/>
                <a:latin typeface="+mn-lt"/>
                <a:ea typeface="+mn-ea"/>
                <a:cs typeface="+mn-cs"/>
              </a:rPr>
              <a:t>until a final presentation</a:t>
            </a:r>
            <a:r>
              <a:rPr lang="en-US" sz="1200" b="1" i="0" u="none" strike="noStrike" kern="1200" dirty="0">
                <a:solidFill>
                  <a:schemeClr val="tx1"/>
                </a:solidFill>
                <a:effectLst/>
                <a:latin typeface="+mn-lt"/>
                <a:ea typeface="+mn-ea"/>
                <a:cs typeface="+mn-cs"/>
              </a:rPr>
              <a:t> instead of making the process piecemeal and iterative</a:t>
            </a:r>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5</a:t>
            </a:fld>
            <a:endParaRPr lang="en-US"/>
          </a:p>
        </p:txBody>
      </p:sp>
    </p:spTree>
    <p:extLst>
      <p:ext uri="{BB962C8B-B14F-4D97-AF65-F5344CB8AC3E}">
        <p14:creationId xmlns:p14="http://schemas.microsoft.com/office/powerpoint/2010/main" val="1536765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6</a:t>
            </a:fld>
            <a:endParaRPr lang="en-US"/>
          </a:p>
        </p:txBody>
      </p:sp>
    </p:spTree>
    <p:extLst>
      <p:ext uri="{BB962C8B-B14F-4D97-AF65-F5344CB8AC3E}">
        <p14:creationId xmlns:p14="http://schemas.microsoft.com/office/powerpoint/2010/main" val="41507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ACAF-C491-3C4F-A9E0-CE414B5877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964C4F-88A6-034B-870A-C7938AA35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3B4783-4471-A447-9E15-E9CD1D414415}"/>
              </a:ext>
            </a:extLst>
          </p:cNvPr>
          <p:cNvSpPr>
            <a:spLocks noGrp="1"/>
          </p:cNvSpPr>
          <p:nvPr>
            <p:ph type="dt" sz="half" idx="10"/>
          </p:nvPr>
        </p:nvSpPr>
        <p:spPr/>
        <p:txBody>
          <a:bodyPr/>
          <a:lstStyle/>
          <a:p>
            <a:fld id="{78A61C02-5DDA-4742-BA9F-16C918E9CF6D}" type="datetime1">
              <a:rPr lang="en-US" smtClean="0"/>
              <a:t>10/19/22</a:t>
            </a:fld>
            <a:endParaRPr lang="en-US"/>
          </a:p>
        </p:txBody>
      </p:sp>
      <p:sp>
        <p:nvSpPr>
          <p:cNvPr id="5" name="Footer Placeholder 4">
            <a:extLst>
              <a:ext uri="{FF2B5EF4-FFF2-40B4-BE49-F238E27FC236}">
                <a16:creationId xmlns:a16="http://schemas.microsoft.com/office/drawing/2014/main" id="{31FCC124-1BA3-F64E-9313-C30449A22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0D51C-D7F1-E14D-B988-17925681CBE3}"/>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73192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740C-DF93-9546-B5B6-5F533194C0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26E864-A555-3F4C-BC5C-010D8AEFE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D1D16-8340-4345-80E1-86932A8D6835}"/>
              </a:ext>
            </a:extLst>
          </p:cNvPr>
          <p:cNvSpPr>
            <a:spLocks noGrp="1"/>
          </p:cNvSpPr>
          <p:nvPr>
            <p:ph type="dt" sz="half" idx="10"/>
          </p:nvPr>
        </p:nvSpPr>
        <p:spPr/>
        <p:txBody>
          <a:bodyPr/>
          <a:lstStyle/>
          <a:p>
            <a:fld id="{548886B6-90A8-3541-BA71-86E77F56DAB4}" type="datetime1">
              <a:rPr lang="en-US" smtClean="0"/>
              <a:t>10/19/22</a:t>
            </a:fld>
            <a:endParaRPr lang="en-US"/>
          </a:p>
        </p:txBody>
      </p:sp>
      <p:sp>
        <p:nvSpPr>
          <p:cNvPr id="5" name="Footer Placeholder 4">
            <a:extLst>
              <a:ext uri="{FF2B5EF4-FFF2-40B4-BE49-F238E27FC236}">
                <a16:creationId xmlns:a16="http://schemas.microsoft.com/office/drawing/2014/main" id="{92E6F675-D495-2E44-A331-AA8212EFB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33844-8061-5E44-ACBD-0118CC10482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29855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69B37-DC28-7E4B-B300-F05CB86D7B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C40C8D-D5E2-B547-9080-188E20D9CC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43FD5-42A0-4044-8C1B-B5773553E0AA}"/>
              </a:ext>
            </a:extLst>
          </p:cNvPr>
          <p:cNvSpPr>
            <a:spLocks noGrp="1"/>
          </p:cNvSpPr>
          <p:nvPr>
            <p:ph type="dt" sz="half" idx="10"/>
          </p:nvPr>
        </p:nvSpPr>
        <p:spPr/>
        <p:txBody>
          <a:bodyPr/>
          <a:lstStyle/>
          <a:p>
            <a:fld id="{852FF3A3-1CCF-A84D-A287-5CAF30DE28F4}" type="datetime1">
              <a:rPr lang="en-US" smtClean="0"/>
              <a:t>10/19/22</a:t>
            </a:fld>
            <a:endParaRPr lang="en-US"/>
          </a:p>
        </p:txBody>
      </p:sp>
      <p:sp>
        <p:nvSpPr>
          <p:cNvPr id="5" name="Footer Placeholder 4">
            <a:extLst>
              <a:ext uri="{FF2B5EF4-FFF2-40B4-BE49-F238E27FC236}">
                <a16:creationId xmlns:a16="http://schemas.microsoft.com/office/drawing/2014/main" id="{2EBF7C75-F9A1-394A-B2B3-15EB81533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7E785-1F07-0E44-A602-83621031511E}"/>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7441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9DFB-D9DA-9B4E-B28A-D5159CBEC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37EB04-652C-F540-80E0-5F7AF8173F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CD90F-8689-DB44-AC6A-2A0064D86A4B}"/>
              </a:ext>
            </a:extLst>
          </p:cNvPr>
          <p:cNvSpPr>
            <a:spLocks noGrp="1"/>
          </p:cNvSpPr>
          <p:nvPr>
            <p:ph type="dt" sz="half" idx="10"/>
          </p:nvPr>
        </p:nvSpPr>
        <p:spPr/>
        <p:txBody>
          <a:bodyPr/>
          <a:lstStyle/>
          <a:p>
            <a:fld id="{8C15019A-578B-EF42-A6FE-609BC777F59C}" type="datetime1">
              <a:rPr lang="en-US" smtClean="0"/>
              <a:t>10/19/22</a:t>
            </a:fld>
            <a:endParaRPr lang="en-US"/>
          </a:p>
        </p:txBody>
      </p:sp>
      <p:sp>
        <p:nvSpPr>
          <p:cNvPr id="5" name="Footer Placeholder 4">
            <a:extLst>
              <a:ext uri="{FF2B5EF4-FFF2-40B4-BE49-F238E27FC236}">
                <a16:creationId xmlns:a16="http://schemas.microsoft.com/office/drawing/2014/main" id="{0858149D-A519-4D42-B4FF-E4876B700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1EF77-9D81-5F47-8D40-F3D1DFF66E59}"/>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81490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EFA9-981C-304B-87B4-3BC51CD0A1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0E040A-3F63-794E-99C0-938CFAF1B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4E363-B2BF-4E4B-9A75-3E163F45A416}"/>
              </a:ext>
            </a:extLst>
          </p:cNvPr>
          <p:cNvSpPr>
            <a:spLocks noGrp="1"/>
          </p:cNvSpPr>
          <p:nvPr>
            <p:ph type="dt" sz="half" idx="10"/>
          </p:nvPr>
        </p:nvSpPr>
        <p:spPr/>
        <p:txBody>
          <a:bodyPr/>
          <a:lstStyle/>
          <a:p>
            <a:fld id="{8CF19FEC-2E87-404D-A86C-ABD7A0A24F55}" type="datetime1">
              <a:rPr lang="en-US" smtClean="0"/>
              <a:t>10/19/22</a:t>
            </a:fld>
            <a:endParaRPr lang="en-US"/>
          </a:p>
        </p:txBody>
      </p:sp>
      <p:sp>
        <p:nvSpPr>
          <p:cNvPr id="5" name="Footer Placeholder 4">
            <a:extLst>
              <a:ext uri="{FF2B5EF4-FFF2-40B4-BE49-F238E27FC236}">
                <a16:creationId xmlns:a16="http://schemas.microsoft.com/office/drawing/2014/main" id="{BDA5CA39-2EFD-DF44-A8CB-FFBDA1C2E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F14B3-9F69-E64A-8D97-30F14FDBF7D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02626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5102-9DDE-0B47-A9A3-87ECFDD5B6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4E7A5-07CA-4A44-9F40-97146E286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3F4D9-847D-8342-B277-E08EF2A707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9EA44F-9653-E144-BB4B-18F223283D47}"/>
              </a:ext>
            </a:extLst>
          </p:cNvPr>
          <p:cNvSpPr>
            <a:spLocks noGrp="1"/>
          </p:cNvSpPr>
          <p:nvPr>
            <p:ph type="dt" sz="half" idx="10"/>
          </p:nvPr>
        </p:nvSpPr>
        <p:spPr/>
        <p:txBody>
          <a:bodyPr/>
          <a:lstStyle/>
          <a:p>
            <a:fld id="{446EA608-0CB1-7045-BE57-7D86CEA40281}" type="datetime1">
              <a:rPr lang="en-US" smtClean="0"/>
              <a:t>10/19/22</a:t>
            </a:fld>
            <a:endParaRPr lang="en-US"/>
          </a:p>
        </p:txBody>
      </p:sp>
      <p:sp>
        <p:nvSpPr>
          <p:cNvPr id="6" name="Footer Placeholder 5">
            <a:extLst>
              <a:ext uri="{FF2B5EF4-FFF2-40B4-BE49-F238E27FC236}">
                <a16:creationId xmlns:a16="http://schemas.microsoft.com/office/drawing/2014/main" id="{36A52EE8-2B67-794F-B3CB-4764E5DBB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CD59D-DC73-A64E-A648-328E340F55E0}"/>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9048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FFC1-10C2-0646-9B27-DD2A280C17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4F733B-3AD5-BE48-97EF-B7146C0BA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7462E-6838-9742-A4B9-4D08829173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1D4729-50A6-9849-9645-734631A22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963B12-B10F-C446-A7B3-9641981C4F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F98B82-5006-3543-A907-164E09F0AC13}"/>
              </a:ext>
            </a:extLst>
          </p:cNvPr>
          <p:cNvSpPr>
            <a:spLocks noGrp="1"/>
          </p:cNvSpPr>
          <p:nvPr>
            <p:ph type="dt" sz="half" idx="10"/>
          </p:nvPr>
        </p:nvSpPr>
        <p:spPr/>
        <p:txBody>
          <a:bodyPr/>
          <a:lstStyle/>
          <a:p>
            <a:fld id="{C727496E-E60B-0146-8488-196488F29A43}" type="datetime1">
              <a:rPr lang="en-US" smtClean="0"/>
              <a:t>10/19/22</a:t>
            </a:fld>
            <a:endParaRPr lang="en-US"/>
          </a:p>
        </p:txBody>
      </p:sp>
      <p:sp>
        <p:nvSpPr>
          <p:cNvPr id="8" name="Footer Placeholder 7">
            <a:extLst>
              <a:ext uri="{FF2B5EF4-FFF2-40B4-BE49-F238E27FC236}">
                <a16:creationId xmlns:a16="http://schemas.microsoft.com/office/drawing/2014/main" id="{151339F9-E278-FE4F-930A-4B43A90AC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0C15CA-5819-3E46-A42E-DBD46AF9F407}"/>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50704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D11A-2EAD-E24A-B797-B1349A9586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FFB540-43BC-AF4E-8206-F47988E3E4FB}"/>
              </a:ext>
            </a:extLst>
          </p:cNvPr>
          <p:cNvSpPr>
            <a:spLocks noGrp="1"/>
          </p:cNvSpPr>
          <p:nvPr>
            <p:ph type="dt" sz="half" idx="10"/>
          </p:nvPr>
        </p:nvSpPr>
        <p:spPr/>
        <p:txBody>
          <a:bodyPr/>
          <a:lstStyle/>
          <a:p>
            <a:fld id="{F546FB0E-EB75-9B48-A4BD-2C5B9A04751D}" type="datetime1">
              <a:rPr lang="en-US" smtClean="0"/>
              <a:t>10/19/22</a:t>
            </a:fld>
            <a:endParaRPr lang="en-US"/>
          </a:p>
        </p:txBody>
      </p:sp>
      <p:sp>
        <p:nvSpPr>
          <p:cNvPr id="4" name="Footer Placeholder 3">
            <a:extLst>
              <a:ext uri="{FF2B5EF4-FFF2-40B4-BE49-F238E27FC236}">
                <a16:creationId xmlns:a16="http://schemas.microsoft.com/office/drawing/2014/main" id="{2D2A4C70-22DC-D24D-9015-8A5B12F706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9D1224-823C-DE4D-B50C-858FED746192}"/>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59881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3C683-10B4-F343-AE7E-B1143A836CEC}"/>
              </a:ext>
            </a:extLst>
          </p:cNvPr>
          <p:cNvSpPr>
            <a:spLocks noGrp="1"/>
          </p:cNvSpPr>
          <p:nvPr>
            <p:ph type="dt" sz="half" idx="10"/>
          </p:nvPr>
        </p:nvSpPr>
        <p:spPr/>
        <p:txBody>
          <a:bodyPr/>
          <a:lstStyle/>
          <a:p>
            <a:fld id="{A456FF61-9A5E-1841-AE70-3D847B065C08}" type="datetime1">
              <a:rPr lang="en-US" smtClean="0"/>
              <a:t>10/19/22</a:t>
            </a:fld>
            <a:endParaRPr lang="en-US"/>
          </a:p>
        </p:txBody>
      </p:sp>
      <p:sp>
        <p:nvSpPr>
          <p:cNvPr id="3" name="Footer Placeholder 2">
            <a:extLst>
              <a:ext uri="{FF2B5EF4-FFF2-40B4-BE49-F238E27FC236}">
                <a16:creationId xmlns:a16="http://schemas.microsoft.com/office/drawing/2014/main" id="{E34E6D6A-BBCD-4A4C-B30A-0291A6F636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ACEF5E-474B-774D-B4FC-300AB404A8E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17400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4-014E-4247-BCDE-B171119EF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C38F1-1D66-9D41-A850-F2EC598A64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17A4C8-BEB9-AF49-A89A-F594C80ED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FE6FC-EACE-264F-8596-6C881D4AC55D}"/>
              </a:ext>
            </a:extLst>
          </p:cNvPr>
          <p:cNvSpPr>
            <a:spLocks noGrp="1"/>
          </p:cNvSpPr>
          <p:nvPr>
            <p:ph type="dt" sz="half" idx="10"/>
          </p:nvPr>
        </p:nvSpPr>
        <p:spPr/>
        <p:txBody>
          <a:bodyPr/>
          <a:lstStyle/>
          <a:p>
            <a:fld id="{FE8A8F49-DF40-F949-8DE2-65B98C5FEDD7}" type="datetime1">
              <a:rPr lang="en-US" smtClean="0"/>
              <a:t>10/19/22</a:t>
            </a:fld>
            <a:endParaRPr lang="en-US"/>
          </a:p>
        </p:txBody>
      </p:sp>
      <p:sp>
        <p:nvSpPr>
          <p:cNvPr id="6" name="Footer Placeholder 5">
            <a:extLst>
              <a:ext uri="{FF2B5EF4-FFF2-40B4-BE49-F238E27FC236}">
                <a16:creationId xmlns:a16="http://schemas.microsoft.com/office/drawing/2014/main" id="{787764EE-56DF-D34E-B04E-EB0CC1ED5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4ACF7-EEFE-0641-AA60-8B763467A23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402964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2779-4DBE-0641-A18F-A4BA5894B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A5940-3C6A-2A47-B2AA-C53AA510B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E4B348-3D0D-2743-A542-26916E1E5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A66C5-6004-4445-8B2C-318603EC5751}"/>
              </a:ext>
            </a:extLst>
          </p:cNvPr>
          <p:cNvSpPr>
            <a:spLocks noGrp="1"/>
          </p:cNvSpPr>
          <p:nvPr>
            <p:ph type="dt" sz="half" idx="10"/>
          </p:nvPr>
        </p:nvSpPr>
        <p:spPr/>
        <p:txBody>
          <a:bodyPr/>
          <a:lstStyle/>
          <a:p>
            <a:fld id="{A85EFE4E-DFE8-4C42-98CC-30B935E5C550}" type="datetime1">
              <a:rPr lang="en-US" smtClean="0"/>
              <a:t>10/19/22</a:t>
            </a:fld>
            <a:endParaRPr lang="en-US"/>
          </a:p>
        </p:txBody>
      </p:sp>
      <p:sp>
        <p:nvSpPr>
          <p:cNvPr id="6" name="Footer Placeholder 5">
            <a:extLst>
              <a:ext uri="{FF2B5EF4-FFF2-40B4-BE49-F238E27FC236}">
                <a16:creationId xmlns:a16="http://schemas.microsoft.com/office/drawing/2014/main" id="{B6C31969-6F90-5D4B-B659-D8A76F8C9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D48A2E-406D-9741-86B6-3872763F1CB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59899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9F7951-85BB-1A4C-89F9-164F1DEDD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50426E-4263-0D46-A9DD-C8FAB75E4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8152F-71BC-8E49-988D-5BC50382E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C85FA-79DF-354D-A01A-3E5AA821AAF9}" type="datetime1">
              <a:rPr lang="en-US" smtClean="0"/>
              <a:t>10/19/22</a:t>
            </a:fld>
            <a:endParaRPr lang="en-US"/>
          </a:p>
        </p:txBody>
      </p:sp>
      <p:sp>
        <p:nvSpPr>
          <p:cNvPr id="5" name="Footer Placeholder 4">
            <a:extLst>
              <a:ext uri="{FF2B5EF4-FFF2-40B4-BE49-F238E27FC236}">
                <a16:creationId xmlns:a16="http://schemas.microsoft.com/office/drawing/2014/main" id="{6AD3178D-007E-C74A-AE63-201A7A0C2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AC85C4-E24C-1C4F-B151-9DD7C93F4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221F7-EB78-4B46-AB5A-43B14772929B}" type="slidenum">
              <a:rPr lang="en-US" smtClean="0"/>
              <a:t>‹#›</a:t>
            </a:fld>
            <a:endParaRPr lang="en-US"/>
          </a:p>
        </p:txBody>
      </p:sp>
    </p:spTree>
    <p:extLst>
      <p:ext uri="{BB962C8B-B14F-4D97-AF65-F5344CB8AC3E}">
        <p14:creationId xmlns:p14="http://schemas.microsoft.com/office/powerpoint/2010/main" val="2201877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539A-5B3D-4F45-9509-26157FF95504}"/>
              </a:ext>
            </a:extLst>
          </p:cNvPr>
          <p:cNvSpPr>
            <a:spLocks noGrp="1"/>
          </p:cNvSpPr>
          <p:nvPr>
            <p:ph type="ctrTitle"/>
          </p:nvPr>
        </p:nvSpPr>
        <p:spPr/>
        <p:txBody>
          <a:bodyPr>
            <a:normAutofit/>
          </a:bodyPr>
          <a:lstStyle/>
          <a:p>
            <a:r>
              <a:rPr lang="en-US" sz="2800" dirty="0">
                <a:latin typeface="Garamond" panose="02020404030301010803" pitchFamily="18" charset="0"/>
              </a:rPr>
              <a:t>INFO 656-01 Fall 2022</a:t>
            </a:r>
            <a:br>
              <a:rPr lang="en-US" b="1" dirty="0">
                <a:latin typeface="Garamond" panose="02020404030301010803" pitchFamily="18" charset="0"/>
              </a:rPr>
            </a:br>
            <a:r>
              <a:rPr lang="en-US" b="1" dirty="0">
                <a:latin typeface="Garamond" panose="02020404030301010803" pitchFamily="18" charset="0"/>
              </a:rPr>
              <a:t>Project Planning</a:t>
            </a:r>
            <a:endParaRPr lang="en-US" dirty="0">
              <a:latin typeface="Garamond" panose="02020404030301010803" pitchFamily="18" charset="0"/>
            </a:endParaRPr>
          </a:p>
        </p:txBody>
      </p:sp>
      <p:sp>
        <p:nvSpPr>
          <p:cNvPr id="3" name="Subtitle 2">
            <a:extLst>
              <a:ext uri="{FF2B5EF4-FFF2-40B4-BE49-F238E27FC236}">
                <a16:creationId xmlns:a16="http://schemas.microsoft.com/office/drawing/2014/main" id="{7CDF0E5D-18DE-B54E-BDFC-A3857F1C9F79}"/>
              </a:ext>
            </a:extLst>
          </p:cNvPr>
          <p:cNvSpPr>
            <a:spLocks noGrp="1"/>
          </p:cNvSpPr>
          <p:nvPr>
            <p:ph type="subTitle" idx="1"/>
          </p:nvPr>
        </p:nvSpPr>
        <p:spPr/>
        <p:txBody>
          <a:bodyPr>
            <a:normAutofit/>
          </a:bodyPr>
          <a:lstStyle/>
          <a:p>
            <a:r>
              <a:rPr lang="en-US" b="1">
                <a:latin typeface="Garamond" panose="02020404030301010803" pitchFamily="18" charset="0"/>
              </a:rPr>
              <a:t>Week 8</a:t>
            </a:r>
            <a:endParaRPr lang="en-US" b="1" dirty="0">
              <a:latin typeface="Garamond" panose="02020404030301010803" pitchFamily="18" charset="0"/>
            </a:endParaRPr>
          </a:p>
          <a:p>
            <a:endParaRPr lang="en-US" dirty="0">
              <a:latin typeface="Garamond" panose="02020404030301010803" pitchFamily="18" charset="0"/>
            </a:endParaRPr>
          </a:p>
          <a:p>
            <a:r>
              <a:rPr lang="en-US" dirty="0">
                <a:latin typeface="Garamond" panose="02020404030301010803" pitchFamily="18" charset="0"/>
              </a:rPr>
              <a:t>Amir Imani</a:t>
            </a:r>
          </a:p>
        </p:txBody>
      </p:sp>
      <p:sp>
        <p:nvSpPr>
          <p:cNvPr id="7" name="Footer Placeholder 6">
            <a:extLst>
              <a:ext uri="{FF2B5EF4-FFF2-40B4-BE49-F238E27FC236}">
                <a16:creationId xmlns:a16="http://schemas.microsoft.com/office/drawing/2014/main" id="{05663408-2518-8445-B4DD-6BD0464EF45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7673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ML is Just a Tiny Fraction of the Project</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pPr marL="0" indent="0">
              <a:buNone/>
            </a:pPr>
            <a:endParaRPr lang="en-US" dirty="0"/>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733924E2-7F16-D04B-B1E7-6C07FA083F71}"/>
              </a:ext>
            </a:extLst>
          </p:cNvPr>
          <p:cNvPicPr>
            <a:picLocks noChangeAspect="1"/>
          </p:cNvPicPr>
          <p:nvPr/>
        </p:nvPicPr>
        <p:blipFill>
          <a:blip r:embed="rId3"/>
          <a:stretch>
            <a:fillRect/>
          </a:stretch>
        </p:blipFill>
        <p:spPr>
          <a:xfrm>
            <a:off x="1485900" y="1646238"/>
            <a:ext cx="9220200" cy="3340100"/>
          </a:xfrm>
          <a:prstGeom prst="rect">
            <a:avLst/>
          </a:prstGeom>
        </p:spPr>
      </p:pic>
      <p:sp>
        <p:nvSpPr>
          <p:cNvPr id="7" name="Rectangle 6">
            <a:extLst>
              <a:ext uri="{FF2B5EF4-FFF2-40B4-BE49-F238E27FC236}">
                <a16:creationId xmlns:a16="http://schemas.microsoft.com/office/drawing/2014/main" id="{91437124-6403-B14C-BC6B-B645CBFD1A94}"/>
              </a:ext>
            </a:extLst>
          </p:cNvPr>
          <p:cNvSpPr/>
          <p:nvPr/>
        </p:nvSpPr>
        <p:spPr>
          <a:xfrm>
            <a:off x="3297445" y="5211762"/>
            <a:ext cx="5597110" cy="276999"/>
          </a:xfrm>
          <a:prstGeom prst="rect">
            <a:avLst/>
          </a:prstGeom>
        </p:spPr>
        <p:txBody>
          <a:bodyPr wrap="none">
            <a:spAutoFit/>
          </a:bodyPr>
          <a:lstStyle/>
          <a:p>
            <a:r>
              <a:rPr lang="en-US" sz="1200" dirty="0"/>
              <a:t>https://</a:t>
            </a:r>
            <a:r>
              <a:rPr lang="en-US" sz="1200" dirty="0" err="1"/>
              <a:t>papers.nips.cc</a:t>
            </a:r>
            <a:r>
              <a:rPr lang="en-US" sz="1200" dirty="0"/>
              <a:t>/paper/5656-hidden-technical-debt-in-machine-learning-systems.pdf</a:t>
            </a:r>
          </a:p>
        </p:txBody>
      </p:sp>
    </p:spTree>
    <p:extLst>
      <p:ext uri="{BB962C8B-B14F-4D97-AF65-F5344CB8AC3E}">
        <p14:creationId xmlns:p14="http://schemas.microsoft.com/office/powerpoint/2010/main" val="27553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Work Backwards!</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Don’t expect ML to figure out what problems to solve</a:t>
            </a:r>
          </a:p>
          <a:p>
            <a:r>
              <a:rPr lang="en-US" dirty="0"/>
              <a:t>Start with the ideal final state for your problem</a:t>
            </a:r>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9626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65B873-85C7-0F4D-9F5B-F2916025D487}"/>
              </a:ext>
            </a:extLst>
          </p:cNvPr>
          <p:cNvPicPr>
            <a:picLocks noChangeAspect="1"/>
          </p:cNvPicPr>
          <p:nvPr/>
        </p:nvPicPr>
        <p:blipFill rotWithShape="1">
          <a:blip r:embed="rId3"/>
          <a:srcRect t="11664"/>
          <a:stretch/>
        </p:blipFill>
        <p:spPr>
          <a:xfrm>
            <a:off x="4997935" y="1282473"/>
            <a:ext cx="8039240" cy="4554991"/>
          </a:xfrm>
          <a:prstGeom prst="rect">
            <a:avLst/>
          </a:prstGeom>
        </p:spPr>
      </p:pic>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Iterate!</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Start simple, then add complexity</a:t>
            </a:r>
          </a:p>
          <a:p>
            <a:r>
              <a:rPr lang="en-US" dirty="0"/>
              <a:t>Get feedback as frequently as you can</a:t>
            </a:r>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
        <p:nvSpPr>
          <p:cNvPr id="7" name="Rectangle 6">
            <a:extLst>
              <a:ext uri="{FF2B5EF4-FFF2-40B4-BE49-F238E27FC236}">
                <a16:creationId xmlns:a16="http://schemas.microsoft.com/office/drawing/2014/main" id="{B140EC37-CDD4-0C44-B718-FE7BECF94E93}"/>
              </a:ext>
            </a:extLst>
          </p:cNvPr>
          <p:cNvSpPr/>
          <p:nvPr/>
        </p:nvSpPr>
        <p:spPr>
          <a:xfrm>
            <a:off x="7719317" y="5837464"/>
            <a:ext cx="3281219" cy="276999"/>
          </a:xfrm>
          <a:prstGeom prst="rect">
            <a:avLst/>
          </a:prstGeom>
        </p:spPr>
        <p:txBody>
          <a:bodyPr wrap="none">
            <a:spAutoFit/>
          </a:bodyPr>
          <a:lstStyle/>
          <a:p>
            <a:r>
              <a:rPr lang="en-US" sz="1200" dirty="0"/>
              <a:t>https://</a:t>
            </a:r>
            <a:r>
              <a:rPr lang="en-US" sz="1200" dirty="0" err="1"/>
              <a:t>www.jeremyjordan.me</a:t>
            </a:r>
            <a:r>
              <a:rPr lang="en-US" sz="1200" dirty="0"/>
              <a:t>/ml-projects-guide/</a:t>
            </a:r>
          </a:p>
        </p:txBody>
      </p:sp>
    </p:spTree>
    <p:extLst>
      <p:ext uri="{BB962C8B-B14F-4D97-AF65-F5344CB8AC3E}">
        <p14:creationId xmlns:p14="http://schemas.microsoft.com/office/powerpoint/2010/main" val="4168104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Know your Audience</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Ask the right questions</a:t>
            </a:r>
          </a:p>
          <a:p>
            <a:r>
              <a:rPr lang="en-US" dirty="0"/>
              <a:t>Clearly communicate results</a:t>
            </a:r>
          </a:p>
          <a:p>
            <a:pPr marL="0" indent="0">
              <a:buNone/>
            </a:pPr>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7215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Project Proposal</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No more than 1 page!</a:t>
            </a:r>
          </a:p>
          <a:p>
            <a:r>
              <a:rPr lang="en-US" dirty="0"/>
              <a:t>One paragraph, summary/purpose of the project (what, why, who)</a:t>
            </a:r>
          </a:p>
          <a:p>
            <a:r>
              <a:rPr lang="en-US" dirty="0"/>
              <a:t>One paragraph details of the problem (what)</a:t>
            </a:r>
          </a:p>
          <a:p>
            <a:r>
              <a:rPr lang="en-US" dirty="0"/>
              <a:t>One-two paragraph details of possible solution (how; including data sources, ML algorithms, expected output)</a:t>
            </a:r>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77610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4992</TotalTime>
  <Words>309</Words>
  <Application>Microsoft Macintosh PowerPoint</Application>
  <PresentationFormat>Widescreen</PresentationFormat>
  <Paragraphs>47</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Garamond</vt:lpstr>
      <vt:lpstr>Office Theme</vt:lpstr>
      <vt:lpstr>INFO 656-01 Fall 2022 Project Planning</vt:lpstr>
      <vt:lpstr>ML is Just a Tiny Fraction of the Project</vt:lpstr>
      <vt:lpstr>Work Backwards!</vt:lpstr>
      <vt:lpstr>Iterate!</vt:lpstr>
      <vt:lpstr>Know your Audience</vt:lpstr>
      <vt:lpstr>Project Proposal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Machine Learning? </dc:title>
  <dc:creator>Amiros</dc:creator>
  <cp:lastModifiedBy>Amiros</cp:lastModifiedBy>
  <cp:revision>49</cp:revision>
  <dcterms:created xsi:type="dcterms:W3CDTF">2020-08-22T01:54:37Z</dcterms:created>
  <dcterms:modified xsi:type="dcterms:W3CDTF">2022-10-19T22:52:10Z</dcterms:modified>
</cp:coreProperties>
</file>