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8" r:id="rId4"/>
    <p:sldId id="265" r:id="rId5"/>
    <p:sldId id="273" r:id="rId6"/>
    <p:sldId id="274" r:id="rId7"/>
    <p:sldId id="276" r:id="rId8"/>
    <p:sldId id="277" r:id="rId9"/>
    <p:sldId id="27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86"/>
    <p:restoredTop sz="69426"/>
  </p:normalViewPr>
  <p:slideViewPr>
    <p:cSldViewPr snapToGrid="0" snapToObjects="1">
      <p:cViewPr varScale="1">
        <p:scale>
          <a:sx n="109" d="100"/>
          <a:sy n="109" d="100"/>
        </p:scale>
        <p:origin x="1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F058D-E663-3E48-99D5-AFD0BCA1823C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82A1-5A81-7746-934C-61A232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8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Tidy up your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Tidy up your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crude constraint. The rate for both population should be the same.  Doesn’t specify how many are granted. It’s a two-sided parity – prevents discrimination against circles.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9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supervised learning – here there is no mention of X </a:t>
            </a:r>
          </a:p>
          <a:p>
            <a:r>
              <a:rPr lang="en-US" dirty="0"/>
              <a:t>So you can randomly give admission to circles and squares -&gt; what about merit-based? We can accommodate. The fact that this is a bad </a:t>
            </a:r>
            <a:r>
              <a:rPr lang="en-US" dirty="0" err="1"/>
              <a:t>algo</a:t>
            </a:r>
            <a:r>
              <a:rPr lang="en-US" dirty="0"/>
              <a:t>, doesn’t mean there can be a good one that satisfies X and fairness</a:t>
            </a:r>
          </a:p>
          <a:p>
            <a:r>
              <a:rPr lang="en-US" dirty="0"/>
              <a:t>This is good if you want to start fresh with no prior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58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mention of Y -&gt; did they default/graduated or not. What if 30% of circles repay, but only 15% of squares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a perfect predictor, We can pay to 15% of both squares and circles that are paying back -&gt; but what about the 15% circles who didn’t get it? Is it unfair?</a:t>
            </a:r>
          </a:p>
          <a:p>
            <a:r>
              <a:rPr lang="en-US" dirty="0"/>
              <a:t>Give to 30% of both -&gt; what about the lender? It is loosing money on 15% of squares</a:t>
            </a:r>
          </a:p>
          <a:p>
            <a:endParaRPr lang="en-US" dirty="0"/>
          </a:p>
          <a:p>
            <a:r>
              <a:rPr lang="en-US" dirty="0"/>
              <a:t>It is at odds with optimal decision making -&gt; accuracy</a:t>
            </a:r>
          </a:p>
          <a:p>
            <a:r>
              <a:rPr lang="en-US" dirty="0"/>
              <a:t>------</a:t>
            </a:r>
          </a:p>
          <a:p>
            <a:r>
              <a:rPr lang="en-US" dirty="0"/>
              <a:t>One approach is to evenly distribute the mistakes –e make, rather than evenly distributing the loans we give -&gt; rate of false rejections can be the same in both races.</a:t>
            </a:r>
          </a:p>
          <a:p>
            <a:r>
              <a:rPr lang="en-US" dirty="0"/>
              <a:t>In other word, if not being granted while worthy, is defined as being harmed – a random worthy circle has the same probability of being harmed as a random worth square (false rejection) – so your race is not affecting you in a negative way and if we can improve accuracy of our model, that would be fair – equality of false negative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-----</a:t>
            </a:r>
          </a:p>
          <a:p>
            <a:endParaRPr lang="en-US" dirty="0"/>
          </a:p>
          <a:p>
            <a:r>
              <a:rPr lang="en-US" dirty="0"/>
              <a:t>So lets say our model falsely reject 20% of squares, is it fair as long as it also falsely rejects 20% of circles?</a:t>
            </a:r>
          </a:p>
          <a:p>
            <a:endParaRPr lang="en-US" dirty="0"/>
          </a:p>
          <a:p>
            <a:r>
              <a:rPr lang="en-US" dirty="0"/>
              <a:t>Individually, if you were worthy and didn’t get it, it doesn’t make you feel better to realize another worthy applicant also didn’t get it</a:t>
            </a:r>
          </a:p>
          <a:p>
            <a:endParaRPr lang="en-US" dirty="0"/>
          </a:p>
          <a:p>
            <a:r>
              <a:rPr lang="en-US" dirty="0"/>
              <a:t>Both statistical parity and equality of false negatives offer fairness for groups, but not individuals in those groups.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Lets take a step back, we don’t have perfect data, we don’t have perfect models, and we don’t have perfect fairness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0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Majority applicants are circle</a:t>
            </a:r>
          </a:p>
          <a:p>
            <a:endParaRPr lang="en-US" dirty="0"/>
          </a:p>
          <a:p>
            <a:r>
              <a:rPr lang="en-US" dirty="0"/>
              <a:t>both populations are equally well prepared for success -&gt; % circles who pay back is equal to % of square who pay back if admitted</a:t>
            </a:r>
          </a:p>
          <a:p>
            <a:endParaRPr lang="en-US" dirty="0"/>
          </a:p>
          <a:p>
            <a:r>
              <a:rPr lang="en-US" dirty="0"/>
              <a:t>Even choosing the most accurate model violates the fairness</a:t>
            </a:r>
          </a:p>
          <a:p>
            <a:endParaRPr lang="en-US" dirty="0"/>
          </a:p>
          <a:p>
            <a:r>
              <a:rPr lang="en-US" dirty="0"/>
              <a:t>If it is complicated for a simple example, how are we handling this for more complex </a:t>
            </a:r>
            <a:r>
              <a:rPr lang="en-US" dirty="0" err="1"/>
              <a:t>algos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build separate model for each group? Then we need to explicitly use race as an input for our model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Model card:  model details/ intended use/ factors/ metrics/evaluation data/ training data/ quantitative analysis/ ethical considerations/ caveats &amp; recs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20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1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ACAF-C491-3C4F-A9E0-CE414B58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4C4F-88A6-034B-870A-C7938AA35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4783-4471-A447-9E15-E9CD1D41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1C02-5DDA-4742-BA9F-16C918E9CF6D}" type="datetime1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C124-1BA3-F64E-9313-C30449A2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D51C-D7F1-E14D-B988-17925681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740C-DF93-9546-B5B6-5F533194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E864-A555-3F4C-BC5C-010D8AEF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1D16-8340-4345-80E1-86932A8D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86B6-90A8-3541-BA71-86E77F56DAB4}" type="datetime1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F675-D495-2E44-A331-AA8212E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3844-8061-5E44-ACBD-0118CC10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69B37-DC28-7E4B-B300-F05CB86D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40C8D-D5E2-B547-9080-188E20D9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3FD5-42A0-4044-8C1B-B5773553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F3A3-1CCF-A84D-A287-5CAF30DE28F4}" type="datetime1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7C75-F9A1-394A-B2B3-15EB8153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E785-1F07-0E44-A602-836210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DFB-D9DA-9B4E-B28A-D5159CB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B04-652C-F540-80E0-5F7AF817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D90F-8689-DB44-AC6A-2A0064D8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019A-578B-EF42-A6FE-609BC777F59C}" type="datetime1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149D-A519-4D42-B4FF-E4876B70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1EF77-9D81-5F47-8D40-F3D1DFF6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EFA9-981C-304B-87B4-3BC51CD0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040A-3F63-794E-99C0-938CFAF1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E363-B2BF-4E4B-9A75-3E163F45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FEC-2E87-404D-A86C-ABD7A0A24F55}" type="datetime1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CA39-2EFD-DF44-A8CB-FFBDA1C2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14B3-9F69-E64A-8D97-30F14FDB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5102-9DDE-0B47-A9A3-87ECFDD5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E7A5-07CA-4A44-9F40-97146E28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F4D9-847D-8342-B277-E08EF2A7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A44F-9653-E144-BB4B-18F2232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608-0CB1-7045-BE57-7D86CEA40281}" type="datetime1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2EE8-2B67-794F-B3CB-4764E5DB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D59D-DC73-A64E-A648-328E340F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FFC1-10C2-0646-9B27-DD2A280C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733B-3AD5-BE48-97EF-B7146C0B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462E-6838-9742-A4B9-4D0882917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D4729-50A6-9849-9645-734631A2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63B12-B10F-C446-A7B3-9641981C4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98B82-5006-3543-A907-164E09F0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496E-E60B-0146-8488-196488F29A43}" type="datetime1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339F9-E278-FE4F-930A-4B43A90A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C15CA-5819-3E46-A42E-DBD46AF9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D11A-2EAD-E24A-B797-B1349A95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FB540-43BC-AF4E-8206-F47988E3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B0E-EB75-9B48-A4BD-2C5B9A04751D}" type="datetime1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A4C70-22DC-D24D-9015-8A5B12F7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D1224-823C-DE4D-B50C-858FED7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3C683-10B4-F343-AE7E-B1143A8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FF61-9A5E-1841-AE70-3D847B065C08}" type="datetime1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E6D6A-BBCD-4A4C-B30A-0291A6F6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EF5E-474B-774D-B4FC-300AB404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86E4-014E-4247-BCDE-B171119E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38F1-1D66-9D41-A850-F2EC598A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7A4C8-BEB9-AF49-A89A-F594C80E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E6FC-EACE-264F-8596-6C881D4A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F49-DF40-F949-8DE2-65B98C5FEDD7}" type="datetime1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64EE-56DF-D34E-B04E-EB0CC1ED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ACF7-EEFE-0641-AA60-8B763467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2779-4DBE-0641-A18F-A4BA5894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A5940-3C6A-2A47-B2AA-C53AA510B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4B348-3D0D-2743-A542-26916E1E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66C5-6004-4445-8B2C-318603EC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E4E-DFE8-4C42-98CC-30B935E5C550}" type="datetime1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1969-6F90-5D4B-B659-D8A76F8C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48A2E-406D-9741-86B6-3872763F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F7951-85BB-1A4C-89F9-164F1DED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426E-4263-0D46-A9DD-C8FAB75E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152F-71BC-8E49-988D-5BC50382E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85FA-79DF-354D-A01A-3E5AA821AAF9}" type="datetime1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178D-007E-C74A-AE63-201A7A0C2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85C4-E24C-1C4F-B151-9DD7C93F4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539A-5B3D-4F45-9509-26157FF95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INFO 656-01 Fall 2022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Data, Bias, Communication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0E5D-18DE-B54E-BDFC-A3857F1C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Week 2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Amir Imani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663408-2518-8445-B4DD-6BD0464E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3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43C6-519B-EC47-B390-E8149307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5A89-3404-B74D-BB84-B60CC224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1FACF-19A4-3245-9742-2501F583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7E31-B334-4042-95E2-8B74FC76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B945-F377-AD47-A726-D6F5AEA7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80% of data analysis is spent on the process of cleaning and preparing the data </a:t>
            </a:r>
          </a:p>
          <a:p>
            <a:r>
              <a:rPr lang="en-US" dirty="0"/>
              <a:t>There is a standard way to organize your data - tidy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35B45-CC23-854F-BA09-0E7F147D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72C66-434B-8849-B88B-6BC4A74BFB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59340" y="3429000"/>
            <a:ext cx="8005781" cy="24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7E31-B334-4042-95E2-8B74FC76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B945-F377-AD47-A726-D6F5AEA7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80% of data analysis is spent on the process of cleaning and preparing the data </a:t>
            </a:r>
          </a:p>
          <a:p>
            <a:r>
              <a:rPr lang="en-US" dirty="0"/>
              <a:t>There is a standard way to organize your data - tidy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35B45-CC23-854F-BA09-0E7F147D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BA1D-9512-8C4C-80D2-68AC597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– 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614B8-8BD7-A645-AE3D-336F4535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302087-FA73-3547-8E6D-7AA7329C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the data: how it's collected, formatted, labeled, sample selection </a:t>
            </a:r>
          </a:p>
          <a:p>
            <a:pPr marL="0" indent="0">
              <a:buNone/>
            </a:pPr>
            <a:r>
              <a:rPr lang="en-US" dirty="0"/>
              <a:t>2. the features: how they are designed</a:t>
            </a:r>
          </a:p>
          <a:p>
            <a:pPr marL="0" indent="0">
              <a:buNone/>
            </a:pPr>
            <a:r>
              <a:rPr lang="en-US" dirty="0"/>
              <a:t>3. the architecture of the model</a:t>
            </a:r>
          </a:p>
          <a:p>
            <a:pPr marL="0" indent="0">
              <a:buNone/>
            </a:pPr>
            <a:r>
              <a:rPr lang="en-US" dirty="0"/>
              <a:t>4. the objective function</a:t>
            </a:r>
          </a:p>
          <a:p>
            <a:pPr marL="0" indent="0">
              <a:buNone/>
            </a:pPr>
            <a:r>
              <a:rPr lang="en-US" dirty="0"/>
              <a:t>5. how it's deploy</a:t>
            </a:r>
          </a:p>
        </p:txBody>
      </p:sp>
    </p:spTree>
    <p:extLst>
      <p:ext uri="{BB962C8B-B14F-4D97-AF65-F5344CB8AC3E}">
        <p14:creationId xmlns:p14="http://schemas.microsoft.com/office/powerpoint/2010/main" val="127827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8D72-0F16-5C40-9AE9-DC295292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-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1643-91DE-FA4E-90EF-6E29140C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a planet where </a:t>
            </a:r>
            <a:r>
              <a:rPr lang="en-US" b="1" dirty="0"/>
              <a:t>Circles</a:t>
            </a:r>
            <a:r>
              <a:rPr lang="en-US" dirty="0"/>
              <a:t> and </a:t>
            </a:r>
            <a:r>
              <a:rPr lang="en-US" b="1" dirty="0"/>
              <a:t>Squares </a:t>
            </a:r>
            <a:r>
              <a:rPr lang="en-US" dirty="0"/>
              <a:t>live on</a:t>
            </a:r>
          </a:p>
          <a:p>
            <a:r>
              <a:rPr lang="en-US" dirty="0"/>
              <a:t>Suppose for some reason we are concerned about discrimination against </a:t>
            </a:r>
            <a:r>
              <a:rPr lang="en-US" b="1" dirty="0"/>
              <a:t>Squares</a:t>
            </a:r>
          </a:p>
          <a:p>
            <a:r>
              <a:rPr lang="en-US" b="1" dirty="0"/>
              <a:t>Statistical Parity: </a:t>
            </a:r>
            <a:r>
              <a:rPr lang="en-US" dirty="0"/>
              <a:t>the fraction of </a:t>
            </a:r>
            <a:r>
              <a:rPr lang="en-US" b="1" dirty="0"/>
              <a:t>Square</a:t>
            </a:r>
            <a:r>
              <a:rPr lang="en-US" dirty="0"/>
              <a:t> that are selected be approximately the same as the fraction of selected </a:t>
            </a:r>
            <a:r>
              <a:rPr lang="en-US" b="1" dirty="0"/>
              <a:t>Circle</a:t>
            </a:r>
            <a:r>
              <a:rPr lang="en-US" dirty="0"/>
              <a:t> applicants.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89400-6E34-6147-9087-D9872884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79836-748B-9B46-B254-A5DBAA2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CD96CB-F149-8048-BAB9-9B965486FB56}"/>
              </a:ext>
            </a:extLst>
          </p:cNvPr>
          <p:cNvSpPr/>
          <p:nvPr/>
        </p:nvSpPr>
        <p:spPr>
          <a:xfrm>
            <a:off x="4557598" y="1920505"/>
            <a:ext cx="2623278" cy="262327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73E964-F66F-9C46-9C98-5EAC3987DDFF}"/>
              </a:ext>
            </a:extLst>
          </p:cNvPr>
          <p:cNvCxnSpPr>
            <a:stCxn id="6" idx="0"/>
          </p:cNvCxnSpPr>
          <p:nvPr/>
        </p:nvCxnSpPr>
        <p:spPr>
          <a:xfrm flipH="1">
            <a:off x="5861742" y="1920505"/>
            <a:ext cx="7495" cy="26232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F9E34BB-292B-F146-8641-2F8AA3E0D5E7}"/>
              </a:ext>
            </a:extLst>
          </p:cNvPr>
          <p:cNvSpPr/>
          <p:nvPr/>
        </p:nvSpPr>
        <p:spPr>
          <a:xfrm>
            <a:off x="5145741" y="28508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0C36D5-EC6E-A74E-BC7A-DDAA3357D75F}"/>
              </a:ext>
            </a:extLst>
          </p:cNvPr>
          <p:cNvSpPr/>
          <p:nvPr/>
        </p:nvSpPr>
        <p:spPr>
          <a:xfrm>
            <a:off x="5298141" y="30032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138445-435A-D647-904E-F2DAA86C067D}"/>
              </a:ext>
            </a:extLst>
          </p:cNvPr>
          <p:cNvSpPr/>
          <p:nvPr/>
        </p:nvSpPr>
        <p:spPr>
          <a:xfrm>
            <a:off x="5056094" y="321001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3E4BD5-23C5-644B-A035-0F36A32AB3FE}"/>
              </a:ext>
            </a:extLst>
          </p:cNvPr>
          <p:cNvSpPr/>
          <p:nvPr/>
        </p:nvSpPr>
        <p:spPr>
          <a:xfrm>
            <a:off x="5360893" y="32996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1E3C75-9B29-4048-9004-5BD3A6DDCAB7}"/>
              </a:ext>
            </a:extLst>
          </p:cNvPr>
          <p:cNvSpPr/>
          <p:nvPr/>
        </p:nvSpPr>
        <p:spPr>
          <a:xfrm>
            <a:off x="5271246" y="357795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A127D7-6035-1C41-9D69-7394FBBDD282}"/>
              </a:ext>
            </a:extLst>
          </p:cNvPr>
          <p:cNvSpPr/>
          <p:nvPr/>
        </p:nvSpPr>
        <p:spPr>
          <a:xfrm>
            <a:off x="5558117" y="356804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657A1A-7D6D-2444-8251-D8697BD264D0}"/>
              </a:ext>
            </a:extLst>
          </p:cNvPr>
          <p:cNvSpPr/>
          <p:nvPr/>
        </p:nvSpPr>
        <p:spPr>
          <a:xfrm>
            <a:off x="5316070" y="3774792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7E3223-A33A-E646-9C7A-C0D89B8B4C83}"/>
              </a:ext>
            </a:extLst>
          </p:cNvPr>
          <p:cNvSpPr/>
          <p:nvPr/>
        </p:nvSpPr>
        <p:spPr>
          <a:xfrm>
            <a:off x="5620869" y="3864439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2A25C2-201D-9E44-85F7-97318CDF7DBB}"/>
              </a:ext>
            </a:extLst>
          </p:cNvPr>
          <p:cNvSpPr/>
          <p:nvPr/>
        </p:nvSpPr>
        <p:spPr>
          <a:xfrm>
            <a:off x="5531222" y="41427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5D4F01-8691-0F43-9F39-1BF43B45DFB6}"/>
              </a:ext>
            </a:extLst>
          </p:cNvPr>
          <p:cNvSpPr/>
          <p:nvPr/>
        </p:nvSpPr>
        <p:spPr>
          <a:xfrm>
            <a:off x="4948521" y="313774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2B52B9-A430-5344-B402-CED30C7CBDA8}"/>
              </a:ext>
            </a:extLst>
          </p:cNvPr>
          <p:cNvSpPr/>
          <p:nvPr/>
        </p:nvSpPr>
        <p:spPr>
          <a:xfrm>
            <a:off x="4706474" y="334448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550942-2AFA-F24A-A12C-46EC8199BB5F}"/>
              </a:ext>
            </a:extLst>
          </p:cNvPr>
          <p:cNvSpPr/>
          <p:nvPr/>
        </p:nvSpPr>
        <p:spPr>
          <a:xfrm>
            <a:off x="5011273" y="343413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ED7349-6804-1F4A-A824-85865EBA4CA5}"/>
              </a:ext>
            </a:extLst>
          </p:cNvPr>
          <p:cNvSpPr/>
          <p:nvPr/>
        </p:nvSpPr>
        <p:spPr>
          <a:xfrm>
            <a:off x="4921626" y="371242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2CADC9-9279-4645-8E82-696CFA002F16}"/>
              </a:ext>
            </a:extLst>
          </p:cNvPr>
          <p:cNvSpPr/>
          <p:nvPr/>
        </p:nvSpPr>
        <p:spPr>
          <a:xfrm>
            <a:off x="5593973" y="249228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1FB2D-81BA-6A4E-BFFF-963C2E3F5932}"/>
              </a:ext>
            </a:extLst>
          </p:cNvPr>
          <p:cNvSpPr/>
          <p:nvPr/>
        </p:nvSpPr>
        <p:spPr>
          <a:xfrm>
            <a:off x="5351926" y="26990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49AFCD-71F1-9744-9CBA-3CFAB1E797E7}"/>
              </a:ext>
            </a:extLst>
          </p:cNvPr>
          <p:cNvSpPr/>
          <p:nvPr/>
        </p:nvSpPr>
        <p:spPr>
          <a:xfrm>
            <a:off x="5656725" y="278867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7D4375-289E-6447-B9A3-3A71A515E162}"/>
              </a:ext>
            </a:extLst>
          </p:cNvPr>
          <p:cNvSpPr/>
          <p:nvPr/>
        </p:nvSpPr>
        <p:spPr>
          <a:xfrm>
            <a:off x="5567078" y="30669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8D3DC8-1E2F-DD4E-A502-E1738B545265}"/>
              </a:ext>
            </a:extLst>
          </p:cNvPr>
          <p:cNvSpPr/>
          <p:nvPr/>
        </p:nvSpPr>
        <p:spPr>
          <a:xfrm>
            <a:off x="5056100" y="24205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7899E7-8403-664F-B100-365822D7E203}"/>
              </a:ext>
            </a:extLst>
          </p:cNvPr>
          <p:cNvSpPr/>
          <p:nvPr/>
        </p:nvSpPr>
        <p:spPr>
          <a:xfrm>
            <a:off x="4814053" y="262731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2CF7E6-0624-9343-A7FF-6D9E8240BE44}"/>
              </a:ext>
            </a:extLst>
          </p:cNvPr>
          <p:cNvSpPr/>
          <p:nvPr/>
        </p:nvSpPr>
        <p:spPr>
          <a:xfrm>
            <a:off x="5118852" y="271695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7EFDA-56DB-BF44-9D4E-349057B84153}"/>
              </a:ext>
            </a:extLst>
          </p:cNvPr>
          <p:cNvSpPr/>
          <p:nvPr/>
        </p:nvSpPr>
        <p:spPr>
          <a:xfrm>
            <a:off x="5029205" y="299524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A72522-A0F0-1A4C-A95B-920F8A68E623}"/>
              </a:ext>
            </a:extLst>
          </p:cNvPr>
          <p:cNvSpPr/>
          <p:nvPr/>
        </p:nvSpPr>
        <p:spPr>
          <a:xfrm>
            <a:off x="5593973" y="207991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D76510-E850-194F-9BA9-3684961BC1CB}"/>
              </a:ext>
            </a:extLst>
          </p:cNvPr>
          <p:cNvSpPr/>
          <p:nvPr/>
        </p:nvSpPr>
        <p:spPr>
          <a:xfrm>
            <a:off x="5351926" y="228665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FB913-2974-A040-92F7-00D0F31A7040}"/>
              </a:ext>
            </a:extLst>
          </p:cNvPr>
          <p:cNvSpPr/>
          <p:nvPr/>
        </p:nvSpPr>
        <p:spPr>
          <a:xfrm>
            <a:off x="5656725" y="237630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9BC626-1754-634F-A70C-4E5E3DD2DE3C}"/>
              </a:ext>
            </a:extLst>
          </p:cNvPr>
          <p:cNvSpPr/>
          <p:nvPr/>
        </p:nvSpPr>
        <p:spPr>
          <a:xfrm>
            <a:off x="5567078" y="265459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351C0C-1789-A74A-9332-C6903AC14371}"/>
              </a:ext>
            </a:extLst>
          </p:cNvPr>
          <p:cNvSpPr/>
          <p:nvPr/>
        </p:nvSpPr>
        <p:spPr>
          <a:xfrm>
            <a:off x="6239435" y="24653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AEF6EF-101E-114D-8063-ED2BBB646BDB}"/>
              </a:ext>
            </a:extLst>
          </p:cNvPr>
          <p:cNvSpPr/>
          <p:nvPr/>
        </p:nvSpPr>
        <p:spPr>
          <a:xfrm>
            <a:off x="6391835" y="26177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DEEF38-B529-C14C-87BA-744A8F84CB49}"/>
              </a:ext>
            </a:extLst>
          </p:cNvPr>
          <p:cNvSpPr/>
          <p:nvPr/>
        </p:nvSpPr>
        <p:spPr>
          <a:xfrm>
            <a:off x="6544235" y="27701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DFEDF6-732D-F844-A49A-A75DE1CA34CE}"/>
              </a:ext>
            </a:extLst>
          </p:cNvPr>
          <p:cNvSpPr/>
          <p:nvPr/>
        </p:nvSpPr>
        <p:spPr>
          <a:xfrm>
            <a:off x="6787228" y="2743014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8AF31F-7B3F-5145-BACB-96465156022C}"/>
              </a:ext>
            </a:extLst>
          </p:cNvPr>
          <p:cNvSpPr/>
          <p:nvPr/>
        </p:nvSpPr>
        <p:spPr>
          <a:xfrm>
            <a:off x="6296745" y="2950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397D56-C51C-1C4C-AEBA-CB9BE00CC6EA}"/>
              </a:ext>
            </a:extLst>
          </p:cNvPr>
          <p:cNvSpPr/>
          <p:nvPr/>
        </p:nvSpPr>
        <p:spPr>
          <a:xfrm>
            <a:off x="6589714" y="236742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BEDB98-DCEA-3546-AD0D-8C3B13BB3EC9}"/>
              </a:ext>
            </a:extLst>
          </p:cNvPr>
          <p:cNvSpPr/>
          <p:nvPr/>
        </p:nvSpPr>
        <p:spPr>
          <a:xfrm>
            <a:off x="5961529" y="28687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3B1E0-BFAC-284D-890F-A05DC7C0F36F}"/>
              </a:ext>
            </a:extLst>
          </p:cNvPr>
          <p:cNvSpPr/>
          <p:nvPr/>
        </p:nvSpPr>
        <p:spPr>
          <a:xfrm>
            <a:off x="6113929" y="30211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8FA2E2-3C45-4945-93CF-39D537F209B2}"/>
              </a:ext>
            </a:extLst>
          </p:cNvPr>
          <p:cNvSpPr/>
          <p:nvPr/>
        </p:nvSpPr>
        <p:spPr>
          <a:xfrm>
            <a:off x="6266329" y="31735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800A1E-CE4D-2E44-A66F-685CB0087FCA}"/>
              </a:ext>
            </a:extLst>
          </p:cNvPr>
          <p:cNvSpPr/>
          <p:nvPr/>
        </p:nvSpPr>
        <p:spPr>
          <a:xfrm>
            <a:off x="6509322" y="3146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92E01E-1E59-FE42-86C9-8782BBCC45B0}"/>
              </a:ext>
            </a:extLst>
          </p:cNvPr>
          <p:cNvSpPr/>
          <p:nvPr/>
        </p:nvSpPr>
        <p:spPr>
          <a:xfrm>
            <a:off x="6018839" y="335383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81E49F-73AE-BD4B-9321-89D3575BF04A}"/>
              </a:ext>
            </a:extLst>
          </p:cNvPr>
          <p:cNvSpPr/>
          <p:nvPr/>
        </p:nvSpPr>
        <p:spPr>
          <a:xfrm>
            <a:off x="5979460" y="36935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21D8DC-48F6-9348-AEAC-2EAA00B4206A}"/>
              </a:ext>
            </a:extLst>
          </p:cNvPr>
          <p:cNvSpPr/>
          <p:nvPr/>
        </p:nvSpPr>
        <p:spPr>
          <a:xfrm>
            <a:off x="6131860" y="38459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837F8E-B2D9-BB43-82E9-95E428D4F98A}"/>
              </a:ext>
            </a:extLst>
          </p:cNvPr>
          <p:cNvSpPr/>
          <p:nvPr/>
        </p:nvSpPr>
        <p:spPr>
          <a:xfrm>
            <a:off x="6284260" y="39983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B40AE0-D766-E045-AC16-BB59344F6B91}"/>
              </a:ext>
            </a:extLst>
          </p:cNvPr>
          <p:cNvSpPr/>
          <p:nvPr/>
        </p:nvSpPr>
        <p:spPr>
          <a:xfrm>
            <a:off x="6527253" y="397117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0320A3-7DA8-6044-89A9-12F7F5C7B3B2}"/>
              </a:ext>
            </a:extLst>
          </p:cNvPr>
          <p:cNvSpPr/>
          <p:nvPr/>
        </p:nvSpPr>
        <p:spPr>
          <a:xfrm>
            <a:off x="6036770" y="417858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4AEC8-117B-4B4A-BA27-5F750B0A3B80}"/>
              </a:ext>
            </a:extLst>
          </p:cNvPr>
          <p:cNvSpPr/>
          <p:nvPr/>
        </p:nvSpPr>
        <p:spPr>
          <a:xfrm>
            <a:off x="6373906" y="32632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C33526-2F96-0A42-84B8-5FC59EBA6EBC}"/>
              </a:ext>
            </a:extLst>
          </p:cNvPr>
          <p:cNvSpPr/>
          <p:nvPr/>
        </p:nvSpPr>
        <p:spPr>
          <a:xfrm>
            <a:off x="6526306" y="34156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26E78B-331C-F042-A4B7-901FC44891F7}"/>
              </a:ext>
            </a:extLst>
          </p:cNvPr>
          <p:cNvSpPr/>
          <p:nvPr/>
        </p:nvSpPr>
        <p:spPr>
          <a:xfrm>
            <a:off x="6678706" y="35680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D28C4B-115C-804D-8784-8926177ADAB0}"/>
              </a:ext>
            </a:extLst>
          </p:cNvPr>
          <p:cNvSpPr/>
          <p:nvPr/>
        </p:nvSpPr>
        <p:spPr>
          <a:xfrm>
            <a:off x="6921699" y="354087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00BF01-8B5D-C446-BDD4-FD875701116F}"/>
              </a:ext>
            </a:extLst>
          </p:cNvPr>
          <p:cNvSpPr/>
          <p:nvPr/>
        </p:nvSpPr>
        <p:spPr>
          <a:xfrm>
            <a:off x="6431216" y="3748281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007772-B5B1-3D44-A554-71F9CC253706}"/>
              </a:ext>
            </a:extLst>
          </p:cNvPr>
          <p:cNvSpPr/>
          <p:nvPr/>
        </p:nvSpPr>
        <p:spPr>
          <a:xfrm>
            <a:off x="5943603" y="20619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C65626-1E3D-8B46-82AF-03D75859058C}"/>
              </a:ext>
            </a:extLst>
          </p:cNvPr>
          <p:cNvSpPr/>
          <p:nvPr/>
        </p:nvSpPr>
        <p:spPr>
          <a:xfrm>
            <a:off x="6096003" y="22143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6CF888-64D6-964C-9289-ADEB7A8B5112}"/>
              </a:ext>
            </a:extLst>
          </p:cNvPr>
          <p:cNvSpPr/>
          <p:nvPr/>
        </p:nvSpPr>
        <p:spPr>
          <a:xfrm>
            <a:off x="6248403" y="23667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ABA4-D47C-1641-B69C-067B529B7DD7}"/>
              </a:ext>
            </a:extLst>
          </p:cNvPr>
          <p:cNvSpPr/>
          <p:nvPr/>
        </p:nvSpPr>
        <p:spPr>
          <a:xfrm>
            <a:off x="6491396" y="233960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349DC4-7C98-7E46-AD0D-7DD99FB9C444}"/>
              </a:ext>
            </a:extLst>
          </p:cNvPr>
          <p:cNvSpPr/>
          <p:nvPr/>
        </p:nvSpPr>
        <p:spPr>
          <a:xfrm>
            <a:off x="6000913" y="254701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E41A2-EE25-AE44-9CFE-F259A83E4D88}"/>
              </a:ext>
            </a:extLst>
          </p:cNvPr>
          <p:cNvSpPr txBox="1"/>
          <p:nvPr/>
        </p:nvSpPr>
        <p:spPr>
          <a:xfrm>
            <a:off x="5078978" y="446630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D016C9-2EC8-1047-9F9C-706B12445A74}"/>
              </a:ext>
            </a:extLst>
          </p:cNvPr>
          <p:cNvSpPr txBox="1"/>
          <p:nvPr/>
        </p:nvSpPr>
        <p:spPr>
          <a:xfrm>
            <a:off x="6163706" y="449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2AB89928-C14C-EC4F-8FB9-CB25AAF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Fairness Bank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80BF2A-1F0F-3B4E-B6BB-1FFAD2B6CD29}"/>
              </a:ext>
            </a:extLst>
          </p:cNvPr>
          <p:cNvSpPr txBox="1"/>
          <p:nvPr/>
        </p:nvSpPr>
        <p:spPr>
          <a:xfrm>
            <a:off x="5115367" y="5149796"/>
            <a:ext cx="169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Pool</a:t>
            </a:r>
          </a:p>
        </p:txBody>
      </p:sp>
    </p:spTree>
    <p:extLst>
      <p:ext uri="{BB962C8B-B14F-4D97-AF65-F5344CB8AC3E}">
        <p14:creationId xmlns:p14="http://schemas.microsoft.com/office/powerpoint/2010/main" val="246939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79836-748B-9B46-B254-A5DBAA2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CD96CB-F149-8048-BAB9-9B965486FB56}"/>
              </a:ext>
            </a:extLst>
          </p:cNvPr>
          <p:cNvSpPr/>
          <p:nvPr/>
        </p:nvSpPr>
        <p:spPr>
          <a:xfrm>
            <a:off x="4557598" y="1920505"/>
            <a:ext cx="2623278" cy="262327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73E964-F66F-9C46-9C98-5EAC3987DDFF}"/>
              </a:ext>
            </a:extLst>
          </p:cNvPr>
          <p:cNvCxnSpPr>
            <a:stCxn id="6" idx="0"/>
          </p:cNvCxnSpPr>
          <p:nvPr/>
        </p:nvCxnSpPr>
        <p:spPr>
          <a:xfrm flipH="1">
            <a:off x="5861742" y="1920505"/>
            <a:ext cx="7495" cy="26232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F9E34BB-292B-F146-8641-2F8AA3E0D5E7}"/>
              </a:ext>
            </a:extLst>
          </p:cNvPr>
          <p:cNvSpPr/>
          <p:nvPr/>
        </p:nvSpPr>
        <p:spPr>
          <a:xfrm>
            <a:off x="5145741" y="28508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0C36D5-EC6E-A74E-BC7A-DDAA3357D75F}"/>
              </a:ext>
            </a:extLst>
          </p:cNvPr>
          <p:cNvSpPr/>
          <p:nvPr/>
        </p:nvSpPr>
        <p:spPr>
          <a:xfrm>
            <a:off x="5298141" y="30032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138445-435A-D647-904E-F2DAA86C067D}"/>
              </a:ext>
            </a:extLst>
          </p:cNvPr>
          <p:cNvSpPr/>
          <p:nvPr/>
        </p:nvSpPr>
        <p:spPr>
          <a:xfrm>
            <a:off x="5056094" y="321001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3E4BD5-23C5-644B-A035-0F36A32AB3FE}"/>
              </a:ext>
            </a:extLst>
          </p:cNvPr>
          <p:cNvSpPr/>
          <p:nvPr/>
        </p:nvSpPr>
        <p:spPr>
          <a:xfrm>
            <a:off x="5360893" y="32996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1E3C75-9B29-4048-9004-5BD3A6DDCAB7}"/>
              </a:ext>
            </a:extLst>
          </p:cNvPr>
          <p:cNvSpPr/>
          <p:nvPr/>
        </p:nvSpPr>
        <p:spPr>
          <a:xfrm>
            <a:off x="5271246" y="357795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A127D7-6035-1C41-9D69-7394FBBDD282}"/>
              </a:ext>
            </a:extLst>
          </p:cNvPr>
          <p:cNvSpPr/>
          <p:nvPr/>
        </p:nvSpPr>
        <p:spPr>
          <a:xfrm>
            <a:off x="5558117" y="356804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657A1A-7D6D-2444-8251-D8697BD264D0}"/>
              </a:ext>
            </a:extLst>
          </p:cNvPr>
          <p:cNvSpPr/>
          <p:nvPr/>
        </p:nvSpPr>
        <p:spPr>
          <a:xfrm>
            <a:off x="5316070" y="3774792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7E3223-A33A-E646-9C7A-C0D89B8B4C83}"/>
              </a:ext>
            </a:extLst>
          </p:cNvPr>
          <p:cNvSpPr/>
          <p:nvPr/>
        </p:nvSpPr>
        <p:spPr>
          <a:xfrm>
            <a:off x="5620869" y="3864439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2A25C2-201D-9E44-85F7-97318CDF7DBB}"/>
              </a:ext>
            </a:extLst>
          </p:cNvPr>
          <p:cNvSpPr/>
          <p:nvPr/>
        </p:nvSpPr>
        <p:spPr>
          <a:xfrm>
            <a:off x="5531222" y="41427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5D4F01-8691-0F43-9F39-1BF43B45DFB6}"/>
              </a:ext>
            </a:extLst>
          </p:cNvPr>
          <p:cNvSpPr/>
          <p:nvPr/>
        </p:nvSpPr>
        <p:spPr>
          <a:xfrm>
            <a:off x="4948521" y="313774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2B52B9-A430-5344-B402-CED30C7CBDA8}"/>
              </a:ext>
            </a:extLst>
          </p:cNvPr>
          <p:cNvSpPr/>
          <p:nvPr/>
        </p:nvSpPr>
        <p:spPr>
          <a:xfrm>
            <a:off x="4706474" y="334448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550942-2AFA-F24A-A12C-46EC8199BB5F}"/>
              </a:ext>
            </a:extLst>
          </p:cNvPr>
          <p:cNvSpPr/>
          <p:nvPr/>
        </p:nvSpPr>
        <p:spPr>
          <a:xfrm>
            <a:off x="5011273" y="343413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ED7349-6804-1F4A-A824-85865EBA4CA5}"/>
              </a:ext>
            </a:extLst>
          </p:cNvPr>
          <p:cNvSpPr/>
          <p:nvPr/>
        </p:nvSpPr>
        <p:spPr>
          <a:xfrm>
            <a:off x="4921626" y="371242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2CADC9-9279-4645-8E82-696CFA002F16}"/>
              </a:ext>
            </a:extLst>
          </p:cNvPr>
          <p:cNvSpPr/>
          <p:nvPr/>
        </p:nvSpPr>
        <p:spPr>
          <a:xfrm>
            <a:off x="5593973" y="249228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1FB2D-81BA-6A4E-BFFF-963C2E3F5932}"/>
              </a:ext>
            </a:extLst>
          </p:cNvPr>
          <p:cNvSpPr/>
          <p:nvPr/>
        </p:nvSpPr>
        <p:spPr>
          <a:xfrm>
            <a:off x="5351926" y="26990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49AFCD-71F1-9744-9CBA-3CFAB1E797E7}"/>
              </a:ext>
            </a:extLst>
          </p:cNvPr>
          <p:cNvSpPr/>
          <p:nvPr/>
        </p:nvSpPr>
        <p:spPr>
          <a:xfrm>
            <a:off x="5656725" y="278867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7D4375-289E-6447-B9A3-3A71A515E162}"/>
              </a:ext>
            </a:extLst>
          </p:cNvPr>
          <p:cNvSpPr/>
          <p:nvPr/>
        </p:nvSpPr>
        <p:spPr>
          <a:xfrm>
            <a:off x="5567078" y="30669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8D3DC8-1E2F-DD4E-A502-E1738B545265}"/>
              </a:ext>
            </a:extLst>
          </p:cNvPr>
          <p:cNvSpPr/>
          <p:nvPr/>
        </p:nvSpPr>
        <p:spPr>
          <a:xfrm>
            <a:off x="5056100" y="24205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7899E7-8403-664F-B100-365822D7E203}"/>
              </a:ext>
            </a:extLst>
          </p:cNvPr>
          <p:cNvSpPr/>
          <p:nvPr/>
        </p:nvSpPr>
        <p:spPr>
          <a:xfrm>
            <a:off x="4814053" y="262731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2CF7E6-0624-9343-A7FF-6D9E8240BE44}"/>
              </a:ext>
            </a:extLst>
          </p:cNvPr>
          <p:cNvSpPr/>
          <p:nvPr/>
        </p:nvSpPr>
        <p:spPr>
          <a:xfrm>
            <a:off x="5118852" y="271695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7EFDA-56DB-BF44-9D4E-349057B84153}"/>
              </a:ext>
            </a:extLst>
          </p:cNvPr>
          <p:cNvSpPr/>
          <p:nvPr/>
        </p:nvSpPr>
        <p:spPr>
          <a:xfrm>
            <a:off x="5029205" y="299524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A72522-A0F0-1A4C-A95B-920F8A68E623}"/>
              </a:ext>
            </a:extLst>
          </p:cNvPr>
          <p:cNvSpPr/>
          <p:nvPr/>
        </p:nvSpPr>
        <p:spPr>
          <a:xfrm>
            <a:off x="5593973" y="207991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D76510-E850-194F-9BA9-3684961BC1CB}"/>
              </a:ext>
            </a:extLst>
          </p:cNvPr>
          <p:cNvSpPr/>
          <p:nvPr/>
        </p:nvSpPr>
        <p:spPr>
          <a:xfrm>
            <a:off x="5351926" y="228665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FB913-2974-A040-92F7-00D0F31A7040}"/>
              </a:ext>
            </a:extLst>
          </p:cNvPr>
          <p:cNvSpPr/>
          <p:nvPr/>
        </p:nvSpPr>
        <p:spPr>
          <a:xfrm>
            <a:off x="5656725" y="237630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9BC626-1754-634F-A70C-4E5E3DD2DE3C}"/>
              </a:ext>
            </a:extLst>
          </p:cNvPr>
          <p:cNvSpPr/>
          <p:nvPr/>
        </p:nvSpPr>
        <p:spPr>
          <a:xfrm>
            <a:off x="5567078" y="265459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351C0C-1789-A74A-9332-C6903AC14371}"/>
              </a:ext>
            </a:extLst>
          </p:cNvPr>
          <p:cNvSpPr/>
          <p:nvPr/>
        </p:nvSpPr>
        <p:spPr>
          <a:xfrm>
            <a:off x="6239435" y="24653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AEF6EF-101E-114D-8063-ED2BBB646BDB}"/>
              </a:ext>
            </a:extLst>
          </p:cNvPr>
          <p:cNvSpPr/>
          <p:nvPr/>
        </p:nvSpPr>
        <p:spPr>
          <a:xfrm>
            <a:off x="6391835" y="26177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DEEF38-B529-C14C-87BA-744A8F84CB49}"/>
              </a:ext>
            </a:extLst>
          </p:cNvPr>
          <p:cNvSpPr/>
          <p:nvPr/>
        </p:nvSpPr>
        <p:spPr>
          <a:xfrm>
            <a:off x="6544235" y="27701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DFEDF6-732D-F844-A49A-A75DE1CA34CE}"/>
              </a:ext>
            </a:extLst>
          </p:cNvPr>
          <p:cNvSpPr/>
          <p:nvPr/>
        </p:nvSpPr>
        <p:spPr>
          <a:xfrm>
            <a:off x="6787228" y="2743014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8AF31F-7B3F-5145-BACB-96465156022C}"/>
              </a:ext>
            </a:extLst>
          </p:cNvPr>
          <p:cNvSpPr/>
          <p:nvPr/>
        </p:nvSpPr>
        <p:spPr>
          <a:xfrm>
            <a:off x="6296745" y="2950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397D56-C51C-1C4C-AEBA-CB9BE00CC6EA}"/>
              </a:ext>
            </a:extLst>
          </p:cNvPr>
          <p:cNvSpPr/>
          <p:nvPr/>
        </p:nvSpPr>
        <p:spPr>
          <a:xfrm>
            <a:off x="6589714" y="236742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BEDB98-DCEA-3546-AD0D-8C3B13BB3EC9}"/>
              </a:ext>
            </a:extLst>
          </p:cNvPr>
          <p:cNvSpPr/>
          <p:nvPr/>
        </p:nvSpPr>
        <p:spPr>
          <a:xfrm>
            <a:off x="5961529" y="28687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3B1E0-BFAC-284D-890F-A05DC7C0F36F}"/>
              </a:ext>
            </a:extLst>
          </p:cNvPr>
          <p:cNvSpPr/>
          <p:nvPr/>
        </p:nvSpPr>
        <p:spPr>
          <a:xfrm>
            <a:off x="6113929" y="30211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8FA2E2-3C45-4945-93CF-39D537F209B2}"/>
              </a:ext>
            </a:extLst>
          </p:cNvPr>
          <p:cNvSpPr/>
          <p:nvPr/>
        </p:nvSpPr>
        <p:spPr>
          <a:xfrm>
            <a:off x="6266329" y="31735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800A1E-CE4D-2E44-A66F-685CB0087FCA}"/>
              </a:ext>
            </a:extLst>
          </p:cNvPr>
          <p:cNvSpPr/>
          <p:nvPr/>
        </p:nvSpPr>
        <p:spPr>
          <a:xfrm>
            <a:off x="6509322" y="3146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92E01E-1E59-FE42-86C9-8782BBCC45B0}"/>
              </a:ext>
            </a:extLst>
          </p:cNvPr>
          <p:cNvSpPr/>
          <p:nvPr/>
        </p:nvSpPr>
        <p:spPr>
          <a:xfrm>
            <a:off x="6018839" y="335383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81E49F-73AE-BD4B-9321-89D3575BF04A}"/>
              </a:ext>
            </a:extLst>
          </p:cNvPr>
          <p:cNvSpPr/>
          <p:nvPr/>
        </p:nvSpPr>
        <p:spPr>
          <a:xfrm>
            <a:off x="5979460" y="36935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21D8DC-48F6-9348-AEAC-2EAA00B4206A}"/>
              </a:ext>
            </a:extLst>
          </p:cNvPr>
          <p:cNvSpPr/>
          <p:nvPr/>
        </p:nvSpPr>
        <p:spPr>
          <a:xfrm>
            <a:off x="6131860" y="38459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837F8E-B2D9-BB43-82E9-95E428D4F98A}"/>
              </a:ext>
            </a:extLst>
          </p:cNvPr>
          <p:cNvSpPr/>
          <p:nvPr/>
        </p:nvSpPr>
        <p:spPr>
          <a:xfrm>
            <a:off x="6284260" y="39983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B40AE0-D766-E045-AC16-BB59344F6B91}"/>
              </a:ext>
            </a:extLst>
          </p:cNvPr>
          <p:cNvSpPr/>
          <p:nvPr/>
        </p:nvSpPr>
        <p:spPr>
          <a:xfrm>
            <a:off x="6527253" y="397117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0320A3-7DA8-6044-89A9-12F7F5C7B3B2}"/>
              </a:ext>
            </a:extLst>
          </p:cNvPr>
          <p:cNvSpPr/>
          <p:nvPr/>
        </p:nvSpPr>
        <p:spPr>
          <a:xfrm>
            <a:off x="6036770" y="417858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4AEC8-117B-4B4A-BA27-5F750B0A3B80}"/>
              </a:ext>
            </a:extLst>
          </p:cNvPr>
          <p:cNvSpPr/>
          <p:nvPr/>
        </p:nvSpPr>
        <p:spPr>
          <a:xfrm>
            <a:off x="6373906" y="32632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C33526-2F96-0A42-84B8-5FC59EBA6EBC}"/>
              </a:ext>
            </a:extLst>
          </p:cNvPr>
          <p:cNvSpPr/>
          <p:nvPr/>
        </p:nvSpPr>
        <p:spPr>
          <a:xfrm>
            <a:off x="6526306" y="34156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26E78B-331C-F042-A4B7-901FC44891F7}"/>
              </a:ext>
            </a:extLst>
          </p:cNvPr>
          <p:cNvSpPr/>
          <p:nvPr/>
        </p:nvSpPr>
        <p:spPr>
          <a:xfrm>
            <a:off x="6678706" y="35680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D28C4B-115C-804D-8784-8926177ADAB0}"/>
              </a:ext>
            </a:extLst>
          </p:cNvPr>
          <p:cNvSpPr/>
          <p:nvPr/>
        </p:nvSpPr>
        <p:spPr>
          <a:xfrm>
            <a:off x="6921699" y="354087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00BF01-8B5D-C446-BDD4-FD875701116F}"/>
              </a:ext>
            </a:extLst>
          </p:cNvPr>
          <p:cNvSpPr/>
          <p:nvPr/>
        </p:nvSpPr>
        <p:spPr>
          <a:xfrm>
            <a:off x="6431216" y="3748281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007772-B5B1-3D44-A554-71F9CC253706}"/>
              </a:ext>
            </a:extLst>
          </p:cNvPr>
          <p:cNvSpPr/>
          <p:nvPr/>
        </p:nvSpPr>
        <p:spPr>
          <a:xfrm>
            <a:off x="5943603" y="20619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C65626-1E3D-8B46-82AF-03D75859058C}"/>
              </a:ext>
            </a:extLst>
          </p:cNvPr>
          <p:cNvSpPr/>
          <p:nvPr/>
        </p:nvSpPr>
        <p:spPr>
          <a:xfrm>
            <a:off x="6096003" y="22143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6CF888-64D6-964C-9289-ADEB7A8B5112}"/>
              </a:ext>
            </a:extLst>
          </p:cNvPr>
          <p:cNvSpPr/>
          <p:nvPr/>
        </p:nvSpPr>
        <p:spPr>
          <a:xfrm>
            <a:off x="6248403" y="23667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ABA4-D47C-1641-B69C-067B529B7DD7}"/>
              </a:ext>
            </a:extLst>
          </p:cNvPr>
          <p:cNvSpPr/>
          <p:nvPr/>
        </p:nvSpPr>
        <p:spPr>
          <a:xfrm>
            <a:off x="6491396" y="233960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349DC4-7C98-7E46-AD0D-7DD99FB9C444}"/>
              </a:ext>
            </a:extLst>
          </p:cNvPr>
          <p:cNvSpPr/>
          <p:nvPr/>
        </p:nvSpPr>
        <p:spPr>
          <a:xfrm>
            <a:off x="6000913" y="254701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E41A2-EE25-AE44-9CFE-F259A83E4D88}"/>
              </a:ext>
            </a:extLst>
          </p:cNvPr>
          <p:cNvSpPr txBox="1"/>
          <p:nvPr/>
        </p:nvSpPr>
        <p:spPr>
          <a:xfrm>
            <a:off x="5078978" y="446630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D016C9-2EC8-1047-9F9C-706B12445A74}"/>
              </a:ext>
            </a:extLst>
          </p:cNvPr>
          <p:cNvSpPr txBox="1"/>
          <p:nvPr/>
        </p:nvSpPr>
        <p:spPr>
          <a:xfrm>
            <a:off x="6163706" y="449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2B32BB-C78D-EC42-BEDC-EFF29BD527B1}"/>
              </a:ext>
            </a:extLst>
          </p:cNvPr>
          <p:cNvCxnSpPr/>
          <p:nvPr/>
        </p:nvCxnSpPr>
        <p:spPr>
          <a:xfrm flipH="1" flipV="1">
            <a:off x="5145741" y="2214379"/>
            <a:ext cx="716001" cy="95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C8E0A6-2966-304E-A668-25DE006A4E5B}"/>
              </a:ext>
            </a:extLst>
          </p:cNvPr>
          <p:cNvCxnSpPr>
            <a:cxnSpLocks/>
          </p:cNvCxnSpPr>
          <p:nvPr/>
        </p:nvCxnSpPr>
        <p:spPr>
          <a:xfrm flipV="1">
            <a:off x="5869237" y="2061979"/>
            <a:ext cx="486739" cy="1111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84D6CEC-C58A-E44D-A1A3-9C794F08312C}"/>
              </a:ext>
            </a:extLst>
          </p:cNvPr>
          <p:cNvSpPr txBox="1"/>
          <p:nvPr/>
        </p:nvSpPr>
        <p:spPr>
          <a:xfrm>
            <a:off x="3956204" y="149732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 default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72BCB7-0815-3348-B564-27862E958781}"/>
              </a:ext>
            </a:extLst>
          </p:cNvPr>
          <p:cNvSpPr txBox="1"/>
          <p:nvPr/>
        </p:nvSpPr>
        <p:spPr>
          <a:xfrm>
            <a:off x="6158517" y="154581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15% default</a:t>
            </a:r>
          </a:p>
        </p:txBody>
      </p:sp>
    </p:spTree>
    <p:extLst>
      <p:ext uri="{BB962C8B-B14F-4D97-AF65-F5344CB8AC3E}">
        <p14:creationId xmlns:p14="http://schemas.microsoft.com/office/powerpoint/2010/main" val="202882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79836-748B-9B46-B254-A5DBAA2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CD96CB-F149-8048-BAB9-9B965486FB56}"/>
              </a:ext>
            </a:extLst>
          </p:cNvPr>
          <p:cNvSpPr/>
          <p:nvPr/>
        </p:nvSpPr>
        <p:spPr>
          <a:xfrm>
            <a:off x="4557598" y="1920505"/>
            <a:ext cx="2623278" cy="262327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9E34BB-292B-F146-8641-2F8AA3E0D5E7}"/>
              </a:ext>
            </a:extLst>
          </p:cNvPr>
          <p:cNvSpPr/>
          <p:nvPr/>
        </p:nvSpPr>
        <p:spPr>
          <a:xfrm>
            <a:off x="5145741" y="28508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0C36D5-EC6E-A74E-BC7A-DDAA3357D75F}"/>
              </a:ext>
            </a:extLst>
          </p:cNvPr>
          <p:cNvSpPr/>
          <p:nvPr/>
        </p:nvSpPr>
        <p:spPr>
          <a:xfrm>
            <a:off x="5298141" y="30032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138445-435A-D647-904E-F2DAA86C067D}"/>
              </a:ext>
            </a:extLst>
          </p:cNvPr>
          <p:cNvSpPr/>
          <p:nvPr/>
        </p:nvSpPr>
        <p:spPr>
          <a:xfrm>
            <a:off x="5056094" y="321001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3E4BD5-23C5-644B-A035-0F36A32AB3FE}"/>
              </a:ext>
            </a:extLst>
          </p:cNvPr>
          <p:cNvSpPr/>
          <p:nvPr/>
        </p:nvSpPr>
        <p:spPr>
          <a:xfrm>
            <a:off x="5360893" y="32996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1E3C75-9B29-4048-9004-5BD3A6DDCAB7}"/>
              </a:ext>
            </a:extLst>
          </p:cNvPr>
          <p:cNvSpPr/>
          <p:nvPr/>
        </p:nvSpPr>
        <p:spPr>
          <a:xfrm>
            <a:off x="5271246" y="357795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A127D7-6035-1C41-9D69-7394FBBDD282}"/>
              </a:ext>
            </a:extLst>
          </p:cNvPr>
          <p:cNvSpPr/>
          <p:nvPr/>
        </p:nvSpPr>
        <p:spPr>
          <a:xfrm>
            <a:off x="5558117" y="356804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657A1A-7D6D-2444-8251-D8697BD264D0}"/>
              </a:ext>
            </a:extLst>
          </p:cNvPr>
          <p:cNvSpPr/>
          <p:nvPr/>
        </p:nvSpPr>
        <p:spPr>
          <a:xfrm>
            <a:off x="5316070" y="3774792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7E3223-A33A-E646-9C7A-C0D89B8B4C83}"/>
              </a:ext>
            </a:extLst>
          </p:cNvPr>
          <p:cNvSpPr/>
          <p:nvPr/>
        </p:nvSpPr>
        <p:spPr>
          <a:xfrm>
            <a:off x="5620869" y="3864439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2A25C2-201D-9E44-85F7-97318CDF7DBB}"/>
              </a:ext>
            </a:extLst>
          </p:cNvPr>
          <p:cNvSpPr/>
          <p:nvPr/>
        </p:nvSpPr>
        <p:spPr>
          <a:xfrm>
            <a:off x="5531222" y="41427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5D4F01-8691-0F43-9F39-1BF43B45DFB6}"/>
              </a:ext>
            </a:extLst>
          </p:cNvPr>
          <p:cNvSpPr/>
          <p:nvPr/>
        </p:nvSpPr>
        <p:spPr>
          <a:xfrm>
            <a:off x="4948521" y="313774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2B52B9-A430-5344-B402-CED30C7CBDA8}"/>
              </a:ext>
            </a:extLst>
          </p:cNvPr>
          <p:cNvSpPr/>
          <p:nvPr/>
        </p:nvSpPr>
        <p:spPr>
          <a:xfrm>
            <a:off x="4706474" y="334448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550942-2AFA-F24A-A12C-46EC8199BB5F}"/>
              </a:ext>
            </a:extLst>
          </p:cNvPr>
          <p:cNvSpPr/>
          <p:nvPr/>
        </p:nvSpPr>
        <p:spPr>
          <a:xfrm>
            <a:off x="5011273" y="343413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ED7349-6804-1F4A-A824-85865EBA4CA5}"/>
              </a:ext>
            </a:extLst>
          </p:cNvPr>
          <p:cNvSpPr/>
          <p:nvPr/>
        </p:nvSpPr>
        <p:spPr>
          <a:xfrm>
            <a:off x="4921626" y="371242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2CADC9-9279-4645-8E82-696CFA002F16}"/>
              </a:ext>
            </a:extLst>
          </p:cNvPr>
          <p:cNvSpPr/>
          <p:nvPr/>
        </p:nvSpPr>
        <p:spPr>
          <a:xfrm>
            <a:off x="5593973" y="249228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1FB2D-81BA-6A4E-BFFF-963C2E3F5932}"/>
              </a:ext>
            </a:extLst>
          </p:cNvPr>
          <p:cNvSpPr/>
          <p:nvPr/>
        </p:nvSpPr>
        <p:spPr>
          <a:xfrm>
            <a:off x="5351926" y="26990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49AFCD-71F1-9744-9CBA-3CFAB1E797E7}"/>
              </a:ext>
            </a:extLst>
          </p:cNvPr>
          <p:cNvSpPr/>
          <p:nvPr/>
        </p:nvSpPr>
        <p:spPr>
          <a:xfrm>
            <a:off x="5656725" y="278867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7D4375-289E-6447-B9A3-3A71A515E162}"/>
              </a:ext>
            </a:extLst>
          </p:cNvPr>
          <p:cNvSpPr/>
          <p:nvPr/>
        </p:nvSpPr>
        <p:spPr>
          <a:xfrm>
            <a:off x="5567078" y="30669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8D3DC8-1E2F-DD4E-A502-E1738B545265}"/>
              </a:ext>
            </a:extLst>
          </p:cNvPr>
          <p:cNvSpPr/>
          <p:nvPr/>
        </p:nvSpPr>
        <p:spPr>
          <a:xfrm>
            <a:off x="5056100" y="24205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7899E7-8403-664F-B100-365822D7E203}"/>
              </a:ext>
            </a:extLst>
          </p:cNvPr>
          <p:cNvSpPr/>
          <p:nvPr/>
        </p:nvSpPr>
        <p:spPr>
          <a:xfrm>
            <a:off x="4814053" y="262731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2CF7E6-0624-9343-A7FF-6D9E8240BE44}"/>
              </a:ext>
            </a:extLst>
          </p:cNvPr>
          <p:cNvSpPr/>
          <p:nvPr/>
        </p:nvSpPr>
        <p:spPr>
          <a:xfrm>
            <a:off x="5118852" y="271695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7EFDA-56DB-BF44-9D4E-349057B84153}"/>
              </a:ext>
            </a:extLst>
          </p:cNvPr>
          <p:cNvSpPr/>
          <p:nvPr/>
        </p:nvSpPr>
        <p:spPr>
          <a:xfrm>
            <a:off x="5029205" y="299524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A72522-A0F0-1A4C-A95B-920F8A68E623}"/>
              </a:ext>
            </a:extLst>
          </p:cNvPr>
          <p:cNvSpPr/>
          <p:nvPr/>
        </p:nvSpPr>
        <p:spPr>
          <a:xfrm>
            <a:off x="5593973" y="207991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D76510-E850-194F-9BA9-3684961BC1CB}"/>
              </a:ext>
            </a:extLst>
          </p:cNvPr>
          <p:cNvSpPr/>
          <p:nvPr/>
        </p:nvSpPr>
        <p:spPr>
          <a:xfrm>
            <a:off x="5351926" y="228665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FB913-2974-A040-92F7-00D0F31A7040}"/>
              </a:ext>
            </a:extLst>
          </p:cNvPr>
          <p:cNvSpPr/>
          <p:nvPr/>
        </p:nvSpPr>
        <p:spPr>
          <a:xfrm>
            <a:off x="5656725" y="237630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9BC626-1754-634F-A70C-4E5E3DD2DE3C}"/>
              </a:ext>
            </a:extLst>
          </p:cNvPr>
          <p:cNvSpPr/>
          <p:nvPr/>
        </p:nvSpPr>
        <p:spPr>
          <a:xfrm>
            <a:off x="5567078" y="265459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351C0C-1789-A74A-9332-C6903AC14371}"/>
              </a:ext>
            </a:extLst>
          </p:cNvPr>
          <p:cNvSpPr/>
          <p:nvPr/>
        </p:nvSpPr>
        <p:spPr>
          <a:xfrm>
            <a:off x="6239435" y="24653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AEF6EF-101E-114D-8063-ED2BBB646BDB}"/>
              </a:ext>
            </a:extLst>
          </p:cNvPr>
          <p:cNvSpPr/>
          <p:nvPr/>
        </p:nvSpPr>
        <p:spPr>
          <a:xfrm>
            <a:off x="6391835" y="26177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DEEF38-B529-C14C-87BA-744A8F84CB49}"/>
              </a:ext>
            </a:extLst>
          </p:cNvPr>
          <p:cNvSpPr/>
          <p:nvPr/>
        </p:nvSpPr>
        <p:spPr>
          <a:xfrm>
            <a:off x="6544235" y="27701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DFEDF6-732D-F844-A49A-A75DE1CA34CE}"/>
              </a:ext>
            </a:extLst>
          </p:cNvPr>
          <p:cNvSpPr/>
          <p:nvPr/>
        </p:nvSpPr>
        <p:spPr>
          <a:xfrm>
            <a:off x="6787228" y="2743014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8AF31F-7B3F-5145-BACB-96465156022C}"/>
              </a:ext>
            </a:extLst>
          </p:cNvPr>
          <p:cNvSpPr/>
          <p:nvPr/>
        </p:nvSpPr>
        <p:spPr>
          <a:xfrm>
            <a:off x="6296745" y="2950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397D56-C51C-1C4C-AEBA-CB9BE00CC6EA}"/>
              </a:ext>
            </a:extLst>
          </p:cNvPr>
          <p:cNvSpPr/>
          <p:nvPr/>
        </p:nvSpPr>
        <p:spPr>
          <a:xfrm>
            <a:off x="6589714" y="236742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BEDB98-DCEA-3546-AD0D-8C3B13BB3EC9}"/>
              </a:ext>
            </a:extLst>
          </p:cNvPr>
          <p:cNvSpPr/>
          <p:nvPr/>
        </p:nvSpPr>
        <p:spPr>
          <a:xfrm>
            <a:off x="5961529" y="28687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3B1E0-BFAC-284D-890F-A05DC7C0F36F}"/>
              </a:ext>
            </a:extLst>
          </p:cNvPr>
          <p:cNvSpPr/>
          <p:nvPr/>
        </p:nvSpPr>
        <p:spPr>
          <a:xfrm>
            <a:off x="6113929" y="30211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007772-B5B1-3D44-A554-71F9CC253706}"/>
              </a:ext>
            </a:extLst>
          </p:cNvPr>
          <p:cNvSpPr/>
          <p:nvPr/>
        </p:nvSpPr>
        <p:spPr>
          <a:xfrm>
            <a:off x="5943603" y="20619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C65626-1E3D-8B46-82AF-03D75859058C}"/>
              </a:ext>
            </a:extLst>
          </p:cNvPr>
          <p:cNvSpPr/>
          <p:nvPr/>
        </p:nvSpPr>
        <p:spPr>
          <a:xfrm>
            <a:off x="6096003" y="22143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6CF888-64D6-964C-9289-ADEB7A8B5112}"/>
              </a:ext>
            </a:extLst>
          </p:cNvPr>
          <p:cNvSpPr/>
          <p:nvPr/>
        </p:nvSpPr>
        <p:spPr>
          <a:xfrm>
            <a:off x="6248403" y="23667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ABA4-D47C-1641-B69C-067B529B7DD7}"/>
              </a:ext>
            </a:extLst>
          </p:cNvPr>
          <p:cNvSpPr/>
          <p:nvPr/>
        </p:nvSpPr>
        <p:spPr>
          <a:xfrm>
            <a:off x="6491396" y="233960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349DC4-7C98-7E46-AD0D-7DD99FB9C444}"/>
              </a:ext>
            </a:extLst>
          </p:cNvPr>
          <p:cNvSpPr/>
          <p:nvPr/>
        </p:nvSpPr>
        <p:spPr>
          <a:xfrm>
            <a:off x="6000913" y="254701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E41A2-EE25-AE44-9CFE-F259A83E4D88}"/>
              </a:ext>
            </a:extLst>
          </p:cNvPr>
          <p:cNvSpPr txBox="1"/>
          <p:nvPr/>
        </p:nvSpPr>
        <p:spPr>
          <a:xfrm>
            <a:off x="5078978" y="446630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D016C9-2EC8-1047-9F9C-706B12445A74}"/>
              </a:ext>
            </a:extLst>
          </p:cNvPr>
          <p:cNvSpPr txBox="1"/>
          <p:nvPr/>
        </p:nvSpPr>
        <p:spPr>
          <a:xfrm>
            <a:off x="6163706" y="449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96CE3E-97BB-3B48-AD2B-8FAFCBB24DED}"/>
              </a:ext>
            </a:extLst>
          </p:cNvPr>
          <p:cNvCxnSpPr>
            <a:stCxn id="6" idx="0"/>
          </p:cNvCxnSpPr>
          <p:nvPr/>
        </p:nvCxnSpPr>
        <p:spPr>
          <a:xfrm flipH="1">
            <a:off x="5861742" y="1920505"/>
            <a:ext cx="7495" cy="12895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6461960-0A10-7F4E-8283-904CE0E98C1E}"/>
              </a:ext>
            </a:extLst>
          </p:cNvPr>
          <p:cNvCxnSpPr>
            <a:cxnSpLocks/>
          </p:cNvCxnSpPr>
          <p:nvPr/>
        </p:nvCxnSpPr>
        <p:spPr>
          <a:xfrm flipV="1">
            <a:off x="5878271" y="3048093"/>
            <a:ext cx="1310100" cy="125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82D2F351-ADB3-3B41-820D-C525237482D1}"/>
              </a:ext>
            </a:extLst>
          </p:cNvPr>
          <p:cNvSpPr/>
          <p:nvPr/>
        </p:nvSpPr>
        <p:spPr>
          <a:xfrm>
            <a:off x="5791275" y="355011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FA82FA7-784D-8540-A41F-034CE84C31F7}"/>
              </a:ext>
            </a:extLst>
          </p:cNvPr>
          <p:cNvSpPr/>
          <p:nvPr/>
        </p:nvSpPr>
        <p:spPr>
          <a:xfrm>
            <a:off x="6158752" y="368458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A4BD9FD-DE59-0144-B4AB-E729F5CA585A}"/>
              </a:ext>
            </a:extLst>
          </p:cNvPr>
          <p:cNvSpPr/>
          <p:nvPr/>
        </p:nvSpPr>
        <p:spPr>
          <a:xfrm>
            <a:off x="5916705" y="389133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AE71D5A-AD76-CB47-9797-632247087A8C}"/>
              </a:ext>
            </a:extLst>
          </p:cNvPr>
          <p:cNvSpPr/>
          <p:nvPr/>
        </p:nvSpPr>
        <p:spPr>
          <a:xfrm>
            <a:off x="6221504" y="398098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FC38E85-12D6-924C-B237-0A74BC33022F}"/>
              </a:ext>
            </a:extLst>
          </p:cNvPr>
          <p:cNvSpPr/>
          <p:nvPr/>
        </p:nvSpPr>
        <p:spPr>
          <a:xfrm>
            <a:off x="6131857" y="42592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673C391-0DA5-9F4F-AD54-8D2C29E4F471}"/>
              </a:ext>
            </a:extLst>
          </p:cNvPr>
          <p:cNvSpPr/>
          <p:nvPr/>
        </p:nvSpPr>
        <p:spPr>
          <a:xfrm>
            <a:off x="5522261" y="3828966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72DADFC-3E9A-9D42-A350-A710B639F8CD}"/>
              </a:ext>
            </a:extLst>
          </p:cNvPr>
          <p:cNvSpPr/>
          <p:nvPr/>
        </p:nvSpPr>
        <p:spPr>
          <a:xfrm>
            <a:off x="6786280" y="3451506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A826EC0-9177-9A48-9083-93B752F436A8}"/>
              </a:ext>
            </a:extLst>
          </p:cNvPr>
          <p:cNvSpPr/>
          <p:nvPr/>
        </p:nvSpPr>
        <p:spPr>
          <a:xfrm>
            <a:off x="6544233" y="365825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0608E98-66A6-9E40-BECE-BF4FB8813CF9}"/>
              </a:ext>
            </a:extLst>
          </p:cNvPr>
          <p:cNvSpPr/>
          <p:nvPr/>
        </p:nvSpPr>
        <p:spPr>
          <a:xfrm>
            <a:off x="6849032" y="374790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3B9D79B-6B75-1248-9932-CE2E0C1373FD}"/>
              </a:ext>
            </a:extLst>
          </p:cNvPr>
          <p:cNvSpPr/>
          <p:nvPr/>
        </p:nvSpPr>
        <p:spPr>
          <a:xfrm>
            <a:off x="6759385" y="4026189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45194B0-1AD4-3544-8362-4139060B3E6F}"/>
              </a:ext>
            </a:extLst>
          </p:cNvPr>
          <p:cNvSpPr/>
          <p:nvPr/>
        </p:nvSpPr>
        <p:spPr>
          <a:xfrm>
            <a:off x="6149789" y="359588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0F7CCE9-9607-474D-8704-CA171F984F85}"/>
              </a:ext>
            </a:extLst>
          </p:cNvPr>
          <p:cNvSpPr/>
          <p:nvPr/>
        </p:nvSpPr>
        <p:spPr>
          <a:xfrm>
            <a:off x="6526304" y="3245316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A6CE386-65A1-4347-905E-505CD3CDF4E6}"/>
              </a:ext>
            </a:extLst>
          </p:cNvPr>
          <p:cNvSpPr/>
          <p:nvPr/>
        </p:nvSpPr>
        <p:spPr>
          <a:xfrm>
            <a:off x="6284257" y="345206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222D8E3-3994-DD4E-88DD-F3032DF30FAF}"/>
              </a:ext>
            </a:extLst>
          </p:cNvPr>
          <p:cNvSpPr/>
          <p:nvPr/>
        </p:nvSpPr>
        <p:spPr>
          <a:xfrm>
            <a:off x="6589056" y="354171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1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79836-748B-9B46-B254-A5DBAA2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1ABC2E-DC58-B645-BF70-5B728D2D9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79513"/>
              </p:ext>
            </p:extLst>
          </p:nvPr>
        </p:nvGraphicFramePr>
        <p:xfrm>
          <a:off x="116175" y="711335"/>
          <a:ext cx="11935916" cy="6040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49903">
                  <a:extLst>
                    <a:ext uri="{9D8B030D-6E8A-4147-A177-3AD203B41FA5}">
                      <a16:colId xmlns:a16="http://schemas.microsoft.com/office/drawing/2014/main" val="2034935638"/>
                    </a:ext>
                  </a:extLst>
                </a:gridCol>
                <a:gridCol w="3749903">
                  <a:extLst>
                    <a:ext uri="{9D8B030D-6E8A-4147-A177-3AD203B41FA5}">
                      <a16:colId xmlns:a16="http://schemas.microsoft.com/office/drawing/2014/main" val="2201760778"/>
                    </a:ext>
                  </a:extLst>
                </a:gridCol>
                <a:gridCol w="4436110">
                  <a:extLst>
                    <a:ext uri="{9D8B030D-6E8A-4147-A177-3AD203B41FA5}">
                      <a16:colId xmlns:a16="http://schemas.microsoft.com/office/drawing/2014/main" val="99886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Bias 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Question</a:t>
                      </a:r>
                      <a:endParaRPr lang="en-US" b="1" dirty="0">
                        <a:solidFill>
                          <a:srgbClr val="545B64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5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Difference in Positive Proportions in Predicted Label (DPPL)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the difference in the proportion of positive predictions between the favored facet </a:t>
                      </a:r>
                      <a:r>
                        <a:rPr lang="en-US" sz="18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the disfavored facet </a:t>
                      </a:r>
                      <a:r>
                        <a:rPr lang="en-US" sz="18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there been an imbalance across demographic groups in the predicted positive outcomes that might indicate bias?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027945"/>
                  </a:ext>
                </a:extLst>
              </a:tr>
              <a:tr h="500533">
                <a:tc>
                  <a:txBody>
                    <a:bodyPr/>
                    <a:lstStyle/>
                    <a:p>
                      <a:r>
                        <a:rPr lang="en-US" b="1" dirty="0"/>
                        <a:t>Disparate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 dirty="0">
                          <a:effectLst/>
                        </a:rPr>
                        <a:t>Measures the ratio of proportions of the predicted labels for the favored facet </a:t>
                      </a:r>
                      <a:r>
                        <a:rPr lang="en-US" b="0" i="1" dirty="0">
                          <a:effectLst/>
                        </a:rPr>
                        <a:t>a</a:t>
                      </a:r>
                      <a:r>
                        <a:rPr lang="en-US" b="0" dirty="0">
                          <a:effectLst/>
                        </a:rPr>
                        <a:t> and the disfavored facet </a:t>
                      </a:r>
                      <a:r>
                        <a:rPr lang="en-US" b="0" i="1" dirty="0">
                          <a:effectLst/>
                        </a:rPr>
                        <a:t>d</a:t>
                      </a:r>
                      <a:r>
                        <a:rPr lang="en-US" b="0" dirty="0">
                          <a:effectLst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there been an imbalance across demographic groups in the predicted positive outcomes that might indicate bias?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06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Difference in Conditional Acceptance (</a:t>
                      </a:r>
                      <a:r>
                        <a:rPr lang="en-US" b="1" dirty="0" err="1"/>
                        <a:t>DCAcc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Compares the observed labels to the labels predicted by a model and assesses whether this is the same across facets for predicted positive outcomes (acceptances).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there more or less acceptances for loan applications than predicted for one age group as compared to another based on qualifications?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1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Accuracy Difference (AD)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the difference between the prediction accuracy for the favored and disfavored facets.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the model predict labels as accurately for applications across all demographic groups?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8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Counterfactual </a:t>
                      </a:r>
                      <a:r>
                        <a:rPr lang="en-US" b="1" dirty="0" err="1"/>
                        <a:t>Fliptest</a:t>
                      </a:r>
                      <a:r>
                        <a:rPr lang="en-US" b="1" dirty="0"/>
                        <a:t> (FT)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Examines each member of facet </a:t>
                      </a:r>
                      <a:r>
                        <a:rPr lang="en-US" sz="18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assesses whether similar members of facet </a:t>
                      </a:r>
                      <a:r>
                        <a:rPr lang="en-US" sz="1800" b="0" i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different model predictions.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 dirty="0">
                          <a:effectLst/>
                        </a:rPr>
                        <a:t>Are a group of a specific age demographic, matched closely on all features with a another age group, paid on average more than that other age group?"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80521"/>
                  </a:ext>
                </a:extLst>
              </a:tr>
            </a:tbl>
          </a:graphicData>
        </a:graphic>
      </p:graphicFrame>
      <p:sp>
        <p:nvSpPr>
          <p:cNvPr id="66" name="Title 1">
            <a:extLst>
              <a:ext uri="{FF2B5EF4-FFF2-40B4-BE49-F238E27FC236}">
                <a16:creationId xmlns:a16="http://schemas.microsoft.com/office/drawing/2014/main" id="{E7BA8100-20A6-D842-A6A4-A3CBFA02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4501"/>
            <a:ext cx="10515600" cy="1325563"/>
          </a:xfrm>
        </p:spPr>
        <p:txBody>
          <a:bodyPr/>
          <a:lstStyle/>
          <a:p>
            <a:r>
              <a:rPr lang="en-US" dirty="0"/>
              <a:t>Few Fairness Metrics</a:t>
            </a:r>
          </a:p>
        </p:txBody>
      </p:sp>
    </p:spTree>
    <p:extLst>
      <p:ext uri="{BB962C8B-B14F-4D97-AF65-F5344CB8AC3E}">
        <p14:creationId xmlns:p14="http://schemas.microsoft.com/office/powerpoint/2010/main" val="327176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6247</TotalTime>
  <Words>907</Words>
  <Application>Microsoft Macintosh PowerPoint</Application>
  <PresentationFormat>Widescreen</PresentationFormat>
  <Paragraphs>100</Paragraphs>
  <Slides>10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Office Theme</vt:lpstr>
      <vt:lpstr>INFO 656-01 Fall 2022 Data, Bias, Communication</vt:lpstr>
      <vt:lpstr>Data</vt:lpstr>
      <vt:lpstr>Data - Group Activity</vt:lpstr>
      <vt:lpstr>Bias – sources</vt:lpstr>
      <vt:lpstr>Fairness - Group Activity</vt:lpstr>
      <vt:lpstr>Fairness Bank</vt:lpstr>
      <vt:lpstr>PowerPoint Presentation</vt:lpstr>
      <vt:lpstr>PowerPoint Presentation</vt:lpstr>
      <vt:lpstr>Few Fairness Metrics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 </dc:title>
  <dc:creator>Amiros</dc:creator>
  <cp:lastModifiedBy>Amiros</cp:lastModifiedBy>
  <cp:revision>41</cp:revision>
  <dcterms:created xsi:type="dcterms:W3CDTF">2020-08-22T01:54:37Z</dcterms:created>
  <dcterms:modified xsi:type="dcterms:W3CDTF">2022-09-07T23:56:41Z</dcterms:modified>
</cp:coreProperties>
</file>