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89" r:id="rId3"/>
    <p:sldId id="292" r:id="rId4"/>
    <p:sldId id="291" r:id="rId5"/>
    <p:sldId id="290" r:id="rId6"/>
    <p:sldId id="293" r:id="rId7"/>
    <p:sldId id="294" r:id="rId8"/>
    <p:sldId id="295" r:id="rId9"/>
    <p:sldId id="304" r:id="rId10"/>
    <p:sldId id="305" r:id="rId11"/>
    <p:sldId id="296" r:id="rId12"/>
    <p:sldId id="297" r:id="rId13"/>
    <p:sldId id="298" r:id="rId14"/>
    <p:sldId id="299" r:id="rId15"/>
    <p:sldId id="300" r:id="rId16"/>
    <p:sldId id="301" r:id="rId17"/>
    <p:sldId id="302" r:id="rId18"/>
    <p:sldId id="303"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69"/>
    <p:restoredTop sz="69368"/>
  </p:normalViewPr>
  <p:slideViewPr>
    <p:cSldViewPr snapToGrid="0" snapToObjects="1">
      <p:cViewPr varScale="1">
        <p:scale>
          <a:sx n="64" d="100"/>
          <a:sy n="64" d="100"/>
        </p:scale>
        <p:origin x="184"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11/15/20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ikit-learn.org/stable/modules/generated/sklearn.feature_selection.SelectKBest.html#sklearn.feature_selection.SelectKBes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machine learning algorithms use some input data (usually in the form of structured features) to create outputs.</a:t>
            </a:r>
          </a:p>
          <a:p>
            <a:r>
              <a:rPr lang="en-US" dirty="0"/>
              <a:t>Algorithms require features with some specific characteristic to work properly.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1378448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11</a:t>
            </a:fld>
            <a:endParaRPr lang="en-US"/>
          </a:p>
        </p:txBody>
      </p:sp>
    </p:spTree>
    <p:extLst>
      <p:ext uri="{BB962C8B-B14F-4D97-AF65-F5344CB8AC3E}">
        <p14:creationId xmlns:p14="http://schemas.microsoft.com/office/powerpoint/2010/main" val="260099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12</a:t>
            </a:fld>
            <a:endParaRPr lang="en-US"/>
          </a:p>
        </p:txBody>
      </p:sp>
    </p:spTree>
    <p:extLst>
      <p:ext uri="{BB962C8B-B14F-4D97-AF65-F5344CB8AC3E}">
        <p14:creationId xmlns:p14="http://schemas.microsoft.com/office/powerpoint/2010/main" val="338753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13</a:t>
            </a:fld>
            <a:endParaRPr lang="en-US"/>
          </a:p>
        </p:txBody>
      </p:sp>
    </p:spTree>
    <p:extLst>
      <p:ext uri="{BB962C8B-B14F-4D97-AF65-F5344CB8AC3E}">
        <p14:creationId xmlns:p14="http://schemas.microsoft.com/office/powerpoint/2010/main" val="2922242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Machine learning algorithms cannot work with raw text directly; the text must be converted into numbers. Specifically, vectors of numbers.</a:t>
            </a: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14</a:t>
            </a:fld>
            <a:endParaRPr lang="en-US"/>
          </a:p>
        </p:txBody>
      </p:sp>
    </p:spTree>
    <p:extLst>
      <p:ext uri="{BB962C8B-B14F-4D97-AF65-F5344CB8AC3E}">
        <p14:creationId xmlns:p14="http://schemas.microsoft.com/office/powerpoint/2010/main" val="2213198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The approach is very simple and flexible, and can be used in a myriad of ways for extracting features from documents.</a:t>
            </a:r>
          </a:p>
          <a:p>
            <a:br>
              <a:rPr lang="en-US" dirty="0"/>
            </a:br>
            <a:r>
              <a:rPr lang="en-US" dirty="0"/>
              <a:t>ignore  case/punctuation</a:t>
            </a: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15</a:t>
            </a:fld>
            <a:endParaRPr lang="en-US"/>
          </a:p>
        </p:txBody>
      </p:sp>
    </p:spTree>
    <p:extLst>
      <p:ext uri="{BB962C8B-B14F-4D97-AF65-F5344CB8AC3E}">
        <p14:creationId xmlns:p14="http://schemas.microsoft.com/office/powerpoint/2010/main" val="1235239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16</a:t>
            </a:fld>
            <a:endParaRPr lang="en-US"/>
          </a:p>
        </p:txBody>
      </p:sp>
    </p:spTree>
    <p:extLst>
      <p:ext uri="{BB962C8B-B14F-4D97-AF65-F5344CB8AC3E}">
        <p14:creationId xmlns:p14="http://schemas.microsoft.com/office/powerpoint/2010/main" val="2576375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It is called a “</a:t>
            </a:r>
            <a:r>
              <a:rPr lang="en-US" sz="1200" b="0" i="1" u="none" strike="noStrike" kern="1200" dirty="0">
                <a:solidFill>
                  <a:schemeClr val="tx1"/>
                </a:solidFill>
                <a:effectLst/>
                <a:latin typeface="+mn-lt"/>
                <a:ea typeface="+mn-ea"/>
                <a:cs typeface="+mn-cs"/>
              </a:rPr>
              <a:t>bag</a:t>
            </a:r>
            <a:r>
              <a:rPr lang="en-US" sz="1200" b="0" i="0" u="none" strike="noStrike" kern="1200" dirty="0">
                <a:solidFill>
                  <a:schemeClr val="tx1"/>
                </a:solidFill>
                <a:effectLst/>
                <a:latin typeface="+mn-lt"/>
                <a:ea typeface="+mn-ea"/>
                <a:cs typeface="+mn-cs"/>
              </a:rPr>
              <a:t>” of words, because any information about the order or structure of words in the document is discarded. The model is only concerned with whether known words occur in the document, not where in the document.</a:t>
            </a: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Frequent words that don’t contain much information like “a”</a:t>
            </a:r>
          </a:p>
          <a:p>
            <a:pPr fontAlgn="base"/>
            <a:r>
              <a:rPr lang="en-US" sz="1200" b="0" i="0" u="none" strike="noStrike" kern="1200" dirty="0">
                <a:solidFill>
                  <a:schemeClr val="tx1"/>
                </a:solidFill>
                <a:effectLst/>
                <a:latin typeface="+mn-lt"/>
                <a:ea typeface="+mn-ea"/>
                <a:cs typeface="+mn-cs"/>
              </a:rPr>
              <a:t>Misspelled words</a:t>
            </a:r>
          </a:p>
          <a:p>
            <a:pPr fontAlgn="base"/>
            <a:r>
              <a:rPr lang="en-US" sz="1200" b="0" i="0" u="none" strike="noStrike" kern="1200" dirty="0">
                <a:solidFill>
                  <a:schemeClr val="tx1"/>
                </a:solidFill>
                <a:effectLst/>
                <a:latin typeface="+mn-lt"/>
                <a:ea typeface="+mn-ea"/>
                <a:cs typeface="+mn-cs"/>
              </a:rPr>
              <a:t>Word variations: The goal of both stemming and lemmatization is to reduce inflectional forms and sometimes derivationally related forms of a word to a common base form.</a:t>
            </a: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Word meaning: Discarding word order ignores the context, and in turn meaning of words in the document (semantics). Context and meaning can offer a lot to the model, that if modeled could tell the difference between the same words differently arranged (“this is interesting” vs “is this interesting”), synonyms (“old bike” vs “used bike”), and much more.</a:t>
            </a:r>
          </a:p>
          <a:p>
            <a:pPr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Sparsity</a:t>
            </a:r>
            <a:r>
              <a:rPr lang="en-US" sz="1200" b="0" i="0" u="none" strike="noStrike" kern="1200" dirty="0">
                <a:solidFill>
                  <a:schemeClr val="tx1"/>
                </a:solidFill>
                <a:effectLst/>
                <a:latin typeface="+mn-lt"/>
                <a:ea typeface="+mn-ea"/>
                <a:cs typeface="+mn-cs"/>
              </a:rPr>
              <a:t>: Sparse representations are harder to model both for computational reasons (space and time complexity) and also for information reasons, where the challenge is for the models to harness so little information in such a large representational space.</a:t>
            </a: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OOV words</a:t>
            </a: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br>
              <a:rPr lang="en-US" dirty="0"/>
            </a:b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17</a:t>
            </a:fld>
            <a:endParaRPr lang="en-US"/>
          </a:p>
        </p:txBody>
      </p:sp>
    </p:spTree>
    <p:extLst>
      <p:ext uri="{BB962C8B-B14F-4D97-AF65-F5344CB8AC3E}">
        <p14:creationId xmlns:p14="http://schemas.microsoft.com/office/powerpoint/2010/main" val="513901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dirty="0"/>
              <a:t>One-hot encoded example</a:t>
            </a:r>
          </a:p>
          <a:p>
            <a:pPr fontAlgn="base"/>
            <a:endParaRPr lang="en-US" b="0" dirty="0"/>
          </a:p>
          <a:p>
            <a:pPr fontAlgn="base"/>
            <a:r>
              <a:rPr lang="en-US" b="0" dirty="0"/>
              <a:t>Issues</a:t>
            </a:r>
          </a:p>
          <a:p>
            <a:pPr fontAlgn="base"/>
            <a:r>
              <a:rPr lang="en-US" sz="1200" b="0" i="0" u="none" strike="noStrike" kern="1200" dirty="0">
                <a:solidFill>
                  <a:schemeClr val="tx1"/>
                </a:solidFill>
                <a:effectLst/>
                <a:latin typeface="+mn-lt"/>
                <a:ea typeface="+mn-ea"/>
                <a:cs typeface="+mn-cs"/>
              </a:rPr>
              <a:t>* The number of dimensions (columns in this case), increases linearly as we add words to the vocabulary. For a vocabulary of 50,000 words, each word is represented with 49,999 zeros, and a single “one” value in the correct location. As such, memory use is prohibitively large.</a:t>
            </a:r>
          </a:p>
          <a:p>
            <a:pPr fontAlgn="base"/>
            <a:r>
              <a:rPr lang="en-US" sz="1200" b="0" i="0" u="none" strike="noStrike" kern="1200" dirty="0">
                <a:solidFill>
                  <a:schemeClr val="tx1"/>
                </a:solidFill>
                <a:effectLst/>
                <a:latin typeface="+mn-lt"/>
                <a:ea typeface="+mn-ea"/>
                <a:cs typeface="+mn-cs"/>
              </a:rPr>
              <a:t>* The embedding matrix is very sparse, mainly made up of zeros.</a:t>
            </a:r>
          </a:p>
          <a:p>
            <a:pPr fontAlgn="base"/>
            <a:r>
              <a:rPr lang="en-US" sz="1200" b="0" i="0" u="none" strike="noStrike" kern="1200" dirty="0">
                <a:solidFill>
                  <a:schemeClr val="tx1"/>
                </a:solidFill>
                <a:effectLst/>
                <a:latin typeface="+mn-lt"/>
                <a:ea typeface="+mn-ea"/>
                <a:cs typeface="+mn-cs"/>
              </a:rPr>
              <a:t>* There is no shared information between words and no commonalities between similar words. All words are the same “distance” apart in the 9-dimensional (each word embedding is a [1×9] vector) embedding space.</a:t>
            </a:r>
          </a:p>
          <a:p>
            <a:pPr fontAlgn="base"/>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18</a:t>
            </a:fld>
            <a:endParaRPr lang="en-US"/>
          </a:p>
        </p:txBody>
      </p:sp>
    </p:spTree>
    <p:extLst>
      <p:ext uri="{BB962C8B-B14F-4D97-AF65-F5344CB8AC3E}">
        <p14:creationId xmlns:p14="http://schemas.microsoft.com/office/powerpoint/2010/main" val="1964872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E982A1-5A81-7746-934C-61A23258E6B4}" type="slidenum">
              <a:rPr lang="en-US" smtClean="0"/>
              <a:t>19</a:t>
            </a:fld>
            <a:endParaRPr lang="en-US"/>
          </a:p>
        </p:txBody>
      </p:sp>
    </p:spTree>
    <p:extLst>
      <p:ext uri="{BB962C8B-B14F-4D97-AF65-F5344CB8AC3E}">
        <p14:creationId xmlns:p14="http://schemas.microsoft.com/office/powerpoint/2010/main" val="2681768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machine learning algorithms use some input data (usually in the form of structured features) to create outputs.</a:t>
            </a:r>
          </a:p>
          <a:p>
            <a:r>
              <a:rPr lang="en-US" dirty="0"/>
              <a:t>Algorithms require features with some specific characteristic to work properly.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386467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1912445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to validate the hypotheses: CV, measuring desired metrics, avoid leakage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Why is it hard?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 transformation like target encoding can introduce leakage when applied wrong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Requires domain knowledge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Time-consuming, need to run thousands of experiments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3963516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2591660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7</a:t>
            </a:fld>
            <a:endParaRPr lang="en-US"/>
          </a:p>
        </p:txBody>
      </p:sp>
    </p:spTree>
    <p:extLst>
      <p:ext uri="{BB962C8B-B14F-4D97-AF65-F5344CB8AC3E}">
        <p14:creationId xmlns:p14="http://schemas.microsoft.com/office/powerpoint/2010/main" val="331153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Target/feature transformation can improve model fit. For example when variable shows a skewed </a:t>
            </a:r>
            <a:r>
              <a:rPr lang="en-US" dirty="0" err="1"/>
              <a:t>distruution</a:t>
            </a:r>
            <a:r>
              <a:rPr lang="en-US" dirty="0"/>
              <a:t> make the residuals more close to normal </a:t>
            </a:r>
            <a:r>
              <a:rPr lang="en-US" dirty="0" err="1"/>
              <a:t>dist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Feature Encoding: </a:t>
            </a:r>
            <a:r>
              <a:rPr lang="en-US" b="0" dirty="0"/>
              <a:t>most ML models can only accept numbers as their input – also helps to explicitly capture non-linear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Feature Interaction: </a:t>
            </a:r>
            <a:r>
              <a:rPr lang="en-US" sz="1200" b="0" i="0" u="none" strike="noStrike" kern="1200" dirty="0">
                <a:solidFill>
                  <a:schemeClr val="tx1"/>
                </a:solidFill>
                <a:effectLst/>
                <a:latin typeface="+mn-lt"/>
                <a:ea typeface="+mn-ea"/>
                <a:cs typeface="+mn-cs"/>
              </a:rPr>
              <a:t>the sum is greater than the parts?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Sum difference, product, division,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Housing price predictor, maybe size and location are interrelated … H-Statistics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Needs domain expertise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Feature Extraction: </a:t>
            </a:r>
            <a:r>
              <a:rPr lang="en-US" b="0" dirty="0"/>
              <a:t>usually meaningful features inside existing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Feature Selection</a:t>
            </a:r>
            <a:r>
              <a:rPr lang="en-US" sz="1200" b="0" i="0" u="none" strike="noStrike" kern="1200" dirty="0">
                <a:solidFill>
                  <a:schemeClr val="tx1"/>
                </a:solidFill>
                <a:effectLst/>
                <a:latin typeface="+mn-lt"/>
                <a:ea typeface="+mn-ea"/>
                <a:cs typeface="+mn-cs"/>
              </a:rPr>
              <a:t> is the process where you automatically or manually </a:t>
            </a:r>
            <a:r>
              <a:rPr lang="en-US" sz="1200" b="1" i="0" u="none" strike="noStrike" kern="1200" dirty="0">
                <a:solidFill>
                  <a:schemeClr val="tx1"/>
                </a:solidFill>
                <a:effectLst/>
                <a:latin typeface="+mn-lt"/>
                <a:ea typeface="+mn-ea"/>
                <a:cs typeface="+mn-cs"/>
              </a:rPr>
              <a:t>select</a:t>
            </a:r>
            <a:r>
              <a:rPr lang="en-US" sz="1200" b="0" i="0" u="none" strike="noStrike" kern="1200" dirty="0">
                <a:solidFill>
                  <a:schemeClr val="tx1"/>
                </a:solidFill>
                <a:effectLst/>
                <a:latin typeface="+mn-lt"/>
                <a:ea typeface="+mn-ea"/>
                <a:cs typeface="+mn-cs"/>
              </a:rPr>
              <a:t> those </a:t>
            </a:r>
            <a:r>
              <a:rPr lang="en-US" sz="1200" b="1" i="0" u="none" strike="noStrike" kern="1200" dirty="0">
                <a:solidFill>
                  <a:schemeClr val="tx1"/>
                </a:solidFill>
                <a:effectLst/>
                <a:latin typeface="+mn-lt"/>
                <a:ea typeface="+mn-ea"/>
                <a:cs typeface="+mn-cs"/>
              </a:rPr>
              <a:t>features</a:t>
            </a:r>
            <a:r>
              <a:rPr lang="en-US" sz="1200" b="0" i="0" u="none" strike="noStrike" kern="1200" dirty="0">
                <a:solidFill>
                  <a:schemeClr val="tx1"/>
                </a:solidFill>
                <a:effectLst/>
                <a:latin typeface="+mn-lt"/>
                <a:ea typeface="+mn-ea"/>
                <a:cs typeface="+mn-cs"/>
              </a:rPr>
              <a:t> which contribute most to your prediction variable or output in which you are interested in. Having irrelevant </a:t>
            </a:r>
            <a:r>
              <a:rPr lang="en-US" sz="1200" b="1" i="0" u="none" strike="noStrike" kern="1200" dirty="0">
                <a:solidFill>
                  <a:schemeClr val="tx1"/>
                </a:solidFill>
                <a:effectLst/>
                <a:latin typeface="+mn-lt"/>
                <a:ea typeface="+mn-ea"/>
                <a:cs typeface="+mn-cs"/>
              </a:rPr>
              <a:t>features</a:t>
            </a:r>
            <a:r>
              <a:rPr lang="en-US" sz="1200" b="0" i="0" u="none" strike="noStrike" kern="1200" dirty="0">
                <a:solidFill>
                  <a:schemeClr val="tx1"/>
                </a:solidFill>
                <a:effectLst/>
                <a:latin typeface="+mn-lt"/>
                <a:ea typeface="+mn-ea"/>
                <a:cs typeface="+mn-cs"/>
              </a:rPr>
              <a:t> in your data can decrease the accuracy of the models and make your model learn based on irrelevant </a:t>
            </a:r>
            <a:r>
              <a:rPr lang="en-US" sz="1200" b="1" i="0" u="none" strike="noStrike" kern="1200" dirty="0">
                <a:solidFill>
                  <a:schemeClr val="tx1"/>
                </a:solidFill>
                <a:effectLst/>
                <a:latin typeface="+mn-lt"/>
                <a:ea typeface="+mn-ea"/>
                <a:cs typeface="+mn-cs"/>
              </a:rPr>
              <a:t>features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8</a:t>
            </a:fld>
            <a:endParaRPr lang="en-US"/>
          </a:p>
        </p:txBody>
      </p:sp>
    </p:spTree>
    <p:extLst>
      <p:ext uri="{BB962C8B-B14F-4D97-AF65-F5344CB8AC3E}">
        <p14:creationId xmlns:p14="http://schemas.microsoft.com/office/powerpoint/2010/main" val="975343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Feature Selection is one of the core concepts in machine learning</a:t>
            </a: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Feature selection and Data cleaning should be the first and most important step of your model designing.</a:t>
            </a: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9</a:t>
            </a:fld>
            <a:endParaRPr lang="en-US"/>
          </a:p>
        </p:txBody>
      </p:sp>
    </p:spTree>
    <p:extLst>
      <p:ext uri="{BB962C8B-B14F-4D97-AF65-F5344CB8AC3E}">
        <p14:creationId xmlns:p14="http://schemas.microsoft.com/office/powerpoint/2010/main" val="207239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scikit</a:t>
            </a:r>
            <a:r>
              <a:rPr lang="en-US" sz="1200" b="0" i="0" u="none" strike="noStrike" kern="1200" dirty="0">
                <a:solidFill>
                  <a:schemeClr val="tx1"/>
                </a:solidFill>
                <a:effectLst/>
                <a:latin typeface="+mn-lt"/>
                <a:ea typeface="+mn-ea"/>
                <a:cs typeface="+mn-cs"/>
              </a:rPr>
              <a:t>-learn library provides the </a:t>
            </a:r>
            <a:r>
              <a:rPr lang="en-US" sz="1200" b="0" i="0" u="sng" kern="1200" dirty="0">
                <a:solidFill>
                  <a:schemeClr val="tx1"/>
                </a:solidFill>
                <a:effectLst/>
                <a:latin typeface="+mn-lt"/>
                <a:ea typeface="+mn-ea"/>
                <a:cs typeface="+mn-cs"/>
                <a:hlinkClick r:id="rId3"/>
              </a:rPr>
              <a:t>SelectKBest</a:t>
            </a:r>
            <a:r>
              <a:rPr lang="en-US" sz="1200" b="0" i="0" u="none" strike="noStrike" kern="1200" dirty="0">
                <a:solidFill>
                  <a:schemeClr val="tx1"/>
                </a:solidFill>
                <a:effectLst/>
                <a:latin typeface="+mn-lt"/>
                <a:ea typeface="+mn-ea"/>
                <a:cs typeface="+mn-cs"/>
              </a:rPr>
              <a:t> class that can be used with a suite of different statistical tests to select a specific number of features.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Feature importance gives you a score for each feature of your data, the higher the score more important or relevant is the feature towards your output variable.</a:t>
            </a:r>
          </a:p>
          <a:p>
            <a:r>
              <a:rPr lang="en-US" sz="1200" b="0" i="0" u="none" strike="noStrike" kern="1200" dirty="0">
                <a:solidFill>
                  <a:schemeClr val="tx1"/>
                </a:solidFill>
                <a:effectLst/>
                <a:latin typeface="+mn-lt"/>
                <a:ea typeface="+mn-ea"/>
                <a:cs typeface="+mn-cs"/>
              </a:rPr>
              <a:t>Feature importance is an inbuilt class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base" latinLnBrk="0" hangingPunct="1">
              <a:lnSpc>
                <a:spcPct val="100000"/>
              </a:lnSpc>
              <a:spcBef>
                <a:spcPts val="0"/>
              </a:spcBef>
              <a:spcAft>
                <a:spcPts val="0"/>
              </a:spcAft>
              <a:buClrTx/>
              <a:buSzTx/>
              <a:buFontTx/>
              <a:buNone/>
              <a:tabLst/>
              <a:defRPr/>
            </a:pPr>
            <a:endParaRPr lang="en-US" b="1" dirty="0"/>
          </a:p>
          <a:p>
            <a:r>
              <a:rPr lang="en-US" sz="1200" b="0" i="0" u="none" strike="noStrike" kern="1200" dirty="0">
                <a:solidFill>
                  <a:schemeClr val="tx1"/>
                </a:solidFill>
                <a:effectLst/>
                <a:latin typeface="+mn-lt"/>
                <a:ea typeface="+mn-ea"/>
                <a:cs typeface="+mn-cs"/>
              </a:rPr>
              <a:t>Correlation can be positive (increase in one value of feature increases the value of the target variable) or negative (increase in one value of feature decreases the value of the target variable)</a:t>
            </a:r>
          </a:p>
          <a:p>
            <a:br>
              <a:rPr lang="en-US" dirty="0"/>
            </a:br>
            <a:endParaRPr lang="en-US" b="1" dirty="0"/>
          </a:p>
        </p:txBody>
      </p:sp>
      <p:sp>
        <p:nvSpPr>
          <p:cNvPr id="4" name="Slide Number Placeholder 3"/>
          <p:cNvSpPr>
            <a:spLocks noGrp="1"/>
          </p:cNvSpPr>
          <p:nvPr>
            <p:ph type="sldNum" sz="quarter" idx="5"/>
          </p:nvPr>
        </p:nvSpPr>
        <p:spPr/>
        <p:txBody>
          <a:bodyPr/>
          <a:lstStyle/>
          <a:p>
            <a:fld id="{80E982A1-5A81-7746-934C-61A23258E6B4}" type="slidenum">
              <a:rPr lang="en-US" smtClean="0"/>
              <a:t>10</a:t>
            </a:fld>
            <a:endParaRPr lang="en-US"/>
          </a:p>
        </p:txBody>
      </p:sp>
    </p:spTree>
    <p:extLst>
      <p:ext uri="{BB962C8B-B14F-4D97-AF65-F5344CB8AC3E}">
        <p14:creationId xmlns:p14="http://schemas.microsoft.com/office/powerpoint/2010/main" val="264397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11/15/20</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11/15/20</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11/15/20</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11/15/20</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11/15/20</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11/15/20</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11/15/20</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11/15/20</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11/15/20</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11/15/20</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11/15/20</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11/15/20</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2020</a:t>
            </a:r>
            <a:br>
              <a:rPr lang="en-US" b="1" dirty="0"/>
            </a:br>
            <a:r>
              <a:rPr lang="en-US" b="1" dirty="0"/>
              <a:t>Feature Engineering</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13</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Selection Methods</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5">
            <a:extLst>
              <a:ext uri="{FF2B5EF4-FFF2-40B4-BE49-F238E27FC236}">
                <a16:creationId xmlns:a16="http://schemas.microsoft.com/office/drawing/2014/main" id="{47A10964-59B1-AA4F-BF68-148D7AE5D94B}"/>
              </a:ext>
            </a:extLst>
          </p:cNvPr>
          <p:cNvSpPr txBox="1">
            <a:spLocks/>
          </p:cNvSpPr>
          <p:nvPr/>
        </p:nvSpPr>
        <p:spPr>
          <a:xfrm>
            <a:off x="838200" y="161614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Univariate Selection: </a:t>
            </a:r>
            <a:r>
              <a:rPr lang="en-US" dirty="0"/>
              <a:t>Statistical tests can be used to select those features that have the strongest relationship with the output variable.</a:t>
            </a:r>
          </a:p>
          <a:p>
            <a:r>
              <a:rPr lang="en-US" b="1" dirty="0"/>
              <a:t>Feature Importance</a:t>
            </a:r>
            <a:r>
              <a:rPr lang="en-US" dirty="0"/>
              <a:t>: feature importance property of the model</a:t>
            </a:r>
          </a:p>
          <a:p>
            <a:r>
              <a:rPr lang="en-US" b="1" dirty="0"/>
              <a:t>Correlation Matrix</a:t>
            </a:r>
          </a:p>
          <a:p>
            <a:endParaRPr lang="en-US" dirty="0"/>
          </a:p>
        </p:txBody>
      </p:sp>
    </p:spTree>
    <p:extLst>
      <p:ext uri="{BB962C8B-B14F-4D97-AF65-F5344CB8AC3E}">
        <p14:creationId xmlns:p14="http://schemas.microsoft.com/office/powerpoint/2010/main" val="213946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Encoding – Categorical Variable</a:t>
            </a:r>
          </a:p>
        </p:txBody>
      </p:sp>
      <p:pic>
        <p:nvPicPr>
          <p:cNvPr id="7" name="Content Placeholder 6">
            <a:extLst>
              <a:ext uri="{FF2B5EF4-FFF2-40B4-BE49-F238E27FC236}">
                <a16:creationId xmlns:a16="http://schemas.microsoft.com/office/drawing/2014/main" id="{80B34EC0-7FD8-B84C-808F-CCA927DA7C29}"/>
              </a:ext>
            </a:extLst>
          </p:cNvPr>
          <p:cNvPicPr>
            <a:picLocks noGrp="1" noChangeAspect="1"/>
          </p:cNvPicPr>
          <p:nvPr>
            <p:ph idx="1"/>
          </p:nvPr>
        </p:nvPicPr>
        <p:blipFill>
          <a:blip r:embed="rId3"/>
          <a:stretch>
            <a:fillRect/>
          </a:stretch>
        </p:blipFill>
        <p:spPr>
          <a:xfrm>
            <a:off x="1974850" y="1745975"/>
            <a:ext cx="8242300" cy="4178300"/>
          </a:xfrm>
        </p:spPr>
      </p:pic>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82194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Encoding - Categorical Variable</a:t>
            </a:r>
          </a:p>
        </p:txBody>
      </p:sp>
      <p:pic>
        <p:nvPicPr>
          <p:cNvPr id="7" name="Content Placeholder 6">
            <a:extLst>
              <a:ext uri="{FF2B5EF4-FFF2-40B4-BE49-F238E27FC236}">
                <a16:creationId xmlns:a16="http://schemas.microsoft.com/office/drawing/2014/main" id="{80B34EC0-7FD8-B84C-808F-CCA927DA7C29}"/>
              </a:ext>
            </a:extLst>
          </p:cNvPr>
          <p:cNvPicPr>
            <a:picLocks noGrp="1" noChangeAspect="1"/>
          </p:cNvPicPr>
          <p:nvPr>
            <p:ph idx="1"/>
          </p:nvPr>
        </p:nvPicPr>
        <p:blipFill>
          <a:blip r:embed="rId3"/>
          <a:srcRect/>
          <a:stretch/>
        </p:blipFill>
        <p:spPr>
          <a:xfrm>
            <a:off x="1974850" y="2084310"/>
            <a:ext cx="8242300" cy="3501630"/>
          </a:xfrm>
        </p:spPr>
      </p:pic>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99571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Encoding - Numerical Variable</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r>
              <a:rPr lang="en-US" dirty="0"/>
              <a:t>Binning. Example quantiles (same size population in each bin) or histograms (bins of same size)</a:t>
            </a:r>
          </a:p>
          <a:p>
            <a:r>
              <a:rPr lang="en-US" dirty="0"/>
              <a:t>Dimensionality reduction</a:t>
            </a:r>
          </a:p>
          <a:p>
            <a:r>
              <a:rPr lang="en-US" dirty="0"/>
              <a:t>Clustering and using cluster IDs or/and distances to cluster centers as new features</a:t>
            </a:r>
          </a:p>
          <a:p>
            <a:endParaRPr lang="en-US" dirty="0"/>
          </a:p>
          <a:p>
            <a:endParaRPr lang="en-US" dirty="0"/>
          </a:p>
        </p:txBody>
      </p:sp>
    </p:spTree>
    <p:extLst>
      <p:ext uri="{BB962C8B-B14F-4D97-AF65-F5344CB8AC3E}">
        <p14:creationId xmlns:p14="http://schemas.microsoft.com/office/powerpoint/2010/main" val="1619607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Extraction – Textual Data</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r>
              <a:rPr lang="en-US" dirty="0"/>
              <a:t>Bag of Words: extract tokens from text and use their occurrences (or TF/IDF weights) as features</a:t>
            </a:r>
          </a:p>
          <a:p>
            <a:pPr lvl="1"/>
            <a:r>
              <a:rPr lang="en-US" dirty="0"/>
              <a:t>Needs NLP techniques like N-grams, Stemming, etc.</a:t>
            </a:r>
          </a:p>
          <a:p>
            <a:r>
              <a:rPr lang="en-US" dirty="0"/>
              <a:t>Word Embeddings: Word2Vec, </a:t>
            </a:r>
            <a:r>
              <a:rPr lang="en-US" dirty="0" err="1"/>
              <a:t>GloVe</a:t>
            </a:r>
            <a:r>
              <a:rPr lang="en-US" dirty="0"/>
              <a:t>,  BERT, </a:t>
            </a:r>
            <a:r>
              <a:rPr lang="en-US" dirty="0" err="1"/>
              <a:t>ElMo</a:t>
            </a:r>
            <a:r>
              <a:rPr lang="en-US" dirty="0"/>
              <a:t>, </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151364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Extraction – Textual Data - </a:t>
            </a:r>
            <a:r>
              <a:rPr lang="en-US" dirty="0" err="1"/>
              <a:t>BoW</a:t>
            </a: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686A9D35-8C5A-B943-B93D-D59665F13C96}"/>
              </a:ext>
            </a:extLst>
          </p:cNvPr>
          <p:cNvPicPr>
            <a:picLocks noChangeAspect="1"/>
          </p:cNvPicPr>
          <p:nvPr/>
        </p:nvPicPr>
        <p:blipFill>
          <a:blip r:embed="rId3"/>
          <a:stretch>
            <a:fillRect/>
          </a:stretch>
        </p:blipFill>
        <p:spPr>
          <a:xfrm>
            <a:off x="6369326" y="1695934"/>
            <a:ext cx="3568148" cy="4189871"/>
          </a:xfrm>
          <a:prstGeom prst="rect">
            <a:avLst/>
          </a:prstGeom>
        </p:spPr>
      </p:pic>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vocabulary of known words</a:t>
            </a:r>
          </a:p>
          <a:p>
            <a:r>
              <a:rPr lang="en-US" dirty="0"/>
              <a:t>A measure of the presence of known words</a:t>
            </a:r>
          </a:p>
          <a:p>
            <a:endParaRPr lang="en-US" dirty="0"/>
          </a:p>
          <a:p>
            <a:endParaRPr lang="en-US" dirty="0"/>
          </a:p>
        </p:txBody>
      </p:sp>
    </p:spTree>
    <p:extLst>
      <p:ext uri="{BB962C8B-B14F-4D97-AF65-F5344CB8AC3E}">
        <p14:creationId xmlns:p14="http://schemas.microsoft.com/office/powerpoint/2010/main" val="380862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Extraction – Textual Data - </a:t>
            </a:r>
            <a:r>
              <a:rPr lang="en-US" dirty="0" err="1"/>
              <a:t>BoW</a:t>
            </a: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686A9D35-8C5A-B943-B93D-D59665F13C96}"/>
              </a:ext>
            </a:extLst>
          </p:cNvPr>
          <p:cNvPicPr>
            <a:picLocks noChangeAspect="1"/>
          </p:cNvPicPr>
          <p:nvPr/>
        </p:nvPicPr>
        <p:blipFill>
          <a:blip r:embed="rId3"/>
          <a:stretch>
            <a:fillRect/>
          </a:stretch>
        </p:blipFill>
        <p:spPr>
          <a:xfrm>
            <a:off x="6369326" y="1695934"/>
            <a:ext cx="3568148" cy="4189871"/>
          </a:xfrm>
          <a:prstGeom prst="rect">
            <a:avLst/>
          </a:prstGeom>
        </p:spPr>
      </p:pic>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vocabulary of known words</a:t>
            </a:r>
          </a:p>
          <a:p>
            <a:r>
              <a:rPr lang="en-US" dirty="0"/>
              <a:t>A measure of the presence of known words</a:t>
            </a:r>
          </a:p>
          <a:p>
            <a:endParaRPr lang="en-US" dirty="0"/>
          </a:p>
          <a:p>
            <a:endParaRPr lang="en-US" dirty="0"/>
          </a:p>
        </p:txBody>
      </p:sp>
      <p:sp>
        <p:nvSpPr>
          <p:cNvPr id="8" name="TextBox 7">
            <a:extLst>
              <a:ext uri="{FF2B5EF4-FFF2-40B4-BE49-F238E27FC236}">
                <a16:creationId xmlns:a16="http://schemas.microsoft.com/office/drawing/2014/main" id="{377F0A73-EAE3-8344-A01C-83F9CBF596B1}"/>
              </a:ext>
            </a:extLst>
          </p:cNvPr>
          <p:cNvSpPr txBox="1"/>
          <p:nvPr/>
        </p:nvSpPr>
        <p:spPr>
          <a:xfrm>
            <a:off x="927255" y="4838900"/>
            <a:ext cx="6836615" cy="646331"/>
          </a:xfrm>
          <a:prstGeom prst="rect">
            <a:avLst/>
          </a:prstGeom>
          <a:noFill/>
        </p:spPr>
        <p:txBody>
          <a:bodyPr wrap="none" rtlCol="0">
            <a:spAutoFit/>
          </a:bodyPr>
          <a:lstStyle/>
          <a:p>
            <a:r>
              <a:rPr lang="en-US" sz="3600" dirty="0"/>
              <a:t>What are the limits of this approach?</a:t>
            </a:r>
          </a:p>
        </p:txBody>
      </p:sp>
    </p:spTree>
    <p:extLst>
      <p:ext uri="{BB962C8B-B14F-4D97-AF65-F5344CB8AC3E}">
        <p14:creationId xmlns:p14="http://schemas.microsoft.com/office/powerpoint/2010/main" val="304171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Extraction – Textual Data - </a:t>
            </a:r>
            <a:r>
              <a:rPr lang="en-US" dirty="0" err="1"/>
              <a:t>BoW</a:t>
            </a: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0" name="Picture 9">
            <a:extLst>
              <a:ext uri="{FF2B5EF4-FFF2-40B4-BE49-F238E27FC236}">
                <a16:creationId xmlns:a16="http://schemas.microsoft.com/office/drawing/2014/main" id="{8E41F2C3-3282-1B47-89D4-B55CD6F5EC68}"/>
              </a:ext>
            </a:extLst>
          </p:cNvPr>
          <p:cNvPicPr>
            <a:picLocks noChangeAspect="1"/>
          </p:cNvPicPr>
          <p:nvPr/>
        </p:nvPicPr>
        <p:blipFill>
          <a:blip r:embed="rId3"/>
          <a:stretch>
            <a:fillRect/>
          </a:stretch>
        </p:blipFill>
        <p:spPr>
          <a:xfrm>
            <a:off x="3752850" y="2559050"/>
            <a:ext cx="4686300" cy="1739900"/>
          </a:xfrm>
          <a:prstGeom prst="rect">
            <a:avLst/>
          </a:prstGeom>
        </p:spPr>
      </p:pic>
    </p:spTree>
    <p:extLst>
      <p:ext uri="{BB962C8B-B14F-4D97-AF65-F5344CB8AC3E}">
        <p14:creationId xmlns:p14="http://schemas.microsoft.com/office/powerpoint/2010/main" val="2748868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Textual Data – Word Embedding</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0" name="Picture 9">
            <a:extLst>
              <a:ext uri="{FF2B5EF4-FFF2-40B4-BE49-F238E27FC236}">
                <a16:creationId xmlns:a16="http://schemas.microsoft.com/office/drawing/2014/main" id="{8E41F2C3-3282-1B47-89D4-B55CD6F5EC68}"/>
              </a:ext>
            </a:extLst>
          </p:cNvPr>
          <p:cNvPicPr>
            <a:picLocks noChangeAspect="1"/>
          </p:cNvPicPr>
          <p:nvPr/>
        </p:nvPicPr>
        <p:blipFill>
          <a:blip r:embed="rId3"/>
          <a:srcRect/>
          <a:stretch/>
        </p:blipFill>
        <p:spPr>
          <a:xfrm>
            <a:off x="1415190" y="2319128"/>
            <a:ext cx="9361620" cy="3364332"/>
          </a:xfrm>
          <a:prstGeom prst="rect">
            <a:avLst/>
          </a:prstGeom>
        </p:spPr>
      </p:pic>
    </p:spTree>
    <p:extLst>
      <p:ext uri="{BB962C8B-B14F-4D97-AF65-F5344CB8AC3E}">
        <p14:creationId xmlns:p14="http://schemas.microsoft.com/office/powerpoint/2010/main" val="413025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14E-A8FA-0A46-9151-9223A1DA1B6A}"/>
              </a:ext>
            </a:extLst>
          </p:cNvPr>
          <p:cNvSpPr>
            <a:spLocks noGrp="1"/>
          </p:cNvSpPr>
          <p:nvPr>
            <p:ph type="title"/>
          </p:nvPr>
        </p:nvSpPr>
        <p:spPr>
          <a:xfrm>
            <a:off x="838200" y="2465387"/>
            <a:ext cx="10515600" cy="1325563"/>
          </a:xfrm>
        </p:spPr>
        <p:txBody>
          <a:bodyPr/>
          <a:lstStyle/>
          <a:p>
            <a:r>
              <a:rPr lang="en-US" dirty="0"/>
              <a:t>Questions?</a:t>
            </a:r>
          </a:p>
        </p:txBody>
      </p:sp>
      <p:sp>
        <p:nvSpPr>
          <p:cNvPr id="3" name="Content Placeholder 2">
            <a:extLst>
              <a:ext uri="{FF2B5EF4-FFF2-40B4-BE49-F238E27FC236}">
                <a16:creationId xmlns:a16="http://schemas.microsoft.com/office/drawing/2014/main" id="{41A8A757-3561-114C-939E-C6497C497EF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A02B5B5-6390-0A46-B468-A8414EF6C5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415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Coming up with features is difficult, time-consuming, requires expert knowledge. Applied ML is basically feature engineering” </a:t>
            </a:r>
            <a:r>
              <a:rPr lang="en-US" dirty="0" err="1"/>
              <a:t>Anrew</a:t>
            </a:r>
            <a:r>
              <a:rPr lang="en-US" dirty="0"/>
              <a:t> Ng</a:t>
            </a:r>
          </a:p>
        </p:txBody>
      </p:sp>
      <p:pic>
        <p:nvPicPr>
          <p:cNvPr id="12" name="Picture 11">
            <a:extLst>
              <a:ext uri="{FF2B5EF4-FFF2-40B4-BE49-F238E27FC236}">
                <a16:creationId xmlns:a16="http://schemas.microsoft.com/office/drawing/2014/main" id="{6042C934-B981-2D4F-A372-BC5EEE22E232}"/>
              </a:ext>
            </a:extLst>
          </p:cNvPr>
          <p:cNvPicPr>
            <a:picLocks noChangeAspect="1"/>
          </p:cNvPicPr>
          <p:nvPr/>
        </p:nvPicPr>
        <p:blipFill>
          <a:blip r:embed="rId3"/>
          <a:stretch>
            <a:fillRect/>
          </a:stretch>
        </p:blipFill>
        <p:spPr>
          <a:xfrm>
            <a:off x="2279374" y="2480089"/>
            <a:ext cx="7633252" cy="4293704"/>
          </a:xfrm>
          <a:prstGeom prst="rect">
            <a:avLst/>
          </a:prstGeom>
        </p:spPr>
      </p:pic>
    </p:spTree>
    <p:extLst>
      <p:ext uri="{BB962C8B-B14F-4D97-AF65-F5344CB8AC3E}">
        <p14:creationId xmlns:p14="http://schemas.microsoft.com/office/powerpoint/2010/main" val="219418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original space, can’t separate using linear classifiers </a:t>
            </a:r>
          </a:p>
        </p:txBody>
      </p:sp>
      <p:pic>
        <p:nvPicPr>
          <p:cNvPr id="9" name="Picture 8">
            <a:extLst>
              <a:ext uri="{FF2B5EF4-FFF2-40B4-BE49-F238E27FC236}">
                <a16:creationId xmlns:a16="http://schemas.microsoft.com/office/drawing/2014/main" id="{24079C3D-1C96-4442-9C87-E588E9E13028}"/>
              </a:ext>
            </a:extLst>
          </p:cNvPr>
          <p:cNvPicPr>
            <a:picLocks noChangeAspect="1"/>
          </p:cNvPicPr>
          <p:nvPr/>
        </p:nvPicPr>
        <p:blipFill>
          <a:blip r:embed="rId3"/>
          <a:stretch>
            <a:fillRect/>
          </a:stretch>
        </p:blipFill>
        <p:spPr>
          <a:xfrm>
            <a:off x="3839817" y="2104577"/>
            <a:ext cx="3909391" cy="3909391"/>
          </a:xfrm>
          <a:prstGeom prst="rect">
            <a:avLst/>
          </a:prstGeom>
        </p:spPr>
      </p:pic>
    </p:spTree>
    <p:extLst>
      <p:ext uri="{BB962C8B-B14F-4D97-AF65-F5344CB8AC3E}">
        <p14:creationId xmlns:p14="http://schemas.microsoft.com/office/powerpoint/2010/main" val="67613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9" name="Picture 8">
            <a:extLst>
              <a:ext uri="{FF2B5EF4-FFF2-40B4-BE49-F238E27FC236}">
                <a16:creationId xmlns:a16="http://schemas.microsoft.com/office/drawing/2014/main" id="{24079C3D-1C96-4442-9C87-E588E9E13028}"/>
              </a:ext>
            </a:extLst>
          </p:cNvPr>
          <p:cNvPicPr>
            <a:picLocks noChangeAspect="1"/>
          </p:cNvPicPr>
          <p:nvPr/>
        </p:nvPicPr>
        <p:blipFill>
          <a:blip r:embed="rId3"/>
          <a:stretch>
            <a:fillRect/>
          </a:stretch>
        </p:blipFill>
        <p:spPr>
          <a:xfrm>
            <a:off x="223341" y="2047979"/>
            <a:ext cx="2762042" cy="2762042"/>
          </a:xfrm>
          <a:prstGeom prst="rect">
            <a:avLst/>
          </a:prstGeom>
        </p:spPr>
      </p:pic>
      <p:pic>
        <p:nvPicPr>
          <p:cNvPr id="7" name="Picture 6">
            <a:extLst>
              <a:ext uri="{FF2B5EF4-FFF2-40B4-BE49-F238E27FC236}">
                <a16:creationId xmlns:a16="http://schemas.microsoft.com/office/drawing/2014/main" id="{C6061011-84AA-DF42-B0CE-F67B2FF963FB}"/>
              </a:ext>
            </a:extLst>
          </p:cNvPr>
          <p:cNvPicPr>
            <a:picLocks noChangeAspect="1"/>
          </p:cNvPicPr>
          <p:nvPr/>
        </p:nvPicPr>
        <p:blipFill>
          <a:blip r:embed="rId4"/>
          <a:stretch>
            <a:fillRect/>
          </a:stretch>
        </p:blipFill>
        <p:spPr>
          <a:xfrm>
            <a:off x="3137783" y="1572937"/>
            <a:ext cx="5270361" cy="3952771"/>
          </a:xfrm>
          <a:prstGeom prst="rect">
            <a:avLst/>
          </a:prstGeom>
        </p:spPr>
      </p:pic>
      <p:pic>
        <p:nvPicPr>
          <p:cNvPr id="11" name="Picture 10">
            <a:extLst>
              <a:ext uri="{FF2B5EF4-FFF2-40B4-BE49-F238E27FC236}">
                <a16:creationId xmlns:a16="http://schemas.microsoft.com/office/drawing/2014/main" id="{9DCE7FB3-01E0-2843-BD70-3F991156A6A7}"/>
              </a:ext>
            </a:extLst>
          </p:cNvPr>
          <p:cNvPicPr>
            <a:picLocks noChangeAspect="1"/>
          </p:cNvPicPr>
          <p:nvPr/>
        </p:nvPicPr>
        <p:blipFill>
          <a:blip r:embed="rId5"/>
          <a:stretch>
            <a:fillRect/>
          </a:stretch>
        </p:blipFill>
        <p:spPr>
          <a:xfrm>
            <a:off x="8467779" y="1754463"/>
            <a:ext cx="3429000" cy="3530600"/>
          </a:xfrm>
          <a:prstGeom prst="rect">
            <a:avLst/>
          </a:prstGeom>
        </p:spPr>
      </p:pic>
    </p:spTree>
    <p:extLst>
      <p:ext uri="{BB962C8B-B14F-4D97-AF65-F5344CB8AC3E}">
        <p14:creationId xmlns:p14="http://schemas.microsoft.com/office/powerpoint/2010/main" val="168705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2DFCC2-4402-4449-8923-062AC4FEDE29}"/>
              </a:ext>
            </a:extLst>
          </p:cNvPr>
          <p:cNvPicPr>
            <a:picLocks noChangeAspect="1"/>
          </p:cNvPicPr>
          <p:nvPr/>
        </p:nvPicPr>
        <p:blipFill>
          <a:blip r:embed="rId3"/>
          <a:stretch>
            <a:fillRect/>
          </a:stretch>
        </p:blipFill>
        <p:spPr>
          <a:xfrm>
            <a:off x="2317750" y="2745137"/>
            <a:ext cx="7556500" cy="4252012"/>
          </a:xfrm>
          <a:prstGeom prst="rect">
            <a:avLst/>
          </a:prstGeom>
        </p:spPr>
      </p:pic>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Why Feature Engineering?</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Feature engineering efforts mainly has the goal of</a:t>
            </a:r>
          </a:p>
          <a:p>
            <a:pPr marL="457200" lvl="1" indent="0">
              <a:buNone/>
            </a:pPr>
            <a:endParaRPr lang="en-US" dirty="0"/>
          </a:p>
          <a:p>
            <a:pPr marL="457200" lvl="1" indent="0">
              <a:buNone/>
            </a:pPr>
            <a:r>
              <a:rPr lang="en-US" sz="2800" b="1" dirty="0"/>
              <a:t>	Improving the performance of machine learning models.</a:t>
            </a:r>
          </a:p>
          <a:p>
            <a:endParaRPr lang="en-US" dirty="0"/>
          </a:p>
          <a:p>
            <a:endParaRPr lang="en-US" dirty="0"/>
          </a:p>
        </p:txBody>
      </p:sp>
    </p:spTree>
    <p:extLst>
      <p:ext uri="{BB962C8B-B14F-4D97-AF65-F5344CB8AC3E}">
        <p14:creationId xmlns:p14="http://schemas.microsoft.com/office/powerpoint/2010/main" val="182258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Preprocessing vs Feature Engineering</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Initial data collection</a:t>
            </a:r>
          </a:p>
          <a:p>
            <a:r>
              <a:rPr lang="en-US" dirty="0"/>
              <a:t>Creating the target variable</a:t>
            </a:r>
          </a:p>
          <a:p>
            <a:r>
              <a:rPr lang="en-US" dirty="0"/>
              <a:t>De-duplicating, imputation, fixing mislabeled classes, other data cleaning</a:t>
            </a:r>
          </a:p>
          <a:p>
            <a:r>
              <a:rPr lang="en-US" dirty="0"/>
              <a:t>Scaling or normalization</a:t>
            </a:r>
          </a:p>
          <a:p>
            <a:r>
              <a:rPr lang="en-US" dirty="0"/>
              <a:t>Feature selection</a:t>
            </a:r>
          </a:p>
          <a:p>
            <a:endParaRPr lang="en-US" dirty="0"/>
          </a:p>
          <a:p>
            <a:pPr marL="0" indent="0" algn="ctr">
              <a:buNone/>
            </a:pPr>
            <a:r>
              <a:rPr lang="en-US" b="1" dirty="0"/>
              <a:t>These are NOT feature engineering!</a:t>
            </a:r>
          </a:p>
          <a:p>
            <a:pPr marL="0" indent="0">
              <a:buNone/>
            </a:pPr>
            <a:endParaRPr lang="en-US" dirty="0"/>
          </a:p>
          <a:p>
            <a:endParaRPr lang="en-US" dirty="0"/>
          </a:p>
        </p:txBody>
      </p:sp>
    </p:spTree>
    <p:extLst>
      <p:ext uri="{BB962C8B-B14F-4D97-AF65-F5344CB8AC3E}">
        <p14:creationId xmlns:p14="http://schemas.microsoft.com/office/powerpoint/2010/main" val="171683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Engineering Techniques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a:p>
            <a:r>
              <a:rPr lang="en-US" dirty="0"/>
              <a:t>Target transformation</a:t>
            </a:r>
          </a:p>
          <a:p>
            <a:r>
              <a:rPr lang="en-US" dirty="0"/>
              <a:t>Feature Encoding</a:t>
            </a:r>
          </a:p>
          <a:p>
            <a:r>
              <a:rPr lang="en-US" dirty="0"/>
              <a:t>Feature Extraction</a:t>
            </a:r>
          </a:p>
          <a:p>
            <a:r>
              <a:rPr lang="en-US" dirty="0"/>
              <a:t>Remove irrelevant or noisy features</a:t>
            </a:r>
          </a:p>
          <a:p>
            <a:pPr marL="0" indent="0">
              <a:buNone/>
            </a:pP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57144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Engineering Techniques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normAutofit/>
          </a:bodyPr>
          <a:lstStyle/>
          <a:p>
            <a:pPr marL="0" indent="0">
              <a:buNone/>
            </a:pPr>
            <a:r>
              <a:rPr lang="en-US" dirty="0"/>
              <a:t>Extract new features, remove noisy or irrelevant data through:</a:t>
            </a:r>
          </a:p>
          <a:p>
            <a:pPr marL="0" indent="0">
              <a:buNone/>
            </a:pPr>
            <a:endParaRPr lang="en-US" dirty="0"/>
          </a:p>
          <a:p>
            <a:r>
              <a:rPr lang="en-US" b="1" dirty="0"/>
              <a:t>Feature Selection</a:t>
            </a:r>
          </a:p>
          <a:p>
            <a:r>
              <a:rPr lang="en-US" b="1" dirty="0"/>
              <a:t>Target/Feature Transformation</a:t>
            </a:r>
            <a:r>
              <a:rPr lang="en-US" dirty="0"/>
              <a:t>. Examples: log(x), sqrt(x)</a:t>
            </a:r>
          </a:p>
          <a:p>
            <a:r>
              <a:rPr lang="en-US" b="1" dirty="0"/>
              <a:t>Feature Encoding. </a:t>
            </a:r>
            <a:r>
              <a:rPr lang="en-US" dirty="0"/>
              <a:t>i.e. turn categorical features into numeric features</a:t>
            </a:r>
          </a:p>
          <a:p>
            <a:pPr lvl="1"/>
            <a:r>
              <a:rPr lang="en-US" dirty="0" err="1"/>
              <a:t>Sklearn</a:t>
            </a:r>
            <a:r>
              <a:rPr lang="en-US" dirty="0"/>
              <a:t> examples: </a:t>
            </a:r>
            <a:r>
              <a:rPr lang="en-US" dirty="0" err="1"/>
              <a:t>LabelEncoder</a:t>
            </a:r>
            <a:r>
              <a:rPr lang="en-US" dirty="0"/>
              <a:t>() (for tree models), </a:t>
            </a:r>
            <a:r>
              <a:rPr lang="en-US" dirty="0" err="1"/>
              <a:t>OneHotEncoder</a:t>
            </a:r>
            <a:r>
              <a:rPr lang="en-US" dirty="0"/>
              <a:t>() </a:t>
            </a:r>
          </a:p>
          <a:p>
            <a:r>
              <a:rPr lang="en-US" b="1" dirty="0"/>
              <a:t>Feature Interaction. </a:t>
            </a:r>
            <a:r>
              <a:rPr lang="en-US" dirty="0"/>
              <a:t>Examples</a:t>
            </a:r>
            <a:r>
              <a:rPr lang="en-US" b="1" dirty="0"/>
              <a:t>: </a:t>
            </a:r>
            <a:r>
              <a:rPr lang="en-US" dirty="0"/>
              <a:t>X</a:t>
            </a:r>
            <a:r>
              <a:rPr lang="en-US" baseline="-25000" dirty="0"/>
              <a:t>1</a:t>
            </a:r>
            <a:r>
              <a:rPr lang="en-US" dirty="0"/>
              <a:t> + X</a:t>
            </a:r>
            <a:r>
              <a:rPr lang="en-US" baseline="-25000" dirty="0"/>
              <a:t>2</a:t>
            </a:r>
            <a:r>
              <a:rPr lang="en-US" dirty="0"/>
              <a:t>, X</a:t>
            </a:r>
            <a:r>
              <a:rPr lang="en-US" baseline="-25000" dirty="0"/>
              <a:t>1</a:t>
            </a:r>
            <a:r>
              <a:rPr lang="en-US" baseline="30000" dirty="0"/>
              <a:t>2</a:t>
            </a:r>
            <a:endParaRPr lang="en-US" b="1" baseline="30000" dirty="0"/>
          </a:p>
          <a:p>
            <a:r>
              <a:rPr lang="en-US" b="1" dirty="0"/>
              <a:t>Feature Extraction. </a:t>
            </a:r>
            <a:r>
              <a:rPr lang="en-US" dirty="0"/>
              <a:t>Examples: Time, Location</a:t>
            </a:r>
          </a:p>
          <a:p>
            <a:pPr marL="0" indent="0">
              <a:buNone/>
            </a:pP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4580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Selection</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5">
            <a:extLst>
              <a:ext uri="{FF2B5EF4-FFF2-40B4-BE49-F238E27FC236}">
                <a16:creationId xmlns:a16="http://schemas.microsoft.com/office/drawing/2014/main" id="{47A10964-59B1-AA4F-BF68-148D7AE5D94B}"/>
              </a:ext>
            </a:extLst>
          </p:cNvPr>
          <p:cNvSpPr txBox="1">
            <a:spLocks/>
          </p:cNvSpPr>
          <p:nvPr/>
        </p:nvSpPr>
        <p:spPr>
          <a:xfrm>
            <a:off x="838200" y="161614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process where you automatically or manually select those features which contribute most to your prediction variable</a:t>
            </a:r>
          </a:p>
          <a:p>
            <a:r>
              <a:rPr lang="en-US" dirty="0"/>
              <a:t>Irrelevant or partially relevant features can negatively impact model performance.</a:t>
            </a:r>
          </a:p>
          <a:p>
            <a:r>
              <a:rPr lang="en-US" dirty="0"/>
              <a:t>Benefits:</a:t>
            </a:r>
          </a:p>
          <a:p>
            <a:pPr lvl="1"/>
            <a:r>
              <a:rPr lang="en-US" dirty="0"/>
              <a:t>Reduces overfitting</a:t>
            </a:r>
          </a:p>
          <a:p>
            <a:pPr lvl="1"/>
            <a:r>
              <a:rPr lang="en-US" dirty="0"/>
              <a:t>Improves accuracy</a:t>
            </a:r>
          </a:p>
          <a:p>
            <a:pPr lvl="1"/>
            <a:r>
              <a:rPr lang="en-US" dirty="0"/>
              <a:t>Reduces training time</a:t>
            </a:r>
          </a:p>
        </p:txBody>
      </p:sp>
    </p:spTree>
    <p:extLst>
      <p:ext uri="{BB962C8B-B14F-4D97-AF65-F5344CB8AC3E}">
        <p14:creationId xmlns:p14="http://schemas.microsoft.com/office/powerpoint/2010/main" val="109887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7834</TotalTime>
  <Words>1032</Words>
  <Application>Microsoft Macintosh PowerPoint</Application>
  <PresentationFormat>Widescreen</PresentationFormat>
  <Paragraphs>148</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Garamond</vt:lpstr>
      <vt:lpstr>Office Theme</vt:lpstr>
      <vt:lpstr>INFO 656-01 Fall 2020 Feature Engineering</vt:lpstr>
      <vt:lpstr>Feature Engineering</vt:lpstr>
      <vt:lpstr>Feature Engineering</vt:lpstr>
      <vt:lpstr>Feature Engineering</vt:lpstr>
      <vt:lpstr>Why Feature Engineering?</vt:lpstr>
      <vt:lpstr>Preprocessing vs Feature Engineering</vt:lpstr>
      <vt:lpstr>Feature Engineering Techniques</vt:lpstr>
      <vt:lpstr>Feature Engineering Techniques</vt:lpstr>
      <vt:lpstr>Feature Selection</vt:lpstr>
      <vt:lpstr>Feature Selection Methods</vt:lpstr>
      <vt:lpstr>Feature Encoding – Categorical Variable</vt:lpstr>
      <vt:lpstr>Feature Encoding - Categorical Variable</vt:lpstr>
      <vt:lpstr>Feature Encoding - Numerical Variable</vt:lpstr>
      <vt:lpstr>Feature Extraction – Textual Data</vt:lpstr>
      <vt:lpstr>Feature Extraction – Textual Data - BoW</vt:lpstr>
      <vt:lpstr>Feature Extraction – Textual Data - BoW</vt:lpstr>
      <vt:lpstr>Feature Extraction – Textual Data - BoW</vt:lpstr>
      <vt:lpstr>Textual Data – Word Embedding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116</cp:revision>
  <dcterms:created xsi:type="dcterms:W3CDTF">2020-08-22T01:54:37Z</dcterms:created>
  <dcterms:modified xsi:type="dcterms:W3CDTF">2020-11-16T01:46:50Z</dcterms:modified>
</cp:coreProperties>
</file>