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Regardless of why you are using ML for, you need to code!</a:t>
            </a:r>
          </a:p>
          <a:p>
            <a:pPr/>
          </a:p>
          <a:p>
            <a:pPr/>
            <a:r>
              <a:t>What is code? Refer to Bloomberg article</a:t>
            </a:r>
          </a:p>
          <a:p>
            <a:pPr/>
            <a:r>
              <a:t>What is algorithm?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106786" y="6410643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aramond"/>
          <a:ea typeface="Garamond"/>
          <a:cs typeface="Garamond"/>
          <a:sym typeface="Garamon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imani@pratt.edu" TargetMode="External"/><Relationship Id="rId3" Type="http://schemas.openxmlformats.org/officeDocument/2006/relationships/hyperlink" Target="https://github.com/Amirosimani/Machine_Learning_Prat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tatlearning.com/" TargetMode="External"/><Relationship Id="rId3" Type="http://schemas.openxmlformats.org/officeDocument/2006/relationships/image" Target="../media/image1.jpeg"/><Relationship Id="rId4" Type="http://schemas.openxmlformats.org/officeDocument/2006/relationships/hyperlink" Target="https://github.com/amueller/introduction_to_ml_with_python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deeplearningbook.org/" TargetMode="External"/><Relationship Id="rId7" Type="http://schemas.openxmlformats.org/officeDocument/2006/relationships/image" Target="../media/image2.jpeg"/><Relationship Id="rId8" Type="http://schemas.openxmlformats.org/officeDocument/2006/relationships/hyperlink" Target="https://scikit-learn.org/stable/getting_started.html" TargetMode="External"/><Relationship Id="rId9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INFO 656-01 Fall 2023</a:t>
            </a:r>
            <a:br/>
            <a:r>
              <a:rPr b="1" sz="6000"/>
              <a:t>What is Machine Learning?</a:t>
            </a:r>
            <a:br>
              <a:rPr b="1" sz="6000"/>
            </a:b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Week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Your future self is the most likely the one who needs to understand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General Coding Guidelines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Don’t be clever!</a:t>
            </a:r>
          </a:p>
          <a:p>
            <a:pPr/>
            <a:r>
              <a:t>Follow conventions.</a:t>
            </a:r>
          </a:p>
          <a:p>
            <a:pPr/>
            <a:r>
              <a:t>Make it readable.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Avoid writing code.</a:t>
            </a:r>
          </a:p>
        </p:txBody>
      </p:sp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156" y="0"/>
            <a:ext cx="5125846" cy="722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oter Placeholder 3"/>
          <p:cNvSpPr txBox="1"/>
          <p:nvPr/>
        </p:nvSpPr>
        <p:spPr>
          <a:xfrm>
            <a:off x="350520" y="6383657"/>
            <a:ext cx="7757160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https://stackoverflow.blog/2017/09/06/incredible-growth-python/</a:t>
            </a: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High-level and Interpreted</a:t>
            </a:r>
          </a:p>
          <a:p>
            <a:pPr/>
            <a:r>
              <a:t>General-purpose</a:t>
            </a:r>
          </a:p>
          <a:p>
            <a:pPr/>
            <a:r>
              <a:t>Multi-paradigm (OOP &amp; Functional)</a:t>
            </a:r>
          </a:p>
          <a:p>
            <a:pPr/>
            <a:r>
              <a:t>Modular</a:t>
            </a:r>
          </a:p>
          <a:p>
            <a:pPr/>
            <a:r>
              <a:t>Interactive</a:t>
            </a:r>
          </a:p>
          <a:p>
            <a:pPr/>
            <a:r>
              <a:t>Dynamic</a:t>
            </a:r>
          </a:p>
          <a:p>
            <a:pPr/>
            <a:r>
              <a:t>Great Libraries</a:t>
            </a:r>
          </a:p>
          <a:p>
            <a:pPr/>
            <a:r>
              <a:t>Easy to use</a:t>
            </a:r>
          </a:p>
        </p:txBody>
      </p:sp>
      <p:pic>
        <p:nvPicPr>
          <p:cNvPr id="1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1723" y="1414462"/>
            <a:ext cx="5554441" cy="476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Code as an Artifact - Python Good Practices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Use Python 3.x </a:t>
            </a:r>
          </a:p>
          <a:p>
            <a:pPr/>
            <a:r>
              <a:t>Always create/use “virtual environments”</a:t>
            </a:r>
          </a:p>
          <a:p>
            <a:pPr/>
            <a:r>
              <a:t>Lint your code (PEP8)</a:t>
            </a:r>
          </a:p>
          <a:p>
            <a:pPr/>
            <a:r>
              <a:t>Add comments</a:t>
            </a:r>
          </a:p>
          <a:p>
            <a:pPr/>
            <a:r>
              <a:t>Learn about “modular coding”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0512" y="347101"/>
            <a:ext cx="4612888" cy="651089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Amir Imani (He/Him)</a:t>
            </a:r>
          </a:p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  <a:r>
              <a:t>Email</a:t>
            </a:r>
            <a:r>
              <a:rPr b="0"/>
              <a:t>: a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imani@pratt.edu</a:t>
            </a:r>
          </a:p>
          <a:p>
            <a:pPr marL="0" indent="0">
              <a:buSzTx/>
              <a:buNone/>
              <a:defRPr b="1"/>
            </a:pPr>
            <a:r>
              <a:t>Office Hours</a:t>
            </a:r>
            <a:r>
              <a:rPr b="0"/>
              <a:t>: Mondays (7pm-9pm).</a:t>
            </a:r>
            <a:endParaRPr b="0"/>
          </a:p>
          <a:p>
            <a:pPr marL="0" indent="0">
              <a:buSzTx/>
              <a:buNone/>
              <a:defRPr b="1"/>
            </a:pPr>
            <a:r>
              <a:t>Course website: </a:t>
            </a:r>
            <a:r>
              <a:rPr b="0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https://github.com/Amirosimani/Machine_Learning_Pratt</a:t>
            </a:r>
            <a:endParaRPr sz="2400"/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Class discussion (30%)+ 4 Lab Assignments (20%)+ Final Project (10%+30%+10%)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Housekeeping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About the class</a:t>
            </a:r>
          </a:p>
          <a:p>
            <a:pPr marL="0" indent="0">
              <a:buSzTx/>
              <a:buNone/>
              <a:defRPr b="1" sz="2400"/>
            </a:pPr>
          </a:p>
          <a:p>
            <a:pPr>
              <a:defRPr sz="2400"/>
            </a:pPr>
            <a:r>
              <a:t>Read the required readings, submit 2 interesting points/your ideas/questions you’d like to discuss on Canvas</a:t>
            </a:r>
          </a:p>
          <a:p>
            <a:pPr>
              <a:defRPr sz="2400"/>
            </a:pPr>
            <a:r>
              <a:t>Class discussions</a:t>
            </a:r>
          </a:p>
          <a:p>
            <a:pPr>
              <a:defRPr sz="2400"/>
            </a:pPr>
            <a:r>
              <a:t>Lecture (combination of slides + code)</a:t>
            </a:r>
          </a:p>
          <a:p>
            <a:pPr>
              <a:defRPr sz="2400"/>
            </a:pPr>
            <a:r>
              <a:t>Guest lecturers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Books</a:t>
            </a:r>
          </a:p>
        </p:txBody>
      </p:sp>
      <p:pic>
        <p:nvPicPr>
          <p:cNvPr id="104" name="Content Placeholder 9" descr="Content Placeholder 9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alphaModFix amt="29819"/>
            <a:extLst/>
          </a:blip>
          <a:srcRect l="0" t="0" r="0" b="5637"/>
          <a:stretch>
            <a:fillRect/>
          </a:stretch>
        </p:blipFill>
        <p:spPr>
          <a:xfrm>
            <a:off x="838200" y="1912142"/>
            <a:ext cx="2324100" cy="3295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1" descr="Picture 11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1179" y="1912142"/>
            <a:ext cx="2514209" cy="3295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3" descr="Picture 13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94267" y="1912142"/>
            <a:ext cx="2489202" cy="326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5" descr="Picture 15">
            <a:hlinkClick r:id="rId8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83700" y="1912142"/>
            <a:ext cx="1625600" cy="58420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16"/>
          <p:cNvSpPr txBox="1"/>
          <p:nvPr/>
        </p:nvSpPr>
        <p:spPr>
          <a:xfrm>
            <a:off x="9329418" y="2832100"/>
            <a:ext cx="164919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http://ciml.info/</a:t>
            </a:r>
          </a:p>
        </p:txBody>
      </p:sp>
      <p:sp>
        <p:nvSpPr>
          <p:cNvPr id="109" name="Straight Connector 18"/>
          <p:cNvSpPr/>
          <p:nvPr/>
        </p:nvSpPr>
        <p:spPr>
          <a:xfrm flipH="1">
            <a:off x="8839199" y="1690688"/>
            <a:ext cx="2" cy="406241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/>
          <p:cNvSpPr txBox="1"/>
          <p:nvPr/>
        </p:nvSpPr>
        <p:spPr>
          <a:xfrm>
            <a:off x="4084320" y="6410643"/>
            <a:ext cx="4023360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Source: Machine learning, XKCD</a:t>
            </a:r>
          </a:p>
        </p:txBody>
      </p:sp>
      <p:sp>
        <p:nvSpPr>
          <p:cNvPr id="11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Machine Learning - What and Why</a:t>
            </a:r>
          </a:p>
        </p:txBody>
      </p:sp>
      <p:pic>
        <p:nvPicPr>
          <p:cNvPr id="113" name="Content Placeholder 9" descr="Content Placehold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168" y="1398671"/>
            <a:ext cx="4187665" cy="495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oter Placeholder 3"/>
          <p:cNvSpPr txBox="1"/>
          <p:nvPr/>
        </p:nvSpPr>
        <p:spPr>
          <a:xfrm>
            <a:off x="45719" y="6478905"/>
            <a:ext cx="8061960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https://blogs.oracle.com/datascience/types-of-machine-learning-and-top-10-algorithms-everyone-should-know-v2</a:t>
            </a:r>
          </a:p>
        </p:txBody>
      </p:sp>
      <p:sp>
        <p:nvSpPr>
          <p:cNvPr id="1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Types of Machine Learning</a:t>
            </a:r>
          </a:p>
        </p:txBody>
      </p:sp>
      <p:pic>
        <p:nvPicPr>
          <p:cNvPr id="11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747" y="1447800"/>
            <a:ext cx="6544506" cy="4680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Other Machine Learning Considerations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Generative AI (week 11)</a:t>
            </a:r>
          </a:p>
          <a:p>
            <a:pPr/>
            <a:r>
              <a:t>Data and the collection process (week 2)</a:t>
            </a:r>
          </a:p>
          <a:p>
            <a:pPr/>
            <a:r>
              <a:t>Machine Learning vs Statistics (multiple weeks)</a:t>
            </a:r>
          </a:p>
          <a:p>
            <a:pPr/>
            <a:r>
              <a:t>Machine Learning workflow (week 6, 11)</a:t>
            </a:r>
          </a:p>
          <a:p>
            <a:pPr/>
            <a:r>
              <a:t>FATML (Fair Accountable Transparent ML) (Week 2, 12, 13)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ooter Placeholder 4"/>
          <p:cNvSpPr txBox="1"/>
          <p:nvPr/>
        </p:nvSpPr>
        <p:spPr>
          <a:xfrm>
            <a:off x="157231" y="6410643"/>
            <a:ext cx="7950449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1. https://aeon.co/ideas/coding-is-not-fun-it-s-technically-and-ethically-complex</a:t>
            </a:r>
          </a:p>
        </p:txBody>
      </p:sp>
      <p:sp>
        <p:nvSpPr>
          <p:cNvPr id="12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Coding is not fun, It’s technically and ethically complex! </a:t>
            </a:r>
            <a:r>
              <a:rPr baseline="300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638"/>
            <a:ext cx="484382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Coding</a:t>
            </a:r>
          </a:p>
        </p:txBody>
      </p:sp>
      <p:sp>
        <p:nvSpPr>
          <p:cNvPr id="130" name="Content Placeholder 2"/>
          <p:cNvSpPr txBox="1"/>
          <p:nvPr>
            <p:ph type="body" sz="half" idx="1"/>
          </p:nvPr>
        </p:nvSpPr>
        <p:spPr>
          <a:xfrm>
            <a:off x="4560848" y="1825625"/>
            <a:ext cx="679295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“Programs must be written for people to read, and only incidentally for machines to execute. ” — Harold Abelson</a:t>
            </a:r>
          </a:p>
          <a:p>
            <a:pPr marL="0" indent="0" algn="r">
              <a:buSzTx/>
              <a:buNone/>
            </a:pPr>
          </a:p>
          <a:p>
            <a:pPr marL="0" indent="0">
              <a:buSzTx/>
              <a:buNone/>
            </a:pPr>
            <a:r>
              <a:t>“Any fool can write code that a computer can understand. Good programmers write code that humans can understand.” — 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