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73" r:id="rId3"/>
    <p:sldId id="287" r:id="rId4"/>
    <p:sldId id="285" r:id="rId5"/>
    <p:sldId id="290" r:id="rId6"/>
    <p:sldId id="289" r:id="rId7"/>
    <p:sldId id="28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525"/>
    <p:restoredTop sz="69368"/>
  </p:normalViewPr>
  <p:slideViewPr>
    <p:cSldViewPr snapToGrid="0" snapToObjects="1">
      <p:cViewPr varScale="1">
        <p:scale>
          <a:sx n="65" d="100"/>
          <a:sy n="65" d="100"/>
        </p:scale>
        <p:origin x="232"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Dropout regularization is a generic approach that can be used with all network types.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Dropout is not used after training when making a prediction with the fit network.</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It is common for lager networks. In fact, a large network (more nodes per layer) may be required as dropout will probabilistically reduce the capacity of the network.</a:t>
            </a:r>
          </a:p>
          <a:p>
            <a:br>
              <a:rPr lang="en-US" dirty="0"/>
            </a:b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Training deep neural networks with tens of layers is challenging as they can be sensitive to the initial random weights and configuration of the learning algorithm.</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possible reason for this difficulty is the distribution of the inputs to layers deep in the network may change after each mini-batch when the weights are updated. This can cause the learning algorithm to forever chase a moving target.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Networks train faster</a:t>
            </a:r>
            <a:r>
              <a:rPr lang="en-US" sz="1200" b="0" i="0" u="none" strike="noStrike" kern="1200" dirty="0">
                <a:solidFill>
                  <a:schemeClr val="tx1"/>
                </a:solidFill>
                <a:effectLst/>
                <a:latin typeface="+mn-lt"/>
                <a:ea typeface="+mn-ea"/>
                <a:cs typeface="+mn-cs"/>
              </a:rPr>
              <a:t> — Each training </a:t>
            </a:r>
            <a:r>
              <a:rPr lang="en-US" sz="1200" b="0" i="1" u="none" strike="noStrike" kern="1200" dirty="0">
                <a:solidFill>
                  <a:schemeClr val="tx1"/>
                </a:solidFill>
                <a:effectLst/>
                <a:latin typeface="+mn-lt"/>
                <a:ea typeface="+mn-ea"/>
                <a:cs typeface="+mn-cs"/>
              </a:rPr>
              <a:t>iteration</a:t>
            </a:r>
            <a:r>
              <a:rPr lang="en-US" sz="1200" b="0" i="0" u="none" strike="noStrike" kern="1200" dirty="0">
                <a:solidFill>
                  <a:schemeClr val="tx1"/>
                </a:solidFill>
                <a:effectLst/>
                <a:latin typeface="+mn-lt"/>
                <a:ea typeface="+mn-ea"/>
                <a:cs typeface="+mn-cs"/>
              </a:rPr>
              <a:t> will actually be slower because of the extra calculations during the forward pass and the additional hyperparameters to train during back propagation. However, it should converge much more quickly, so training should be faster overall.</a:t>
            </a:r>
          </a:p>
          <a:p>
            <a:r>
              <a:rPr lang="en-US" sz="1200" b="1" i="0" u="none" strike="noStrike" kern="1200" dirty="0">
                <a:solidFill>
                  <a:schemeClr val="tx1"/>
                </a:solidFill>
                <a:effectLst/>
                <a:latin typeface="+mn-lt"/>
                <a:ea typeface="+mn-ea"/>
                <a:cs typeface="+mn-cs"/>
              </a:rPr>
              <a:t>Allows higher learning rates</a:t>
            </a:r>
            <a:r>
              <a:rPr lang="en-US" sz="1200" b="0" i="0" u="none" strike="noStrike" kern="1200" dirty="0">
                <a:solidFill>
                  <a:schemeClr val="tx1"/>
                </a:solidFill>
                <a:effectLst/>
                <a:latin typeface="+mn-lt"/>
                <a:ea typeface="+mn-ea"/>
                <a:cs typeface="+mn-cs"/>
              </a:rPr>
              <a:t> — Gradient descent usually requires small learning rates for the network to converge. And as networks get deeper, their gradients get smaller during back propagation so they require even more iterations. Using batch normalization allows us to use much higher learning rates, which further increases the speed at which networks train.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Makes weights easier to initialize</a:t>
            </a:r>
            <a:r>
              <a:rPr lang="en-US" sz="1200" b="0" i="0" u="none" strike="noStrike" kern="1200" dirty="0">
                <a:solidFill>
                  <a:schemeClr val="tx1"/>
                </a:solidFill>
                <a:effectLst/>
                <a:latin typeface="+mn-lt"/>
                <a:ea typeface="+mn-ea"/>
                <a:cs typeface="+mn-cs"/>
              </a:rPr>
              <a:t> — Weight initialization can be difficult, and it’s even more difficult when creating deeper networks. Batch normalization seems to allow us to be much less careful about choosing our initial starting weights.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Makes more activation functions viable</a:t>
            </a:r>
            <a:r>
              <a:rPr lang="en-US" sz="1200" b="0" i="0" u="none" strike="noStrike" kern="1200" dirty="0">
                <a:solidFill>
                  <a:schemeClr val="tx1"/>
                </a:solidFill>
                <a:effectLst/>
                <a:latin typeface="+mn-lt"/>
                <a:ea typeface="+mn-ea"/>
                <a:cs typeface="+mn-cs"/>
              </a:rPr>
              <a:t> — Some activation functions do not work well in some situations. </a:t>
            </a:r>
            <a:r>
              <a:rPr lang="en-US" sz="1200" b="0" i="0" u="none" strike="noStrike" kern="1200" dirty="0" err="1">
                <a:solidFill>
                  <a:schemeClr val="tx1"/>
                </a:solidFill>
                <a:effectLst/>
                <a:latin typeface="+mn-lt"/>
                <a:ea typeface="+mn-ea"/>
                <a:cs typeface="+mn-cs"/>
              </a:rPr>
              <a:t>Sigmoids</a:t>
            </a:r>
            <a:r>
              <a:rPr lang="en-US" sz="1200" b="0" i="0" u="none" strike="noStrike" kern="1200" dirty="0">
                <a:solidFill>
                  <a:schemeClr val="tx1"/>
                </a:solidFill>
                <a:effectLst/>
                <a:latin typeface="+mn-lt"/>
                <a:ea typeface="+mn-ea"/>
                <a:cs typeface="+mn-cs"/>
              </a:rPr>
              <a:t> lose their gradient pretty quickly, which means they can’t be used in deep networks. And </a:t>
            </a:r>
            <a:r>
              <a:rPr lang="en-US" sz="1200" b="0" i="0" u="none" strike="noStrike" kern="1200" dirty="0" err="1">
                <a:solidFill>
                  <a:schemeClr val="tx1"/>
                </a:solidFill>
                <a:effectLst/>
                <a:latin typeface="+mn-lt"/>
                <a:ea typeface="+mn-ea"/>
                <a:cs typeface="+mn-cs"/>
              </a:rPr>
              <a:t>ReLUs</a:t>
            </a:r>
            <a:r>
              <a:rPr lang="en-US" sz="1200" b="0" i="0" u="none" strike="noStrike" kern="1200" dirty="0">
                <a:solidFill>
                  <a:schemeClr val="tx1"/>
                </a:solidFill>
                <a:effectLst/>
                <a:latin typeface="+mn-lt"/>
                <a:ea typeface="+mn-ea"/>
                <a:cs typeface="+mn-cs"/>
              </a:rPr>
              <a:t> often die out during training, where they stop learning completely, so we need to be careful about the range of values fed into them. Because batch normalization regulates the values going into each activation function, non-</a:t>
            </a:r>
            <a:r>
              <a:rPr lang="en-US" sz="1200" b="0" i="0" u="none" strike="noStrike" kern="1200" dirty="0" err="1">
                <a:solidFill>
                  <a:schemeClr val="tx1"/>
                </a:solidFill>
                <a:effectLst/>
                <a:latin typeface="+mn-lt"/>
                <a:ea typeface="+mn-ea"/>
                <a:cs typeface="+mn-cs"/>
              </a:rPr>
              <a:t>linearlities</a:t>
            </a:r>
            <a:r>
              <a:rPr lang="en-US" sz="1200" b="0" i="0" u="none" strike="noStrike" kern="1200" dirty="0">
                <a:solidFill>
                  <a:schemeClr val="tx1"/>
                </a:solidFill>
                <a:effectLst/>
                <a:latin typeface="+mn-lt"/>
                <a:ea typeface="+mn-ea"/>
                <a:cs typeface="+mn-cs"/>
              </a:rPr>
              <a:t> that don’t seem to work well in deep networks actually become viable again.</a:t>
            </a:r>
          </a:p>
          <a:p>
            <a:endParaRPr lang="en-US" sz="1200" b="0" i="0" u="none" strike="noStrike"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234418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MLP, but uses convolution layers</a:t>
            </a:r>
          </a:p>
          <a:p>
            <a:endParaRPr lang="en-US" dirty="0"/>
          </a:p>
          <a:p>
            <a:r>
              <a:rPr lang="en-US" sz="1200" b="0" i="0" u="none" strike="noStrike" kern="1200" dirty="0">
                <a:solidFill>
                  <a:schemeClr val="tx1"/>
                </a:solidFill>
                <a:effectLst/>
                <a:latin typeface="+mn-lt"/>
                <a:ea typeface="+mn-ea"/>
                <a:cs typeface="+mn-cs"/>
              </a:rPr>
              <a:t>The filter is moved across the grid and produces new values. These new values can represent edges or lines in the image.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Pooling layers do what they sound like. They “pool” together the most important characteristics found by the filters. This is done by using multiple methods. One popular method is Max Pooling, where for each filtered part of an image, the largest number is taken and stored into a new grid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Fully connected vs conv for </a:t>
            </a:r>
            <a:r>
              <a:rPr lang="en-US" dirty="0" err="1"/>
              <a:t>mnists</a:t>
            </a:r>
            <a:r>
              <a:rPr lang="en-US" dirty="0"/>
              <a:t> dataset</a:t>
            </a: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426751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MLP, but uses convolution layers</a:t>
            </a:r>
          </a:p>
          <a:p>
            <a:endParaRPr lang="en-US" dirty="0"/>
          </a:p>
          <a:p>
            <a:r>
              <a:rPr lang="en-US" sz="1200" b="0" i="0" u="none" strike="noStrike" kern="1200" dirty="0">
                <a:solidFill>
                  <a:schemeClr val="tx1"/>
                </a:solidFill>
                <a:effectLst/>
                <a:latin typeface="+mn-lt"/>
                <a:ea typeface="+mn-ea"/>
                <a:cs typeface="+mn-cs"/>
              </a:rPr>
              <a:t>The filter is moved across the grid and produces new values. These new values can represent edges or lines in the image.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Pooling layers do what they sound like. They “pool” together the most important characteristics found by the filters. This is done by using multiple methods. One popular method is Max Pooling, where for each filtered part of an image, the largest number is taken and stored into a new grid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Fully connected vs conv for </a:t>
            </a:r>
            <a:r>
              <a:rPr lang="en-US" dirty="0" err="1"/>
              <a:t>mnists</a:t>
            </a:r>
            <a:r>
              <a:rPr lang="en-US" dirty="0"/>
              <a:t> dataset</a:t>
            </a: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14266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model developed for a task is reused as the starting point for a model on a second task</a:t>
            </a:r>
          </a:p>
          <a:p>
            <a:endParaRPr lang="en-US" dirty="0"/>
          </a:p>
          <a:p>
            <a:r>
              <a:rPr lang="en-US" sz="1200" b="0" i="0" kern="1200" dirty="0">
                <a:solidFill>
                  <a:schemeClr val="tx1"/>
                </a:solidFill>
                <a:effectLst/>
                <a:latin typeface="+mn-lt"/>
                <a:ea typeface="+mn-ea"/>
                <a:cs typeface="+mn-cs"/>
              </a:rPr>
              <a:t>Deep learning models excel at learning from a large number of labeled examples, but typically do not generalize to conditions not seen during training.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successful models are immensely data-hungry and rely on huge amounts of labeled data to achieve their performance.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Different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feature spaces of the source and target domain are different, e.g. the documents are written in two different languages.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marginal probability distributions of source and target domain are different, e.g. the documents discuss different topics. This scenario is generally known as domain adaptation.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label spaces between the two tasks are different, e.g. documents need to be assigned different labels in the target task.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he conditional probability distributions of the source and target tasks are different, e.g. source and target documents are unbalanced with regard to their classes.</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137844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10/25/20</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10/25/20</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10/25/20</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10/25/20</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10/25/20</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10/25/20</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10/25/20</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10/25/20</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10/25/20</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10/25/20</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10/25/20</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10/25/20</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latin typeface="Garamond" panose="02020404030301010803" pitchFamily="18" charset="0"/>
              </a:rPr>
            </a:br>
            <a:r>
              <a:rPr lang="en-US" dirty="0"/>
              <a:t>Neural Networks</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10</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Drop-out Regularization</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Deep learning neural networks are likely to quickly overfit</a:t>
            </a:r>
          </a:p>
          <a:p>
            <a:r>
              <a:rPr lang="en-US" dirty="0"/>
              <a:t>Implemented per layer</a:t>
            </a:r>
          </a:p>
          <a:p>
            <a:r>
              <a:rPr lang="en-US" dirty="0"/>
              <a:t>Allows using deeper and larger models</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A837AD87-BD80-D34A-A52B-47CC1B71D740}"/>
              </a:ext>
            </a:extLst>
          </p:cNvPr>
          <p:cNvPicPr>
            <a:picLocks noChangeAspect="1"/>
          </p:cNvPicPr>
          <p:nvPr/>
        </p:nvPicPr>
        <p:blipFill>
          <a:blip r:embed="rId3"/>
          <a:stretch>
            <a:fillRect/>
          </a:stretch>
        </p:blipFill>
        <p:spPr>
          <a:xfrm>
            <a:off x="3277479" y="3369241"/>
            <a:ext cx="5637042" cy="2807722"/>
          </a:xfrm>
          <a:prstGeom prst="rect">
            <a:avLst/>
          </a:prstGeom>
        </p:spPr>
      </p:pic>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Batch Normalization</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A technique for training (very) deep neural networks that standardizes the inputs to a layer for each mini-batch.</a:t>
            </a:r>
          </a:p>
          <a:p>
            <a:r>
              <a:rPr lang="en-US" dirty="0"/>
              <a:t>Instead of just normalizing the inputs to the network, we normalize the inputs to </a:t>
            </a:r>
            <a:r>
              <a:rPr lang="en-US" i="1" dirty="0"/>
              <a:t>layers within</a:t>
            </a:r>
            <a:r>
              <a:rPr lang="en-US" dirty="0"/>
              <a:t> the network.</a:t>
            </a:r>
          </a:p>
          <a:p>
            <a:r>
              <a:rPr lang="en-US" dirty="0"/>
              <a:t>Applied either to the activations of a prior layer or inputs directly</a:t>
            </a:r>
          </a:p>
          <a:p>
            <a:r>
              <a:rPr lang="en-US" dirty="0"/>
              <a:t>Benefits: Faster training, higher learning rates, easier weights initialization, more viable activation functions, deeper networks, …</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9631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Convolutional Neural Networks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r>
              <a:rPr lang="en-US" dirty="0"/>
              <a:t>Images are just a grid of numbers, and each number tells you how intense a certain pixel is.</a:t>
            </a:r>
          </a:p>
          <a:p>
            <a:pPr marL="0" indent="0">
              <a:buNone/>
            </a:pP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8FB6A0F8-6ED4-7C40-97B0-3ABC1B20C306}"/>
              </a:ext>
            </a:extLst>
          </p:cNvPr>
          <p:cNvPicPr>
            <a:picLocks noChangeAspect="1"/>
          </p:cNvPicPr>
          <p:nvPr/>
        </p:nvPicPr>
        <p:blipFill>
          <a:blip r:embed="rId3"/>
          <a:stretch>
            <a:fillRect/>
          </a:stretch>
        </p:blipFill>
        <p:spPr>
          <a:xfrm>
            <a:off x="3343965" y="2734956"/>
            <a:ext cx="5504069" cy="3986519"/>
          </a:xfrm>
          <a:prstGeom prst="rect">
            <a:avLst/>
          </a:prstGeom>
        </p:spPr>
      </p:pic>
    </p:spTree>
    <p:extLst>
      <p:ext uri="{BB962C8B-B14F-4D97-AF65-F5344CB8AC3E}">
        <p14:creationId xmlns:p14="http://schemas.microsoft.com/office/powerpoint/2010/main" val="351339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Convolutional Neural Networks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8FB6A0F8-6ED4-7C40-97B0-3ABC1B20C306}"/>
              </a:ext>
            </a:extLst>
          </p:cNvPr>
          <p:cNvPicPr>
            <a:picLocks noChangeAspect="1"/>
          </p:cNvPicPr>
          <p:nvPr/>
        </p:nvPicPr>
        <p:blipFill>
          <a:blip r:embed="rId3"/>
          <a:srcRect/>
          <a:stretch/>
        </p:blipFill>
        <p:spPr>
          <a:xfrm>
            <a:off x="1774687" y="2431485"/>
            <a:ext cx="8963491" cy="3139617"/>
          </a:xfrm>
          <a:prstGeom prst="rect">
            <a:avLst/>
          </a:prstGeom>
        </p:spPr>
      </p:pic>
      <p:sp>
        <p:nvSpPr>
          <p:cNvPr id="7" name="TextBox 6">
            <a:extLst>
              <a:ext uri="{FF2B5EF4-FFF2-40B4-BE49-F238E27FC236}">
                <a16:creationId xmlns:a16="http://schemas.microsoft.com/office/drawing/2014/main" id="{BBB8C189-4C26-A043-8C63-2A2B66867F21}"/>
              </a:ext>
            </a:extLst>
          </p:cNvPr>
          <p:cNvSpPr txBox="1"/>
          <p:nvPr/>
        </p:nvSpPr>
        <p:spPr>
          <a:xfrm>
            <a:off x="3772675" y="5701244"/>
            <a:ext cx="4967514" cy="307777"/>
          </a:xfrm>
          <a:prstGeom prst="rect">
            <a:avLst/>
          </a:prstGeom>
          <a:noFill/>
        </p:spPr>
        <p:txBody>
          <a:bodyPr wrap="none" rtlCol="0">
            <a:spAutoFit/>
          </a:bodyPr>
          <a:lstStyle/>
          <a:p>
            <a:r>
              <a:rPr lang="en-US" sz="1400" dirty="0"/>
              <a:t>https://</a:t>
            </a:r>
            <a:r>
              <a:rPr lang="en-US" sz="1400" dirty="0" err="1"/>
              <a:t>ujjwalkarn.me</a:t>
            </a:r>
            <a:r>
              <a:rPr lang="en-US" sz="1400" dirty="0"/>
              <a:t>/2016/08/11/intuitive-explanation-convnets/</a:t>
            </a:r>
          </a:p>
        </p:txBody>
      </p:sp>
    </p:spTree>
    <p:extLst>
      <p:ext uri="{BB962C8B-B14F-4D97-AF65-F5344CB8AC3E}">
        <p14:creationId xmlns:p14="http://schemas.microsoft.com/office/powerpoint/2010/main" val="218924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pre-trained model is used as the starting point for another “related” task</a:t>
            </a:r>
          </a:p>
          <a:p>
            <a:r>
              <a:rPr lang="en-US" dirty="0"/>
              <a:t>You can fine-tune a pre-trained model from</a:t>
            </a:r>
          </a:p>
          <a:p>
            <a:pPr marL="0" indent="0">
              <a:buNone/>
            </a:pPr>
            <a:r>
              <a:rPr lang="en-US" dirty="0"/>
              <a:t>a model zoo (VGG, </a:t>
            </a:r>
            <a:r>
              <a:rPr lang="en-US" dirty="0" err="1"/>
              <a:t>ReseNet</a:t>
            </a:r>
            <a:r>
              <a:rPr lang="en-US" dirty="0"/>
              <a:t>, BERT, </a:t>
            </a:r>
            <a:r>
              <a:rPr lang="en-US" dirty="0" err="1"/>
              <a:t>etc</a:t>
            </a:r>
            <a:r>
              <a:rPr lang="en-US" dirty="0"/>
              <a:t>)</a:t>
            </a:r>
          </a:p>
        </p:txBody>
      </p:sp>
      <p:pic>
        <p:nvPicPr>
          <p:cNvPr id="8" name="Picture 7">
            <a:extLst>
              <a:ext uri="{FF2B5EF4-FFF2-40B4-BE49-F238E27FC236}">
                <a16:creationId xmlns:a16="http://schemas.microsoft.com/office/drawing/2014/main" id="{5D6B6DAE-9FDA-5542-8DC9-AF630DC4D5FD}"/>
              </a:ext>
            </a:extLst>
          </p:cNvPr>
          <p:cNvPicPr>
            <a:picLocks noChangeAspect="1"/>
          </p:cNvPicPr>
          <p:nvPr/>
        </p:nvPicPr>
        <p:blipFill>
          <a:blip r:embed="rId3"/>
          <a:stretch>
            <a:fillRect/>
          </a:stretch>
        </p:blipFill>
        <p:spPr>
          <a:xfrm>
            <a:off x="7748702" y="2517878"/>
            <a:ext cx="3909898" cy="3916017"/>
          </a:xfrm>
          <a:prstGeom prst="rect">
            <a:avLst/>
          </a:prstGeom>
        </p:spPr>
      </p:pic>
    </p:spTree>
    <p:extLst>
      <p:ext uri="{BB962C8B-B14F-4D97-AF65-F5344CB8AC3E}">
        <p14:creationId xmlns:p14="http://schemas.microsoft.com/office/powerpoint/2010/main" val="219418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14E-A8FA-0A46-9151-9223A1DA1B6A}"/>
              </a:ext>
            </a:extLst>
          </p:cNvPr>
          <p:cNvSpPr>
            <a:spLocks noGrp="1"/>
          </p:cNvSpPr>
          <p:nvPr>
            <p:ph type="title"/>
          </p:nvPr>
        </p:nvSpPr>
        <p:spPr>
          <a:xfrm>
            <a:off x="838200" y="2465387"/>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1A8A757-3561-114C-939E-C6497C497EF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A02B5B5-6390-0A46-B468-A8414EF6C5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4158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7737</TotalTime>
  <Words>620</Words>
  <Application>Microsoft Macintosh PowerPoint</Application>
  <PresentationFormat>Widescreen</PresentationFormat>
  <Paragraphs>75</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Office Theme</vt:lpstr>
      <vt:lpstr>INFO 656-01 Fall 2020 Neural Networks</vt:lpstr>
      <vt:lpstr>Drop-out Regularization</vt:lpstr>
      <vt:lpstr>Batch Normalization</vt:lpstr>
      <vt:lpstr>Convolutional Neural Networks</vt:lpstr>
      <vt:lpstr>Convolutional Neural Networks</vt:lpstr>
      <vt:lpstr>Transfer Learning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90</cp:revision>
  <dcterms:created xsi:type="dcterms:W3CDTF">2020-08-22T01:54:37Z</dcterms:created>
  <dcterms:modified xsi:type="dcterms:W3CDTF">2020-10-27T02:06:41Z</dcterms:modified>
</cp:coreProperties>
</file>