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6" r:id="rId9"/>
    <p:sldId id="270" r:id="rId10"/>
    <p:sldId id="271" r:id="rId11"/>
    <p:sldId id="273" r:id="rId12"/>
    <p:sldId id="275" r:id="rId13"/>
    <p:sldId id="279" r:id="rId14"/>
    <p:sldId id="281" r:id="rId15"/>
    <p:sldId id="283" r:id="rId16"/>
    <p:sldId id="284" r:id="rId17"/>
    <p:sldId id="287" r:id="rId18"/>
    <p:sldId id="289" r:id="rId19"/>
    <p:sldId id="291" r:id="rId20"/>
    <p:sldId id="294" r:id="rId21"/>
  </p:sldIdLst>
  <p:sldSz cx="9144000" cy="5143500" type="screen16x9"/>
  <p:notesSz cx="6858000" cy="9144000"/>
  <p:embeddedFontLs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Bebas Neue" panose="020B0604020202020204" charset="0"/>
      <p:regular r:id="rId31"/>
    </p:embeddedFont>
    <p:embeddedFont>
      <p:font typeface="Raleway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F44A7-8E78-46EF-A828-49250D2905B8}">
  <a:tblStyle styleId="{89EF44A7-8E78-46EF-A828-49250D290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a18aa2564_0_23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a18aa2564_0_23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b68f5f6c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b68f5f6c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957a89e5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957a89e5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0b68f5f6c9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0b68f5f6c9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2de12ba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2de12ba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2de12ba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2de12ba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7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71" r:id="rId17"/>
    <p:sldLayoutId id="2147483672" r:id="rId18"/>
    <p:sldLayoutId id="2147483673" r:id="rId19"/>
    <p:sldLayoutId id="2147483676" r:id="rId20"/>
    <p:sldLayoutId id="2147483678" r:id="rId21"/>
    <p:sldLayoutId id="2147483679" r:id="rId22"/>
    <p:sldLayoutId id="214748368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 dataset</a:t>
            </a:r>
            <a:endParaRPr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1" name="Google Shape;301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1" name="Google Shape;381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5" name="Google Shape;385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9" name="Google Shape;389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8"/>
          <p:cNvSpPr txBox="1">
            <a:spLocks noGrp="1"/>
          </p:cNvSpPr>
          <p:nvPr>
            <p:ph type="subTitle" idx="2"/>
          </p:nvPr>
        </p:nvSpPr>
        <p:spPr>
          <a:xfrm>
            <a:off x="3356550" y="3078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Haja Amir Rahman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DAAAFT2B06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P2100803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</a:t>
            </a:r>
            <a:r>
              <a:rPr lang="en" dirty="0" smtClean="0"/>
              <a:t>wn model architecure and evaluation</a:t>
            </a:r>
            <a:endParaRPr dirty="0"/>
          </a:p>
        </p:txBody>
      </p:sp>
      <p:grpSp>
        <p:nvGrpSpPr>
          <p:cNvPr id="710" name="Google Shape;710;p53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11" name="Google Shape;711;p53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3" name="Google Shape;7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81" y="1354679"/>
            <a:ext cx="2551044" cy="88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533" y="1207087"/>
            <a:ext cx="3114261" cy="296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337" y="2372139"/>
            <a:ext cx="3289471" cy="26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4;p54"/>
          <p:cNvPicPr preferRelativeResize="0"/>
          <p:nvPr/>
        </p:nvPicPr>
        <p:blipFill rotWithShape="1">
          <a:blip r:embed="rId6">
            <a:alphaModFix/>
          </a:blip>
          <a:srcRect t="81649" r="40501"/>
          <a:stretch/>
        </p:blipFill>
        <p:spPr>
          <a:xfrm>
            <a:off x="4592533" y="4174434"/>
            <a:ext cx="2763078" cy="71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5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733" name="Google Shape;733;p55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34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35" name="Google Shape;735;p55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736" name="Google Shape;736;p5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5" name="Google Shape;745;p55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6" name="Google Shape;746;p55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747" name="Google Shape;747;p5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</a:t>
            </a:r>
            <a:endParaRPr/>
          </a:p>
        </p:txBody>
      </p:sp>
      <p:sp>
        <p:nvSpPr>
          <p:cNvPr id="769" name="Google Shape;769;p57"/>
          <p:cNvSpPr txBox="1"/>
          <p:nvPr/>
        </p:nvSpPr>
        <p:spPr>
          <a:xfrm>
            <a:off x="1034324" y="143017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Normalization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0" name="Google Shape;770;p57"/>
          <p:cNvSpPr txBox="1"/>
          <p:nvPr/>
        </p:nvSpPr>
        <p:spPr>
          <a:xfrm>
            <a:off x="1034325" y="1745550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Mercury is the closest planet to the Sun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1" name="Google Shape;771;p57"/>
          <p:cNvSpPr txBox="1"/>
          <p:nvPr/>
        </p:nvSpPr>
        <p:spPr>
          <a:xfrm>
            <a:off x="1034324" y="2286491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Flipped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57"/>
          <p:cNvSpPr txBox="1"/>
          <p:nvPr/>
        </p:nvSpPr>
        <p:spPr>
          <a:xfrm>
            <a:off x="1034324" y="2597604"/>
            <a:ext cx="3978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x_train_flipped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73" name="Google Shape;773;p57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774" name="Google Shape;774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7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779" name="Google Shape;77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57"/>
          <p:cNvSpPr txBox="1"/>
          <p:nvPr/>
        </p:nvSpPr>
        <p:spPr>
          <a:xfrm>
            <a:off x="1034324" y="314280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Cropped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1034325" y="3458175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x_train_cropped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5" name="Google Shape;785;p57"/>
          <p:cNvSpPr txBox="1"/>
          <p:nvPr/>
        </p:nvSpPr>
        <p:spPr>
          <a:xfrm>
            <a:off x="1034325" y="3994850"/>
            <a:ext cx="5129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Added all training data using numpy array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6" name="Google Shape;786;p57"/>
          <p:cNvSpPr txBox="1"/>
          <p:nvPr/>
        </p:nvSpPr>
        <p:spPr>
          <a:xfrm>
            <a:off x="1034325" y="4538825"/>
            <a:ext cx="5533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Since x_train data has been tripled, I tripled the y_train data as well otherwise it would not make sense when I build and run the models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87" name="Google Shape;7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72" y="2333384"/>
            <a:ext cx="5055584" cy="108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Own </a:t>
            </a:r>
            <a:r>
              <a:rPr lang="en" dirty="0" smtClean="0"/>
              <a:t>augmented model </a:t>
            </a:r>
            <a:r>
              <a:rPr lang="en" dirty="0" smtClean="0"/>
              <a:t>architecture AND EVALUATION</a:t>
            </a:r>
            <a:endParaRPr dirty="0"/>
          </a:p>
        </p:txBody>
      </p:sp>
      <p:pic>
        <p:nvPicPr>
          <p:cNvPr id="821" name="Google Shape;8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51" y="1017725"/>
            <a:ext cx="2981739" cy="269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34" y="3564602"/>
            <a:ext cx="3296344" cy="131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069" y="2729714"/>
            <a:ext cx="3246730" cy="21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734" y="1677006"/>
            <a:ext cx="35814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p62"/>
          <p:cNvSpPr txBox="1"/>
          <p:nvPr/>
        </p:nvSpPr>
        <p:spPr>
          <a:xfrm>
            <a:off x="4672287" y="1104306"/>
            <a:ext cx="292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Own Model Augmented Test Accuracy and Loss</a:t>
            </a:r>
            <a:endParaRPr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3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</p:txBody>
      </p:sp>
      <p:sp>
        <p:nvSpPr>
          <p:cNvPr id="849" name="Google Shape;849;p63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50" name="Google Shape;850;p63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851" name="Google Shape;851;p63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852" name="Google Shape;852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3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857" name="Google Shape;857;p6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6" name="Google Shape;866;p63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5"/>
          <p:cNvSpPr/>
          <p:nvPr/>
        </p:nvSpPr>
        <p:spPr>
          <a:xfrm>
            <a:off x="3320050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601947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62062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Tensore core keras tuner</a:t>
            </a: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 idx="2"/>
          </p:nvPr>
        </p:nvSpPr>
        <p:spPr>
          <a:xfrm>
            <a:off x="731342" y="2143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Hyperband</a:t>
            </a:r>
            <a:endParaRPr/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731342" y="28059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Number of units in first densely connected layer and optimal learning rate</a:t>
            </a:r>
            <a:endParaRPr/>
          </a:p>
        </p:txBody>
      </p:sp>
      <p:sp>
        <p:nvSpPr>
          <p:cNvPr id="890" name="Google Shape;890;p65"/>
          <p:cNvSpPr txBox="1">
            <a:spLocks noGrp="1"/>
          </p:cNvSpPr>
          <p:nvPr>
            <p:ph type="title" idx="3"/>
          </p:nvPr>
        </p:nvSpPr>
        <p:spPr>
          <a:xfrm>
            <a:off x="3430600" y="2067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Early stopping callback</a:t>
            </a:r>
            <a:endParaRPr sz="2000"/>
          </a:p>
        </p:txBody>
      </p:sp>
      <p:sp>
        <p:nvSpPr>
          <p:cNvPr id="891" name="Google Shape;891;p65"/>
          <p:cNvSpPr txBox="1">
            <a:spLocks noGrp="1"/>
          </p:cNvSpPr>
          <p:nvPr>
            <p:ph type="subTitle" idx="4"/>
          </p:nvPr>
        </p:nvSpPr>
        <p:spPr>
          <a:xfrm>
            <a:off x="3430599" y="2577375"/>
            <a:ext cx="22581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Early stopping is used to monitor for max validation accuracy with a patience of 5 as the number of epochs to run is 50</a:t>
            </a:r>
            <a:endParaRPr sz="1300"/>
          </a:p>
        </p:txBody>
      </p:sp>
      <p:sp>
        <p:nvSpPr>
          <p:cNvPr id="892" name="Google Shape;892;p65"/>
          <p:cNvSpPr txBox="1">
            <a:spLocks noGrp="1"/>
          </p:cNvSpPr>
          <p:nvPr>
            <p:ph type="title" idx="5"/>
          </p:nvPr>
        </p:nvSpPr>
        <p:spPr>
          <a:xfrm>
            <a:off x="6129887" y="18384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sp>
        <p:nvSpPr>
          <p:cNvPr id="893" name="Google Shape;893;p65"/>
          <p:cNvSpPr txBox="1">
            <a:spLocks noGrp="1"/>
          </p:cNvSpPr>
          <p:nvPr>
            <p:ph type="subTitle" idx="6"/>
          </p:nvPr>
        </p:nvSpPr>
        <p:spPr>
          <a:xfrm>
            <a:off x="6129887" y="27297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plotted to show the difference in performance between the hyper model fit with and without augmented data</a:t>
            </a:r>
            <a:endParaRPr/>
          </a:p>
        </p:txBody>
      </p:sp>
      <p:grpSp>
        <p:nvGrpSpPr>
          <p:cNvPr id="894" name="Google Shape;894;p65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895" name="Google Shape;895;p6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909" name="Google Shape;909;p66"/>
          <p:cNvSpPr txBox="1"/>
          <p:nvPr/>
        </p:nvSpPr>
        <p:spPr>
          <a:xfrm>
            <a:off x="860825" y="2051025"/>
            <a:ext cx="314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number of neurons in first densely-connected layer: 288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Learning Rate for Optimizer is 0.0001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Best Validation Accuracy so far: 0.915 (3 d.p.)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10" name="Google Shape;9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25" y="1170125"/>
            <a:ext cx="4741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for Hyper model with augmentation</a:t>
            </a:r>
            <a:endParaRPr/>
          </a:p>
        </p:txBody>
      </p:sp>
      <p:grpSp>
        <p:nvGrpSpPr>
          <p:cNvPr id="933" name="Google Shape;933;p69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934" name="Google Shape;934;p6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7" name="Google Shape;9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55" y="1516606"/>
            <a:ext cx="3696319" cy="291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4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29" y="3107636"/>
            <a:ext cx="4041526" cy="13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4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321" y="1924701"/>
            <a:ext cx="32194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1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1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71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2" name="Google Shape;952;p71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953" name="Google Shape;953;p71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954" name="Google Shape;954;p71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71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71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957" name="Google Shape;957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subTitle" idx="1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Final Verdict non-augmented hyper model- improve by 0.5-1%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Final Verdict augmented hyper model - improve to 93% (best)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Both hyper models took the longest to run as the hyperband tuner search on normal and augmented train data took over 40 trials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73"/>
          <p:cNvGrpSpPr/>
          <p:nvPr/>
        </p:nvGrpSpPr>
        <p:grpSpPr>
          <a:xfrm rot="-5400000">
            <a:off x="6840193" y="448790"/>
            <a:ext cx="2159530" cy="548628"/>
            <a:chOff x="2641350" y="846250"/>
            <a:chExt cx="413600" cy="105075"/>
          </a:xfrm>
        </p:grpSpPr>
        <p:sp>
          <p:nvSpPr>
            <p:cNvPr id="981" name="Google Shape;981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73"/>
          <p:cNvGrpSpPr/>
          <p:nvPr/>
        </p:nvGrpSpPr>
        <p:grpSpPr>
          <a:xfrm rot="5400000">
            <a:off x="93584" y="4162506"/>
            <a:ext cx="2159530" cy="548628"/>
            <a:chOff x="2641350" y="846250"/>
            <a:chExt cx="413600" cy="105075"/>
          </a:xfrm>
        </p:grpSpPr>
        <p:sp>
          <p:nvSpPr>
            <p:cNvPr id="986" name="Google Shape;986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augmentation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Improvement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17" name="Google Shape;417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6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57" name="Google Shape;1057;p76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2"/>
                </a:solidFill>
              </a:rPr>
              <a:t>Do you have any questions?</a:t>
            </a: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youremail@freepik.com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+91  620 421 838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yourcompany.com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58" name="Google Shape;1058;p76"/>
          <p:cNvSpPr/>
          <p:nvPr/>
        </p:nvSpPr>
        <p:spPr>
          <a:xfrm>
            <a:off x="3875209" y="1812301"/>
            <a:ext cx="395494" cy="39549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6"/>
          <p:cNvGrpSpPr/>
          <p:nvPr/>
        </p:nvGrpSpPr>
        <p:grpSpPr>
          <a:xfrm>
            <a:off x="4380499" y="1812113"/>
            <a:ext cx="395504" cy="395464"/>
            <a:chOff x="812101" y="2571761"/>
            <a:chExt cx="417066" cy="417024"/>
          </a:xfrm>
        </p:grpSpPr>
        <p:sp>
          <p:nvSpPr>
            <p:cNvPr id="1060" name="Google Shape;1060;p76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6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6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6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76"/>
          <p:cNvGrpSpPr/>
          <p:nvPr/>
        </p:nvGrpSpPr>
        <p:grpSpPr>
          <a:xfrm>
            <a:off x="4885853" y="1812113"/>
            <a:ext cx="395464" cy="395464"/>
            <a:chOff x="1323129" y="2571761"/>
            <a:chExt cx="417024" cy="417024"/>
          </a:xfrm>
        </p:grpSpPr>
        <p:sp>
          <p:nvSpPr>
            <p:cNvPr id="1065" name="Google Shape;1065;p76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6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6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6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76"/>
          <p:cNvSpPr txBox="1"/>
          <p:nvPr/>
        </p:nvSpPr>
        <p:spPr>
          <a:xfrm>
            <a:off x="3296050" y="4147574"/>
            <a:ext cx="25518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Please keep this slide for attribution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0" name="Google Shape;1070;p76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76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072" name="Google Shape;1072;p7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2106050" y="24957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4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31" name="Google Shape;431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36" name="Google Shape;436;p4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4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1011791" y="181141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Class names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1011800" y="2126770"/>
            <a:ext cx="21126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Tshirt/top, Trouser, Pullover, Dress, Coat, Sandal, Shirt, Sneaker, Bag, Ankle Boot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011791" y="324236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Train-test-VAL-split &amp; normalization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1011791" y="3740837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X_train, y_train, x_val, y_val and x_test, y_test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468" name="Google Shape;468;p42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469" name="Google Shape;469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2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474" name="Google Shape;474;p42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6" name="Google Shape;4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00" y="1170125"/>
            <a:ext cx="5050775" cy="3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50" name="Google Shape;550;p46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551" name="Google Shape;551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46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1" name="Google Shape;561;p47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62" name="Google Shape;562;p47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simple architecture of 1 Conv2D layer, 1 Flatten and 2 Dense layers</a:t>
            </a:r>
            <a:endParaRPr/>
          </a:p>
        </p:txBody>
      </p:sp>
      <p:sp>
        <p:nvSpPr>
          <p:cNvPr id="563" name="Google Shape;563;p47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</a:t>
            </a:r>
            <a:endParaRPr/>
          </a:p>
        </p:txBody>
      </p:sp>
      <p:sp>
        <p:nvSpPr>
          <p:cNvPr id="564" name="Google Shape;564;p47"/>
          <p:cNvSpPr txBox="1">
            <a:spLocks noGrp="1"/>
          </p:cNvSpPr>
          <p:nvPr>
            <p:ph type="subTitle" idx="3"/>
          </p:nvPr>
        </p:nvSpPr>
        <p:spPr>
          <a:xfrm>
            <a:off x="3403800" y="31704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X_train, y_train, validation_data(x_val, y_val)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66" name="Google Shape;566;p47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fitting the model, I used model checkpoints as callback in the fitting process to get the best weight and evaluate</a:t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>
            <a:off x="4297684" y="1845808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1759594" y="1845810"/>
            <a:ext cx="562012" cy="548643"/>
            <a:chOff x="-37190575" y="1951325"/>
            <a:chExt cx="324525" cy="315875"/>
          </a:xfrm>
        </p:grpSpPr>
        <p:sp>
          <p:nvSpPr>
            <p:cNvPr id="569" name="Google Shape;569;p47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7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75" name="Google Shape;575;p47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7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7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81" name="Google Shape;581;p4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pSp>
        <p:nvGrpSpPr>
          <p:cNvPr id="601" name="Google Shape;601;p49"/>
          <p:cNvGrpSpPr/>
          <p:nvPr/>
        </p:nvGrpSpPr>
        <p:grpSpPr>
          <a:xfrm>
            <a:off x="5978950" y="637742"/>
            <a:ext cx="3397850" cy="187275"/>
            <a:chOff x="-3237675" y="-1132050"/>
            <a:chExt cx="3397850" cy="187275"/>
          </a:xfrm>
        </p:grpSpPr>
        <p:sp>
          <p:nvSpPr>
            <p:cNvPr id="602" name="Google Shape;602;p4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9"/>
          <p:cNvSpPr txBox="1"/>
          <p:nvPr/>
        </p:nvSpPr>
        <p:spPr>
          <a:xfrm>
            <a:off x="818275" y="1296500"/>
            <a:ext cx="7555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tf.keras.callbacks.ModelCheckpoint()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 function to monitor for the best validation accuracy and loss produced while fitting the model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the same method to save the model with the best weight using the h5 extension.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Thanks to the callback and checkpoint method, I could use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load_weights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 to import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best validation accuracy and loss checkpoints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for model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evaluation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on the test data. This method allowed for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most accurate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accuracy and loss values for analysis.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 employed this same method for the rest of the models compiled and fitted for this section of the assignment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 architecture and evaluation</a:t>
            </a:r>
            <a:endParaRPr dirty="0"/>
          </a:p>
        </p:txBody>
      </p:sp>
      <p:grpSp>
        <p:nvGrpSpPr>
          <p:cNvPr id="590" name="Google Shape;590;p48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91" name="Google Shape;591;p4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4" name="Google Shape;5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906" y="1169191"/>
            <a:ext cx="3609575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69191"/>
            <a:ext cx="3656906" cy="212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906" y="2443166"/>
            <a:ext cx="3888086" cy="26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24;p50"/>
          <p:cNvPicPr preferRelativeResize="0"/>
          <p:nvPr/>
        </p:nvPicPr>
        <p:blipFill rotWithShape="1">
          <a:blip r:embed="rId6">
            <a:alphaModFix/>
          </a:blip>
          <a:srcRect t="82899" r="45412"/>
          <a:stretch/>
        </p:blipFill>
        <p:spPr>
          <a:xfrm>
            <a:off x="1122688" y="3564822"/>
            <a:ext cx="2334296" cy="63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2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2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2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686" name="Google Shape;686;p52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7" name="Google Shape;687;p52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688" name="Google Shape;688;p52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9" name="Google Shape;689;p52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690" name="Google Shape;690;p5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2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695" name="Google Shape;695;p5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4" name="Google Shape;704;p52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538</Words>
  <Application>Microsoft Office PowerPoint</Application>
  <PresentationFormat>On-screen Show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Nunito</vt:lpstr>
      <vt:lpstr>Raleway</vt:lpstr>
      <vt:lpstr>Bebas Neue</vt:lpstr>
      <vt:lpstr>Raleway Medium</vt:lpstr>
      <vt:lpstr>Artificial Intelligence (AI) Startup Business Plan by Slidesgo</vt:lpstr>
      <vt:lpstr>Fashion-mnist dataset</vt:lpstr>
      <vt:lpstr>data exploration</vt:lpstr>
      <vt:lpstr>Exploratory data analysis (EDA)</vt:lpstr>
      <vt:lpstr>EDA</vt:lpstr>
      <vt:lpstr>Simple baseline model</vt:lpstr>
      <vt:lpstr>process</vt:lpstr>
      <vt:lpstr>Model evaluation</vt:lpstr>
      <vt:lpstr>Baseline model architecture and evaluation</vt:lpstr>
      <vt:lpstr>Own model</vt:lpstr>
      <vt:lpstr>Own model architecure and evaluation</vt:lpstr>
      <vt:lpstr>Data augmentation</vt:lpstr>
      <vt:lpstr>augmentation</vt:lpstr>
      <vt:lpstr>Own augmented model architecture AND EVALUATION</vt:lpstr>
      <vt:lpstr>Model improvement</vt:lpstr>
      <vt:lpstr>Tensore core keras tuner</vt:lpstr>
      <vt:lpstr>Hyperparameters</vt:lpstr>
      <vt:lpstr>Graph for Hyper model with augmentation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Fashion-mnist dataset</dc:title>
  <cp:lastModifiedBy>HAJA AMIR RAHMAN</cp:lastModifiedBy>
  <cp:revision>4</cp:revision>
  <dcterms:modified xsi:type="dcterms:W3CDTF">2022-11-25T08:08:51Z</dcterms:modified>
</cp:coreProperties>
</file>