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4" r:id="rId6"/>
    <p:sldId id="265" r:id="rId7"/>
    <p:sldId id="267" r:id="rId8"/>
    <p:sldId id="266" r:id="rId9"/>
    <p:sldId id="270" r:id="rId10"/>
    <p:sldId id="271" r:id="rId11"/>
    <p:sldId id="273" r:id="rId12"/>
    <p:sldId id="275" r:id="rId13"/>
    <p:sldId id="279" r:id="rId14"/>
    <p:sldId id="281" r:id="rId15"/>
    <p:sldId id="283" r:id="rId16"/>
    <p:sldId id="284" r:id="rId17"/>
    <p:sldId id="287" r:id="rId18"/>
    <p:sldId id="289" r:id="rId19"/>
    <p:sldId id="291" r:id="rId20"/>
    <p:sldId id="294" r:id="rId21"/>
  </p:sldIdLst>
  <p:sldSz cx="9144000" cy="5143500" type="screen16x9"/>
  <p:notesSz cx="6858000" cy="9144000"/>
  <p:embeddedFontLst>
    <p:embeddedFont>
      <p:font typeface="Raleway Medium" panose="020B0604020202020204" charset="0"/>
      <p:regular r:id="rId23"/>
      <p:bold r:id="rId24"/>
      <p:italic r:id="rId25"/>
      <p:boldItalic r:id="rId26"/>
    </p:embeddedFont>
    <p:embeddedFont>
      <p:font typeface="Nunito" panose="020B0604020202020204" charset="0"/>
      <p:regular r:id="rId27"/>
      <p:bold r:id="rId28"/>
      <p:italic r:id="rId29"/>
      <p:boldItalic r:id="rId30"/>
    </p:embeddedFont>
    <p:embeddedFont>
      <p:font typeface="Bebas Neue" panose="020B0604020202020204" charset="0"/>
      <p:regular r:id="rId31"/>
    </p:embeddedFont>
    <p:embeddedFont>
      <p:font typeface="Raleway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EF44A7-8E78-46EF-A828-49250D2905B8}">
  <a:tblStyle styleId="{89EF44A7-8E78-46EF-A828-49250D2905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0a18aa2564_0_23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0a18aa2564_0_23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0b68f5f6c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0b68f5f6c9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0b68f5f6c9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0b68f5f6c9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0b68f5f6c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0b68f5f6c9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0b68f5f6c9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0b68f5f6c9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0b68f5f6c9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0b68f5f6c9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0b68f5f6c9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0b68f5f6c9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957a89e5f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957a89e5f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0b68f5f6c9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0b68f5f6c9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0b68f5f6c9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0b68f5f6c9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a2de12baf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a2de12baf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a2de12baf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0a2de12baf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0b68f5f6c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0b68f5f6c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2" hasCustomPrompt="1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bg>
      <p:bgPr>
        <a:solidFill>
          <a:schemeClr val="accen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2" hasCustomPrompt="1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601658" y="-576585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2" hasCustomPrompt="1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6">
    <p:bg>
      <p:bgPr>
        <a:solidFill>
          <a:schemeClr val="accen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2" hasCustomPrompt="1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29646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50900" y="4344717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7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3" name="Google Shape;123;p19"/>
          <p:cNvGrpSpPr/>
          <p:nvPr/>
        </p:nvGrpSpPr>
        <p:grpSpPr>
          <a:xfrm>
            <a:off x="4194039" y="4514332"/>
            <a:ext cx="772605" cy="196301"/>
            <a:chOff x="2641350" y="846250"/>
            <a:chExt cx="413600" cy="105075"/>
          </a:xfrm>
        </p:grpSpPr>
        <p:sp>
          <p:nvSpPr>
            <p:cNvPr id="124" name="Google Shape;124;p1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2_1">
    <p:bg>
      <p:bgPr>
        <a:solidFill>
          <a:schemeClr val="dk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rot="10800000">
            <a:off x="-466752" y="434375"/>
            <a:ext cx="2159530" cy="548628"/>
            <a:chOff x="2641350" y="846250"/>
            <a:chExt cx="413600" cy="105075"/>
          </a:xfrm>
        </p:grpSpPr>
        <p:sp>
          <p:nvSpPr>
            <p:cNvPr id="142" name="Google Shape;142;p2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CUSTOM_2_1_1"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759000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719492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11400" y="41045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11400" y="27761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7226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7226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title" idx="2"/>
          </p:nvPr>
        </p:nvSpPr>
        <p:spPr>
          <a:xfrm>
            <a:off x="34064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3"/>
          </p:nvPr>
        </p:nvSpPr>
        <p:spPr>
          <a:xfrm>
            <a:off x="34064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 idx="4"/>
          </p:nvPr>
        </p:nvSpPr>
        <p:spPr>
          <a:xfrm>
            <a:off x="60902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5"/>
          </p:nvPr>
        </p:nvSpPr>
        <p:spPr>
          <a:xfrm>
            <a:off x="60902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 idx="7"/>
          </p:nvPr>
        </p:nvSpPr>
        <p:spPr>
          <a:xfrm>
            <a:off x="7226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 idx="8"/>
          </p:nvPr>
        </p:nvSpPr>
        <p:spPr>
          <a:xfrm>
            <a:off x="34064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title" idx="9"/>
          </p:nvPr>
        </p:nvSpPr>
        <p:spPr>
          <a:xfrm>
            <a:off x="60902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">
    <p:bg>
      <p:bgPr>
        <a:solidFill>
          <a:schemeClr val="dk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/>
        </p:nvSpPr>
        <p:spPr>
          <a:xfrm>
            <a:off x="4434900" y="157475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 idx="2"/>
          </p:nvPr>
        </p:nvSpPr>
        <p:spPr>
          <a:xfrm>
            <a:off x="731342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731342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title" idx="3"/>
          </p:nvPr>
        </p:nvSpPr>
        <p:spPr>
          <a:xfrm>
            <a:off x="3430611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4"/>
          </p:nvPr>
        </p:nvSpPr>
        <p:spPr>
          <a:xfrm>
            <a:off x="3430611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title" idx="5"/>
          </p:nvPr>
        </p:nvSpPr>
        <p:spPr>
          <a:xfrm>
            <a:off x="6129887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6"/>
          </p:nvPr>
        </p:nvSpPr>
        <p:spPr>
          <a:xfrm>
            <a:off x="6129887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 rot="5400000">
            <a:off x="-1274000" y="22278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 rot="5400000">
            <a:off x="6769175" y="23802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subTitle" idx="1"/>
          </p:nvPr>
        </p:nvSpPr>
        <p:spPr>
          <a:xfrm>
            <a:off x="720000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2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3"/>
          </p:nvPr>
        </p:nvSpPr>
        <p:spPr>
          <a:xfrm>
            <a:off x="3419269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title" idx="4"/>
          </p:nvPr>
        </p:nvSpPr>
        <p:spPr>
          <a:xfrm>
            <a:off x="720000" y="361881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5"/>
          </p:nvPr>
        </p:nvSpPr>
        <p:spPr>
          <a:xfrm>
            <a:off x="720000" y="412914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title" idx="6"/>
          </p:nvPr>
        </p:nvSpPr>
        <p:spPr>
          <a:xfrm>
            <a:off x="3419269" y="361881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7"/>
          </p:nvPr>
        </p:nvSpPr>
        <p:spPr>
          <a:xfrm>
            <a:off x="3419269" y="412914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 idx="8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6118545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title" idx="13"/>
          </p:nvPr>
        </p:nvSpPr>
        <p:spPr>
          <a:xfrm>
            <a:off x="6118545" y="361881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14"/>
          </p:nvPr>
        </p:nvSpPr>
        <p:spPr>
          <a:xfrm>
            <a:off x="6118545" y="412914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59" name="Google Shape;259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4" name="Google Shape;264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0" name="Google Shape;280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5" name="Google Shape;285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712400" y="1091150"/>
            <a:ext cx="7716600" cy="4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382500" y="1655900"/>
            <a:ext cx="37542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2400" y="1168200"/>
            <a:ext cx="7716600" cy="39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0" y="0"/>
            <a:ext cx="44259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792008" y="1566450"/>
            <a:ext cx="5565300" cy="20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/>
          <p:nvPr/>
        </p:nvSpPr>
        <p:spPr>
          <a:xfrm rot="-5400000">
            <a:off x="8060700" y="3912600"/>
            <a:ext cx="13881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(AI)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7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0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715100" y="698850"/>
            <a:ext cx="7713900" cy="3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290025" y="32403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1458125" y="14167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68" r:id="rId16"/>
    <p:sldLayoutId id="2147483671" r:id="rId17"/>
    <p:sldLayoutId id="2147483672" r:id="rId18"/>
    <p:sldLayoutId id="2147483673" r:id="rId19"/>
    <p:sldLayoutId id="2147483676" r:id="rId20"/>
    <p:sldLayoutId id="2147483678" r:id="rId21"/>
    <p:sldLayoutId id="2147483679" r:id="rId22"/>
    <p:sldLayoutId id="214748368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Fashion-mnist dataset</a:t>
            </a:r>
            <a:endParaRPr/>
          </a:p>
        </p:txBody>
      </p:sp>
      <p:grpSp>
        <p:nvGrpSpPr>
          <p:cNvPr id="300" name="Google Shape;300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1" name="Google Shape;301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1" name="Google Shape;381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5" name="Google Shape;385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9" name="Google Shape;389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0" name="Google Shape;390;p38"/>
          <p:cNvSpPr txBox="1">
            <a:spLocks noGrp="1"/>
          </p:cNvSpPr>
          <p:nvPr>
            <p:ph type="subTitle" idx="2"/>
          </p:nvPr>
        </p:nvSpPr>
        <p:spPr>
          <a:xfrm>
            <a:off x="3356550" y="3078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Haja Amir Rahman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DAAAFT2B06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P2100803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3"/>
          <p:cNvSpPr txBox="1">
            <a:spLocks noGrp="1"/>
          </p:cNvSpPr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</a:t>
            </a:r>
            <a:r>
              <a:rPr lang="en" dirty="0" smtClean="0"/>
              <a:t>wn model architecure and evaluation</a:t>
            </a:r>
            <a:endParaRPr dirty="0"/>
          </a:p>
        </p:txBody>
      </p:sp>
      <p:grpSp>
        <p:nvGrpSpPr>
          <p:cNvPr id="710" name="Google Shape;710;p53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711" name="Google Shape;711;p53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3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3" name="Google Shape;71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336" y="1178282"/>
            <a:ext cx="2931663" cy="119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533" y="1207087"/>
            <a:ext cx="3114261" cy="296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337" y="2372139"/>
            <a:ext cx="3289471" cy="261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24;p54"/>
          <p:cNvPicPr preferRelativeResize="0"/>
          <p:nvPr/>
        </p:nvPicPr>
        <p:blipFill rotWithShape="1">
          <a:blip r:embed="rId6">
            <a:alphaModFix/>
          </a:blip>
          <a:srcRect t="81649" r="40501"/>
          <a:stretch/>
        </p:blipFill>
        <p:spPr>
          <a:xfrm>
            <a:off x="4592533" y="4174434"/>
            <a:ext cx="2763078" cy="711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5"/>
          <p:cNvSpPr/>
          <p:nvPr/>
        </p:nvSpPr>
        <p:spPr>
          <a:xfrm>
            <a:off x="7119231" y="39114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55"/>
          <p:cNvSpPr/>
          <p:nvPr/>
        </p:nvSpPr>
        <p:spPr>
          <a:xfrm>
            <a:off x="1441200" y="535050"/>
            <a:ext cx="6261600" cy="407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55"/>
          <p:cNvSpPr/>
          <p:nvPr/>
        </p:nvSpPr>
        <p:spPr>
          <a:xfrm>
            <a:off x="1782000" y="832059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55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733" name="Google Shape;733;p55"/>
          <p:cNvSpPr txBox="1">
            <a:spLocks noGrp="1"/>
          </p:cNvSpPr>
          <p:nvPr>
            <p:ph type="title" idx="2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734" name="Google Shape;734;p55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735" name="Google Shape;735;p55"/>
          <p:cNvGrpSpPr/>
          <p:nvPr/>
        </p:nvGrpSpPr>
        <p:grpSpPr>
          <a:xfrm>
            <a:off x="5591900" y="1168204"/>
            <a:ext cx="3397850" cy="187275"/>
            <a:chOff x="-3237675" y="-1132050"/>
            <a:chExt cx="3397850" cy="187275"/>
          </a:xfrm>
        </p:grpSpPr>
        <p:sp>
          <p:nvSpPr>
            <p:cNvPr id="736" name="Google Shape;736;p55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5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5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5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5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5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5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5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5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5" name="Google Shape;745;p55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6" name="Google Shape;746;p55"/>
          <p:cNvGrpSpPr/>
          <p:nvPr/>
        </p:nvGrpSpPr>
        <p:grpSpPr>
          <a:xfrm>
            <a:off x="1125239" y="3675407"/>
            <a:ext cx="772605" cy="196301"/>
            <a:chOff x="2641350" y="846250"/>
            <a:chExt cx="413600" cy="105075"/>
          </a:xfrm>
        </p:grpSpPr>
        <p:sp>
          <p:nvSpPr>
            <p:cNvPr id="747" name="Google Shape;747;p5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augmentation</a:t>
            </a:r>
            <a:endParaRPr/>
          </a:p>
        </p:txBody>
      </p:sp>
      <p:sp>
        <p:nvSpPr>
          <p:cNvPr id="769" name="Google Shape;769;p57"/>
          <p:cNvSpPr txBox="1"/>
          <p:nvPr/>
        </p:nvSpPr>
        <p:spPr>
          <a:xfrm>
            <a:off x="1034324" y="1430175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Normalization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0" name="Google Shape;770;p57"/>
          <p:cNvSpPr txBox="1"/>
          <p:nvPr/>
        </p:nvSpPr>
        <p:spPr>
          <a:xfrm>
            <a:off x="1034325" y="1745550"/>
            <a:ext cx="3978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Mercury is the closest planet to the Sun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71" name="Google Shape;771;p57"/>
          <p:cNvSpPr txBox="1"/>
          <p:nvPr/>
        </p:nvSpPr>
        <p:spPr>
          <a:xfrm>
            <a:off x="1034324" y="2286491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Flipped images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2" name="Google Shape;772;p57"/>
          <p:cNvSpPr txBox="1"/>
          <p:nvPr/>
        </p:nvSpPr>
        <p:spPr>
          <a:xfrm>
            <a:off x="1034324" y="2597604"/>
            <a:ext cx="3978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x_train_flipped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773" name="Google Shape;773;p57"/>
          <p:cNvGrpSpPr/>
          <p:nvPr/>
        </p:nvGrpSpPr>
        <p:grpSpPr>
          <a:xfrm>
            <a:off x="1865981" y="633232"/>
            <a:ext cx="772605" cy="196301"/>
            <a:chOff x="2641350" y="846250"/>
            <a:chExt cx="413600" cy="105075"/>
          </a:xfrm>
        </p:grpSpPr>
        <p:sp>
          <p:nvSpPr>
            <p:cNvPr id="774" name="Google Shape;774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57"/>
          <p:cNvGrpSpPr/>
          <p:nvPr/>
        </p:nvGrpSpPr>
        <p:grpSpPr>
          <a:xfrm rot="10800000">
            <a:off x="6514181" y="633232"/>
            <a:ext cx="772605" cy="196301"/>
            <a:chOff x="2641350" y="846250"/>
            <a:chExt cx="413600" cy="105075"/>
          </a:xfrm>
        </p:grpSpPr>
        <p:sp>
          <p:nvSpPr>
            <p:cNvPr id="779" name="Google Shape;779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57"/>
          <p:cNvSpPr txBox="1"/>
          <p:nvPr/>
        </p:nvSpPr>
        <p:spPr>
          <a:xfrm>
            <a:off x="1034324" y="3142800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Cropped images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4" name="Google Shape;784;p57"/>
          <p:cNvSpPr txBox="1"/>
          <p:nvPr/>
        </p:nvSpPr>
        <p:spPr>
          <a:xfrm>
            <a:off x="1034325" y="3458175"/>
            <a:ext cx="3978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x_train_cropped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85" name="Google Shape;785;p57"/>
          <p:cNvSpPr txBox="1"/>
          <p:nvPr/>
        </p:nvSpPr>
        <p:spPr>
          <a:xfrm>
            <a:off x="1034325" y="3994850"/>
            <a:ext cx="51294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Added all training data using numpy array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6" name="Google Shape;786;p57"/>
          <p:cNvSpPr txBox="1"/>
          <p:nvPr/>
        </p:nvSpPr>
        <p:spPr>
          <a:xfrm>
            <a:off x="1034325" y="4538825"/>
            <a:ext cx="55332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Since x_train data has been tripled, I tripled the y_train data as well otherwise it would not make sense when I build and run the models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787" name="Google Shape;78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372" y="2333384"/>
            <a:ext cx="5055584" cy="108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1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Own </a:t>
            </a:r>
            <a:r>
              <a:rPr lang="en" dirty="0" smtClean="0"/>
              <a:t>augmented model architecture AND EVALUATION</a:t>
            </a:r>
            <a:endParaRPr dirty="0"/>
          </a:p>
        </p:txBody>
      </p:sp>
      <p:pic>
        <p:nvPicPr>
          <p:cNvPr id="821" name="Google Shape;8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51" y="1017725"/>
            <a:ext cx="2981739" cy="2699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734" y="3564602"/>
            <a:ext cx="3296344" cy="1313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38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8069" y="2729714"/>
            <a:ext cx="3246730" cy="214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39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0734" y="1677006"/>
            <a:ext cx="35814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40;p62"/>
          <p:cNvSpPr txBox="1"/>
          <p:nvPr/>
        </p:nvSpPr>
        <p:spPr>
          <a:xfrm>
            <a:off x="4672287" y="1104306"/>
            <a:ext cx="292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Own Model Augmented Test Accuracy and Loss</a:t>
            </a:r>
            <a:endParaRPr dirty="0">
              <a:solidFill>
                <a:schemeClr val="bg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3"/>
          <p:cNvSpPr/>
          <p:nvPr/>
        </p:nvSpPr>
        <p:spPr>
          <a:xfrm>
            <a:off x="3188291" y="1698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63"/>
          <p:cNvSpPr/>
          <p:nvPr/>
        </p:nvSpPr>
        <p:spPr>
          <a:xfrm>
            <a:off x="2517592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63"/>
          <p:cNvSpPr/>
          <p:nvPr/>
        </p:nvSpPr>
        <p:spPr>
          <a:xfrm>
            <a:off x="2851892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63"/>
          <p:cNvSpPr txBox="1">
            <a:spLocks noGrp="1"/>
          </p:cNvSpPr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improvement</a:t>
            </a:r>
            <a:endParaRPr/>
          </a:p>
        </p:txBody>
      </p:sp>
      <p:sp>
        <p:nvSpPr>
          <p:cNvPr id="849" name="Google Shape;849;p63"/>
          <p:cNvSpPr txBox="1">
            <a:spLocks noGrp="1"/>
          </p:cNvSpPr>
          <p:nvPr>
            <p:ph type="title" idx="2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850" name="Google Shape;850;p63"/>
          <p:cNvSpPr txBox="1">
            <a:spLocks noGrp="1"/>
          </p:cNvSpPr>
          <p:nvPr>
            <p:ph type="subTitle" idx="1"/>
          </p:nvPr>
        </p:nvSpPr>
        <p:spPr>
          <a:xfrm>
            <a:off x="29646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851" name="Google Shape;851;p63"/>
          <p:cNvGrpSpPr/>
          <p:nvPr/>
        </p:nvGrpSpPr>
        <p:grpSpPr>
          <a:xfrm rot="-5400000">
            <a:off x="7735238" y="1701787"/>
            <a:ext cx="537556" cy="136576"/>
            <a:chOff x="2641350" y="846250"/>
            <a:chExt cx="413600" cy="105075"/>
          </a:xfrm>
        </p:grpSpPr>
        <p:sp>
          <p:nvSpPr>
            <p:cNvPr id="852" name="Google Shape;852;p6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63"/>
          <p:cNvGrpSpPr/>
          <p:nvPr/>
        </p:nvGrpSpPr>
        <p:grpSpPr>
          <a:xfrm rot="-5400000">
            <a:off x="-453050" y="1363242"/>
            <a:ext cx="3397850" cy="187275"/>
            <a:chOff x="-3237675" y="-1132050"/>
            <a:chExt cx="3397850" cy="187275"/>
          </a:xfrm>
        </p:grpSpPr>
        <p:sp>
          <p:nvSpPr>
            <p:cNvPr id="857" name="Google Shape;857;p6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6" name="Google Shape;866;p63"/>
          <p:cNvCxnSpPr/>
          <p:nvPr/>
        </p:nvCxnSpPr>
        <p:spPr>
          <a:xfrm rot="10800000" flipH="1">
            <a:off x="2653975" y="3762125"/>
            <a:ext cx="5355600" cy="1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5"/>
          <p:cNvSpPr/>
          <p:nvPr/>
        </p:nvSpPr>
        <p:spPr>
          <a:xfrm>
            <a:off x="3320050" y="19194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65"/>
          <p:cNvSpPr/>
          <p:nvPr/>
        </p:nvSpPr>
        <p:spPr>
          <a:xfrm>
            <a:off x="6019475" y="19194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65"/>
          <p:cNvSpPr/>
          <p:nvPr/>
        </p:nvSpPr>
        <p:spPr>
          <a:xfrm>
            <a:off x="620625" y="19194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Tensore core keras tuner</a:t>
            </a:r>
            <a:endParaRPr/>
          </a:p>
        </p:txBody>
      </p:sp>
      <p:sp>
        <p:nvSpPr>
          <p:cNvPr id="888" name="Google Shape;888;p65"/>
          <p:cNvSpPr txBox="1">
            <a:spLocks noGrp="1"/>
          </p:cNvSpPr>
          <p:nvPr>
            <p:ph type="title" idx="2"/>
          </p:nvPr>
        </p:nvSpPr>
        <p:spPr>
          <a:xfrm>
            <a:off x="731342" y="2143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Hyperband</a:t>
            </a:r>
            <a:endParaRPr/>
          </a:p>
        </p:txBody>
      </p:sp>
      <p:sp>
        <p:nvSpPr>
          <p:cNvPr id="889" name="Google Shape;889;p65"/>
          <p:cNvSpPr txBox="1">
            <a:spLocks noGrp="1"/>
          </p:cNvSpPr>
          <p:nvPr>
            <p:ph type="subTitle" idx="1"/>
          </p:nvPr>
        </p:nvSpPr>
        <p:spPr>
          <a:xfrm>
            <a:off x="731342" y="28059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Number of units in first densely connected layer and optimal learning rate</a:t>
            </a:r>
            <a:endParaRPr/>
          </a:p>
        </p:txBody>
      </p:sp>
      <p:sp>
        <p:nvSpPr>
          <p:cNvPr id="890" name="Google Shape;890;p65"/>
          <p:cNvSpPr txBox="1">
            <a:spLocks noGrp="1"/>
          </p:cNvSpPr>
          <p:nvPr>
            <p:ph type="title" idx="3"/>
          </p:nvPr>
        </p:nvSpPr>
        <p:spPr>
          <a:xfrm>
            <a:off x="3430600" y="20670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Early stopping callback</a:t>
            </a:r>
            <a:endParaRPr sz="2000"/>
          </a:p>
        </p:txBody>
      </p:sp>
      <p:sp>
        <p:nvSpPr>
          <p:cNvPr id="891" name="Google Shape;891;p65"/>
          <p:cNvSpPr txBox="1">
            <a:spLocks noGrp="1"/>
          </p:cNvSpPr>
          <p:nvPr>
            <p:ph type="subTitle" idx="4"/>
          </p:nvPr>
        </p:nvSpPr>
        <p:spPr>
          <a:xfrm>
            <a:off x="3430599" y="2577375"/>
            <a:ext cx="225810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/>
              <a:t>Early stopping is used to monitor for max validation accuracy with a patience of 5 as the number of epochs to run is 50</a:t>
            </a:r>
            <a:endParaRPr sz="1300"/>
          </a:p>
        </p:txBody>
      </p:sp>
      <p:sp>
        <p:nvSpPr>
          <p:cNvPr id="892" name="Google Shape;892;p65"/>
          <p:cNvSpPr txBox="1">
            <a:spLocks noGrp="1"/>
          </p:cNvSpPr>
          <p:nvPr>
            <p:ph type="title" idx="5"/>
          </p:nvPr>
        </p:nvSpPr>
        <p:spPr>
          <a:xfrm>
            <a:off x="6129887" y="18384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visuals</a:t>
            </a:r>
            <a:endParaRPr/>
          </a:p>
        </p:txBody>
      </p:sp>
      <p:sp>
        <p:nvSpPr>
          <p:cNvPr id="893" name="Google Shape;893;p65"/>
          <p:cNvSpPr txBox="1">
            <a:spLocks noGrp="1"/>
          </p:cNvSpPr>
          <p:nvPr>
            <p:ph type="subTitle" idx="6"/>
          </p:nvPr>
        </p:nvSpPr>
        <p:spPr>
          <a:xfrm>
            <a:off x="6129887" y="27297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plotted to show the difference in performance between the hyper model fit with and without augmented data</a:t>
            </a:r>
            <a:endParaRPr/>
          </a:p>
        </p:txBody>
      </p:sp>
      <p:grpSp>
        <p:nvGrpSpPr>
          <p:cNvPr id="894" name="Google Shape;894;p65"/>
          <p:cNvGrpSpPr/>
          <p:nvPr/>
        </p:nvGrpSpPr>
        <p:grpSpPr>
          <a:xfrm>
            <a:off x="636975" y="4608492"/>
            <a:ext cx="3397850" cy="187275"/>
            <a:chOff x="-3237675" y="-1132050"/>
            <a:chExt cx="3397850" cy="187275"/>
          </a:xfrm>
        </p:grpSpPr>
        <p:sp>
          <p:nvSpPr>
            <p:cNvPr id="895" name="Google Shape;895;p65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5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5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5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5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5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5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5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5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909" name="Google Shape;909;p66"/>
          <p:cNvSpPr txBox="1"/>
          <p:nvPr/>
        </p:nvSpPr>
        <p:spPr>
          <a:xfrm>
            <a:off x="860825" y="2051025"/>
            <a:ext cx="3145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Optimal number of neurons in first densely-connected layer: 288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Optimal Learning Rate for Optimizer is 0.0001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Best Validation Accuracy so far: 0.915 (3 d.p.)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910" name="Google Shape;91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725" y="1170125"/>
            <a:ext cx="47417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for Hyper model with augmentation</a:t>
            </a:r>
            <a:endParaRPr/>
          </a:p>
        </p:txBody>
      </p:sp>
      <p:grpSp>
        <p:nvGrpSpPr>
          <p:cNvPr id="933" name="Google Shape;933;p69"/>
          <p:cNvGrpSpPr/>
          <p:nvPr/>
        </p:nvGrpSpPr>
        <p:grpSpPr>
          <a:xfrm rot="10800000">
            <a:off x="-466752" y="434375"/>
            <a:ext cx="1550073" cy="548628"/>
            <a:chOff x="2758075" y="846250"/>
            <a:chExt cx="296875" cy="105075"/>
          </a:xfrm>
        </p:grpSpPr>
        <p:sp>
          <p:nvSpPr>
            <p:cNvPr id="934" name="Google Shape;934;p6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7" name="Google Shape;93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555" y="1516606"/>
            <a:ext cx="3696319" cy="291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4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029" y="3107636"/>
            <a:ext cx="4041526" cy="139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44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321" y="1924701"/>
            <a:ext cx="32194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1"/>
          <p:cNvSpPr/>
          <p:nvPr/>
        </p:nvSpPr>
        <p:spPr>
          <a:xfrm>
            <a:off x="1441200" y="0"/>
            <a:ext cx="6261600" cy="460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71"/>
          <p:cNvSpPr/>
          <p:nvPr/>
        </p:nvSpPr>
        <p:spPr>
          <a:xfrm>
            <a:off x="1782000" y="-2"/>
            <a:ext cx="5580000" cy="42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71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952" name="Google Shape;952;p71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953" name="Google Shape;953;p71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cxnSp>
        <p:nvCxnSpPr>
          <p:cNvPr id="954" name="Google Shape;954;p71"/>
          <p:cNvCxnSpPr/>
          <p:nvPr/>
        </p:nvCxnSpPr>
        <p:spPr>
          <a:xfrm rot="10800000" flipH="1">
            <a:off x="2195400" y="3776859"/>
            <a:ext cx="54489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5" name="Google Shape;955;p71"/>
          <p:cNvSpPr/>
          <p:nvPr/>
        </p:nvSpPr>
        <p:spPr>
          <a:xfrm>
            <a:off x="5674116" y="350775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6" name="Google Shape;956;p71"/>
          <p:cNvGrpSpPr/>
          <p:nvPr/>
        </p:nvGrpSpPr>
        <p:grpSpPr>
          <a:xfrm rot="-5400000">
            <a:off x="5093559" y="-281718"/>
            <a:ext cx="2159530" cy="548628"/>
            <a:chOff x="2641350" y="846250"/>
            <a:chExt cx="413600" cy="105075"/>
          </a:xfrm>
        </p:grpSpPr>
        <p:sp>
          <p:nvSpPr>
            <p:cNvPr id="957" name="Google Shape;957;p7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3"/>
          <p:cNvSpPr txBox="1">
            <a:spLocks noGrp="1"/>
          </p:cNvSpPr>
          <p:nvPr>
            <p:ph type="subTitle" idx="1"/>
          </p:nvPr>
        </p:nvSpPr>
        <p:spPr>
          <a:xfrm>
            <a:off x="1617152" y="1748211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400" dirty="0"/>
              <a:t>Final Verdict non-augmented hyper model- improve by 0.5-1%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Final Verdict augmented hyper model - improve to 93% (best)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400" dirty="0"/>
              <a:t>Both hyper models took the longest to run as the hyperband tuner search on normal and augmented train data took over 40 trials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80" name="Google Shape;980;p73"/>
          <p:cNvGrpSpPr/>
          <p:nvPr/>
        </p:nvGrpSpPr>
        <p:grpSpPr>
          <a:xfrm rot="-5400000">
            <a:off x="6840193" y="448790"/>
            <a:ext cx="2159530" cy="548628"/>
            <a:chOff x="2641350" y="846250"/>
            <a:chExt cx="413600" cy="105075"/>
          </a:xfrm>
        </p:grpSpPr>
        <p:sp>
          <p:nvSpPr>
            <p:cNvPr id="981" name="Google Shape;981;p7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7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73"/>
          <p:cNvGrpSpPr/>
          <p:nvPr/>
        </p:nvGrpSpPr>
        <p:grpSpPr>
          <a:xfrm rot="5400000">
            <a:off x="93584" y="4162506"/>
            <a:ext cx="2159530" cy="548628"/>
            <a:chOff x="2641350" y="846250"/>
            <a:chExt cx="413600" cy="105075"/>
          </a:xfrm>
        </p:grpSpPr>
        <p:sp>
          <p:nvSpPr>
            <p:cNvPr id="986" name="Google Shape;986;p7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/>
          <p:nvPr/>
        </p:nvSpPr>
        <p:spPr>
          <a:xfrm>
            <a:off x="6037030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9"/>
          <p:cNvSpPr/>
          <p:nvPr/>
        </p:nvSpPr>
        <p:spPr>
          <a:xfrm>
            <a:off x="6037192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9"/>
          <p:cNvSpPr/>
          <p:nvPr/>
        </p:nvSpPr>
        <p:spPr>
          <a:xfrm>
            <a:off x="3336004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9"/>
          <p:cNvSpPr/>
          <p:nvPr/>
        </p:nvSpPr>
        <p:spPr>
          <a:xfrm>
            <a:off x="3336167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9"/>
          <p:cNvSpPr/>
          <p:nvPr/>
        </p:nvSpPr>
        <p:spPr>
          <a:xfrm>
            <a:off x="623637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9"/>
          <p:cNvSpPr/>
          <p:nvPr/>
        </p:nvSpPr>
        <p:spPr>
          <a:xfrm>
            <a:off x="623800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9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402" name="Google Shape;402;p39"/>
          <p:cNvSpPr txBox="1">
            <a:spLocks noGrp="1"/>
          </p:cNvSpPr>
          <p:nvPr>
            <p:ph type="title" idx="2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03" name="Google Shape;403;p39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baseline model</a:t>
            </a:r>
            <a:endParaRPr/>
          </a:p>
        </p:txBody>
      </p:sp>
      <p:sp>
        <p:nvSpPr>
          <p:cNvPr id="404" name="Google Shape;404;p39"/>
          <p:cNvSpPr txBox="1">
            <a:spLocks noGrp="1"/>
          </p:cNvSpPr>
          <p:nvPr>
            <p:ph type="title" idx="4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05" name="Google Shape;405;p39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 model</a:t>
            </a:r>
            <a:endParaRPr/>
          </a:p>
        </p:txBody>
      </p:sp>
      <p:sp>
        <p:nvSpPr>
          <p:cNvPr id="406" name="Google Shape;406;p39"/>
          <p:cNvSpPr txBox="1">
            <a:spLocks noGrp="1"/>
          </p:cNvSpPr>
          <p:nvPr>
            <p:ph type="title" idx="7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07" name="Google Shape;407;p39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 augmentation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8" name="Google Shape;408;p39"/>
          <p:cNvSpPr txBox="1">
            <a:spLocks noGrp="1"/>
          </p:cNvSpPr>
          <p:nvPr>
            <p:ph type="title" idx="13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09" name="Google Shape;409;p39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Model Improvement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10" name="Google Shape;410;p39"/>
          <p:cNvSpPr txBox="1">
            <a:spLocks noGrp="1"/>
          </p:cNvSpPr>
          <p:nvPr>
            <p:ph type="title" idx="16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411" name="Google Shape;411;p39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conclusion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title" idx="19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14" name="Google Shape;414;p39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9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9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17" name="Google Shape;417;p3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76"/>
          <p:cNvSpPr txBox="1">
            <a:spLocks noGrp="1"/>
          </p:cNvSpPr>
          <p:nvPr>
            <p:ph type="ctrTitle"/>
          </p:nvPr>
        </p:nvSpPr>
        <p:spPr>
          <a:xfrm>
            <a:off x="2402856" y="203133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070" name="Google Shape;1070;p76"/>
          <p:cNvSpPr/>
          <p:nvPr/>
        </p:nvSpPr>
        <p:spPr>
          <a:xfrm>
            <a:off x="2728800" y="373100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1" name="Google Shape;1071;p76"/>
          <p:cNvGrpSpPr/>
          <p:nvPr/>
        </p:nvGrpSpPr>
        <p:grpSpPr>
          <a:xfrm>
            <a:off x="-267175" y="1108580"/>
            <a:ext cx="3397850" cy="187275"/>
            <a:chOff x="-3237675" y="-1132050"/>
            <a:chExt cx="3397850" cy="187275"/>
          </a:xfrm>
        </p:grpSpPr>
        <p:sp>
          <p:nvSpPr>
            <p:cNvPr id="1072" name="Google Shape;1072;p7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0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2106050" y="24957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29" name="Google Shape;429;p40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40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31" name="Google Shape;431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36" name="Google Shape;436;p4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5" name="Google Shape;445;p40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464" name="Google Shape;464;p42"/>
          <p:cNvSpPr txBox="1"/>
          <p:nvPr/>
        </p:nvSpPr>
        <p:spPr>
          <a:xfrm>
            <a:off x="1011791" y="1811412"/>
            <a:ext cx="2016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Class names</a:t>
            </a:r>
            <a:endParaRPr sz="25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5" name="Google Shape;465;p42"/>
          <p:cNvSpPr txBox="1"/>
          <p:nvPr/>
        </p:nvSpPr>
        <p:spPr>
          <a:xfrm>
            <a:off x="1011800" y="2126770"/>
            <a:ext cx="2112600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Tshirt/top, Trouser, Pullover, Dress, Coat, Sandal, Shirt, Sneaker, Bag, Ankle Boot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66" name="Google Shape;466;p42"/>
          <p:cNvSpPr txBox="1"/>
          <p:nvPr/>
        </p:nvSpPr>
        <p:spPr>
          <a:xfrm>
            <a:off x="1011791" y="3242362"/>
            <a:ext cx="2016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Train-test-VAL-split &amp; normalization</a:t>
            </a:r>
            <a:endParaRPr sz="20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1011791" y="3740837"/>
            <a:ext cx="20169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X_train, y_train, x_val, y_val and x_test, y_test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468" name="Google Shape;468;p42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469" name="Google Shape;469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42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474" name="Google Shape;474;p42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6" name="Google Shape;4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800" y="1170125"/>
            <a:ext cx="5050775" cy="391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6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6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6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6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baseline model</a:t>
            </a:r>
            <a:endParaRPr/>
          </a:p>
        </p:txBody>
      </p:sp>
      <p:sp>
        <p:nvSpPr>
          <p:cNvPr id="548" name="Google Shape;548;p46"/>
          <p:cNvSpPr txBox="1">
            <a:spLocks noGrp="1"/>
          </p:cNvSpPr>
          <p:nvPr>
            <p:ph type="title" idx="2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549" name="Google Shape;549;p46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550" name="Google Shape;550;p46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551" name="Google Shape;551;p4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5" name="Google Shape;555;p46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61" name="Google Shape;561;p47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562" name="Google Shape;562;p47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 simple architecture of 1 Conv2D layer, 1 Flatten and 2 Dense layers</a:t>
            </a:r>
            <a:endParaRPr/>
          </a:p>
        </p:txBody>
      </p:sp>
      <p:sp>
        <p:nvSpPr>
          <p:cNvPr id="563" name="Google Shape;563;p47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</a:t>
            </a:r>
            <a:endParaRPr/>
          </a:p>
        </p:txBody>
      </p:sp>
      <p:sp>
        <p:nvSpPr>
          <p:cNvPr id="564" name="Google Shape;564;p47"/>
          <p:cNvSpPr txBox="1">
            <a:spLocks noGrp="1"/>
          </p:cNvSpPr>
          <p:nvPr>
            <p:ph type="subTitle" idx="3"/>
          </p:nvPr>
        </p:nvSpPr>
        <p:spPr>
          <a:xfrm>
            <a:off x="3403800" y="31704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X_train, y_train, validation_data(x_val, y_val)</a:t>
            </a:r>
            <a:endParaRPr/>
          </a:p>
        </p:txBody>
      </p:sp>
      <p:sp>
        <p:nvSpPr>
          <p:cNvPr id="565" name="Google Shape;565;p47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566" name="Google Shape;566;p47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fitting the model, I used model checkpoints as callback in the fitting process to get the best weight and evaluate</a:t>
            </a:r>
            <a:endParaRPr/>
          </a:p>
        </p:txBody>
      </p:sp>
      <p:sp>
        <p:nvSpPr>
          <p:cNvPr id="567" name="Google Shape;567;p47"/>
          <p:cNvSpPr/>
          <p:nvPr/>
        </p:nvSpPr>
        <p:spPr>
          <a:xfrm>
            <a:off x="4297684" y="1845808"/>
            <a:ext cx="548632" cy="548649"/>
          </a:xfrm>
          <a:custGeom>
            <a:avLst/>
            <a:gdLst/>
            <a:ahLst/>
            <a:cxnLst/>
            <a:rect l="l" t="t" r="r" b="b"/>
            <a:pathLst>
              <a:path w="12887" h="12698" extrusionOk="0">
                <a:moveTo>
                  <a:pt x="7814" y="3309"/>
                </a:moveTo>
                <a:cubicBezTo>
                  <a:pt x="7782" y="3592"/>
                  <a:pt x="7782" y="3907"/>
                  <a:pt x="7814" y="4159"/>
                </a:cubicBezTo>
                <a:lnTo>
                  <a:pt x="4947" y="4159"/>
                </a:lnTo>
                <a:cubicBezTo>
                  <a:pt x="4978" y="3876"/>
                  <a:pt x="4978" y="3592"/>
                  <a:pt x="4947" y="3309"/>
                </a:cubicBezTo>
                <a:close/>
                <a:moveTo>
                  <a:pt x="9830" y="788"/>
                </a:moveTo>
                <a:cubicBezTo>
                  <a:pt x="10082" y="788"/>
                  <a:pt x="10366" y="820"/>
                  <a:pt x="10618" y="946"/>
                </a:cubicBezTo>
                <a:cubicBezTo>
                  <a:pt x="11721" y="1481"/>
                  <a:pt x="12193" y="2678"/>
                  <a:pt x="11752" y="3718"/>
                </a:cubicBezTo>
                <a:cubicBezTo>
                  <a:pt x="11500" y="4254"/>
                  <a:pt x="11027" y="4695"/>
                  <a:pt x="10460" y="4884"/>
                </a:cubicBezTo>
                <a:cubicBezTo>
                  <a:pt x="10261" y="4950"/>
                  <a:pt x="10035" y="4990"/>
                  <a:pt x="9816" y="4990"/>
                </a:cubicBezTo>
                <a:cubicBezTo>
                  <a:pt x="9619" y="4990"/>
                  <a:pt x="9427" y="4958"/>
                  <a:pt x="9263" y="4884"/>
                </a:cubicBezTo>
                <a:cubicBezTo>
                  <a:pt x="9074" y="4821"/>
                  <a:pt x="8885" y="4663"/>
                  <a:pt x="8791" y="4474"/>
                </a:cubicBezTo>
                <a:cubicBezTo>
                  <a:pt x="8791" y="4411"/>
                  <a:pt x="8759" y="4380"/>
                  <a:pt x="8728" y="4348"/>
                </a:cubicBezTo>
                <a:cubicBezTo>
                  <a:pt x="8570" y="3970"/>
                  <a:pt x="8570" y="3561"/>
                  <a:pt x="8728" y="3183"/>
                </a:cubicBezTo>
                <a:cubicBezTo>
                  <a:pt x="8759" y="3151"/>
                  <a:pt x="8759" y="3120"/>
                  <a:pt x="8791" y="3088"/>
                </a:cubicBezTo>
                <a:cubicBezTo>
                  <a:pt x="8980" y="2710"/>
                  <a:pt x="9358" y="2521"/>
                  <a:pt x="9830" y="2521"/>
                </a:cubicBezTo>
                <a:cubicBezTo>
                  <a:pt x="9956" y="2521"/>
                  <a:pt x="10019" y="2552"/>
                  <a:pt x="10082" y="2615"/>
                </a:cubicBezTo>
                <a:cubicBezTo>
                  <a:pt x="10240" y="2773"/>
                  <a:pt x="10240" y="3025"/>
                  <a:pt x="10145" y="3183"/>
                </a:cubicBezTo>
                <a:cubicBezTo>
                  <a:pt x="10051" y="3309"/>
                  <a:pt x="9956" y="3340"/>
                  <a:pt x="9830" y="3340"/>
                </a:cubicBezTo>
                <a:cubicBezTo>
                  <a:pt x="9578" y="3340"/>
                  <a:pt x="9389" y="3561"/>
                  <a:pt x="9389" y="3781"/>
                </a:cubicBezTo>
                <a:cubicBezTo>
                  <a:pt x="9389" y="4033"/>
                  <a:pt x="9578" y="4222"/>
                  <a:pt x="9830" y="4222"/>
                </a:cubicBezTo>
                <a:cubicBezTo>
                  <a:pt x="10555" y="4222"/>
                  <a:pt x="11059" y="3655"/>
                  <a:pt x="11059" y="2962"/>
                </a:cubicBezTo>
                <a:cubicBezTo>
                  <a:pt x="11059" y="2395"/>
                  <a:pt x="10681" y="1891"/>
                  <a:pt x="10114" y="1733"/>
                </a:cubicBezTo>
                <a:cubicBezTo>
                  <a:pt x="10034" y="1721"/>
                  <a:pt x="9933" y="1712"/>
                  <a:pt x="9817" y="1712"/>
                </a:cubicBezTo>
                <a:cubicBezTo>
                  <a:pt x="9339" y="1712"/>
                  <a:pt x="8611" y="1861"/>
                  <a:pt x="8129" y="2521"/>
                </a:cubicBezTo>
                <a:lnTo>
                  <a:pt x="4600" y="2521"/>
                </a:lnTo>
                <a:cubicBezTo>
                  <a:pt x="4191" y="1985"/>
                  <a:pt x="3592" y="1702"/>
                  <a:pt x="2931" y="1702"/>
                </a:cubicBezTo>
                <a:cubicBezTo>
                  <a:pt x="2395" y="1702"/>
                  <a:pt x="1986" y="1985"/>
                  <a:pt x="1796" y="2458"/>
                </a:cubicBezTo>
                <a:cubicBezTo>
                  <a:pt x="1481" y="3246"/>
                  <a:pt x="1954" y="4191"/>
                  <a:pt x="2931" y="4191"/>
                </a:cubicBezTo>
                <a:cubicBezTo>
                  <a:pt x="3183" y="4191"/>
                  <a:pt x="3340" y="3970"/>
                  <a:pt x="3340" y="3750"/>
                </a:cubicBezTo>
                <a:cubicBezTo>
                  <a:pt x="3340" y="3498"/>
                  <a:pt x="3120" y="3309"/>
                  <a:pt x="2931" y="3309"/>
                </a:cubicBezTo>
                <a:cubicBezTo>
                  <a:pt x="2805" y="3309"/>
                  <a:pt x="2742" y="3277"/>
                  <a:pt x="2647" y="3246"/>
                </a:cubicBezTo>
                <a:cubicBezTo>
                  <a:pt x="2458" y="3057"/>
                  <a:pt x="2490" y="2615"/>
                  <a:pt x="2805" y="2521"/>
                </a:cubicBezTo>
                <a:cubicBezTo>
                  <a:pt x="2836" y="2513"/>
                  <a:pt x="2879" y="2509"/>
                  <a:pt x="2931" y="2509"/>
                </a:cubicBezTo>
                <a:cubicBezTo>
                  <a:pt x="3084" y="2509"/>
                  <a:pt x="3309" y="2545"/>
                  <a:pt x="3498" y="2615"/>
                </a:cubicBezTo>
                <a:cubicBezTo>
                  <a:pt x="3687" y="2678"/>
                  <a:pt x="3876" y="2836"/>
                  <a:pt x="3970" y="3025"/>
                </a:cubicBezTo>
                <a:cubicBezTo>
                  <a:pt x="3970" y="3088"/>
                  <a:pt x="4002" y="3120"/>
                  <a:pt x="4033" y="3151"/>
                </a:cubicBezTo>
                <a:cubicBezTo>
                  <a:pt x="4191" y="3498"/>
                  <a:pt x="4191" y="3939"/>
                  <a:pt x="4033" y="4285"/>
                </a:cubicBezTo>
                <a:cubicBezTo>
                  <a:pt x="4002" y="4348"/>
                  <a:pt x="4002" y="4380"/>
                  <a:pt x="3970" y="4411"/>
                </a:cubicBezTo>
                <a:cubicBezTo>
                  <a:pt x="3750" y="4726"/>
                  <a:pt x="3403" y="4978"/>
                  <a:pt x="2931" y="4978"/>
                </a:cubicBezTo>
                <a:cubicBezTo>
                  <a:pt x="1796" y="4978"/>
                  <a:pt x="851" y="4033"/>
                  <a:pt x="851" y="2899"/>
                </a:cubicBezTo>
                <a:cubicBezTo>
                  <a:pt x="851" y="1733"/>
                  <a:pt x="1765" y="851"/>
                  <a:pt x="2931" y="788"/>
                </a:cubicBezTo>
                <a:close/>
                <a:moveTo>
                  <a:pt x="7751" y="4915"/>
                </a:moveTo>
                <a:lnTo>
                  <a:pt x="7751" y="10618"/>
                </a:lnTo>
                <a:cubicBezTo>
                  <a:pt x="7751" y="10838"/>
                  <a:pt x="7940" y="11027"/>
                  <a:pt x="8129" y="11027"/>
                </a:cubicBezTo>
                <a:cubicBezTo>
                  <a:pt x="8318" y="11027"/>
                  <a:pt x="8570" y="10838"/>
                  <a:pt x="8570" y="10618"/>
                </a:cubicBezTo>
                <a:lnTo>
                  <a:pt x="8570" y="5419"/>
                </a:lnTo>
                <a:cubicBezTo>
                  <a:pt x="8791" y="5577"/>
                  <a:pt x="9074" y="5671"/>
                  <a:pt x="9389" y="5766"/>
                </a:cubicBezTo>
                <a:lnTo>
                  <a:pt x="9389" y="11878"/>
                </a:lnTo>
                <a:lnTo>
                  <a:pt x="3372" y="11878"/>
                </a:lnTo>
                <a:lnTo>
                  <a:pt x="3372" y="5766"/>
                </a:lnTo>
                <a:cubicBezTo>
                  <a:pt x="3687" y="5734"/>
                  <a:pt x="3970" y="5608"/>
                  <a:pt x="4191" y="5419"/>
                </a:cubicBezTo>
                <a:lnTo>
                  <a:pt x="4191" y="10618"/>
                </a:lnTo>
                <a:cubicBezTo>
                  <a:pt x="4191" y="10838"/>
                  <a:pt x="4380" y="11027"/>
                  <a:pt x="4600" y="11027"/>
                </a:cubicBezTo>
                <a:cubicBezTo>
                  <a:pt x="4821" y="11027"/>
                  <a:pt x="5010" y="10838"/>
                  <a:pt x="5010" y="10618"/>
                </a:cubicBezTo>
                <a:lnTo>
                  <a:pt x="5010" y="4915"/>
                </a:lnTo>
                <a:lnTo>
                  <a:pt x="5861" y="4915"/>
                </a:lnTo>
                <a:lnTo>
                  <a:pt x="5861" y="10618"/>
                </a:lnTo>
                <a:cubicBezTo>
                  <a:pt x="5861" y="10838"/>
                  <a:pt x="6050" y="11027"/>
                  <a:pt x="6239" y="11027"/>
                </a:cubicBezTo>
                <a:cubicBezTo>
                  <a:pt x="6428" y="11027"/>
                  <a:pt x="6648" y="10838"/>
                  <a:pt x="6648" y="10618"/>
                </a:cubicBezTo>
                <a:lnTo>
                  <a:pt x="6648" y="4915"/>
                </a:lnTo>
                <a:close/>
                <a:moveTo>
                  <a:pt x="2931" y="1"/>
                </a:moveTo>
                <a:cubicBezTo>
                  <a:pt x="1324" y="1"/>
                  <a:pt x="1" y="1324"/>
                  <a:pt x="1" y="2899"/>
                </a:cubicBezTo>
                <a:cubicBezTo>
                  <a:pt x="1" y="4348"/>
                  <a:pt x="1072" y="5514"/>
                  <a:pt x="2490" y="5766"/>
                </a:cubicBezTo>
                <a:lnTo>
                  <a:pt x="2490" y="12256"/>
                </a:lnTo>
                <a:cubicBezTo>
                  <a:pt x="2490" y="12508"/>
                  <a:pt x="2679" y="12697"/>
                  <a:pt x="2931" y="12697"/>
                </a:cubicBezTo>
                <a:lnTo>
                  <a:pt x="9830" y="12697"/>
                </a:lnTo>
                <a:cubicBezTo>
                  <a:pt x="10051" y="12697"/>
                  <a:pt x="10208" y="12508"/>
                  <a:pt x="10208" y="12256"/>
                </a:cubicBezTo>
                <a:lnTo>
                  <a:pt x="10208" y="5797"/>
                </a:lnTo>
                <a:cubicBezTo>
                  <a:pt x="10964" y="5671"/>
                  <a:pt x="11721" y="5293"/>
                  <a:pt x="12193" y="4537"/>
                </a:cubicBezTo>
                <a:cubicBezTo>
                  <a:pt x="12823" y="3718"/>
                  <a:pt x="12886" y="2678"/>
                  <a:pt x="12508" y="1796"/>
                </a:cubicBezTo>
                <a:cubicBezTo>
                  <a:pt x="12067" y="725"/>
                  <a:pt x="10996" y="1"/>
                  <a:pt x="98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47"/>
          <p:cNvGrpSpPr/>
          <p:nvPr/>
        </p:nvGrpSpPr>
        <p:grpSpPr>
          <a:xfrm>
            <a:off x="1759594" y="1845810"/>
            <a:ext cx="562012" cy="548643"/>
            <a:chOff x="-37190575" y="1951325"/>
            <a:chExt cx="324525" cy="315875"/>
          </a:xfrm>
        </p:grpSpPr>
        <p:sp>
          <p:nvSpPr>
            <p:cNvPr id="569" name="Google Shape;569;p47"/>
            <p:cNvSpPr/>
            <p:nvPr/>
          </p:nvSpPr>
          <p:spPr>
            <a:xfrm>
              <a:off x="-37190575" y="1951325"/>
              <a:ext cx="324525" cy="315875"/>
            </a:xfrm>
            <a:custGeom>
              <a:avLst/>
              <a:gdLst/>
              <a:ahLst/>
              <a:cxnLst/>
              <a:rect l="l" t="t" r="r" b="b"/>
              <a:pathLst>
                <a:path w="12981" h="12635" extrusionOk="0">
                  <a:moveTo>
                    <a:pt x="6693" y="790"/>
                  </a:moveTo>
                  <a:cubicBezTo>
                    <a:pt x="8301" y="790"/>
                    <a:pt x="9913" y="1489"/>
                    <a:pt x="11028" y="2868"/>
                  </a:cubicBezTo>
                  <a:cubicBezTo>
                    <a:pt x="11752" y="3813"/>
                    <a:pt x="12193" y="5010"/>
                    <a:pt x="12193" y="6270"/>
                  </a:cubicBezTo>
                  <a:cubicBezTo>
                    <a:pt x="12162" y="7058"/>
                    <a:pt x="11563" y="7593"/>
                    <a:pt x="10870" y="7593"/>
                  </a:cubicBezTo>
                  <a:lnTo>
                    <a:pt x="10019" y="7593"/>
                  </a:lnTo>
                  <a:cubicBezTo>
                    <a:pt x="8854" y="7593"/>
                    <a:pt x="7940" y="8539"/>
                    <a:pt x="7940" y="9704"/>
                  </a:cubicBezTo>
                  <a:lnTo>
                    <a:pt x="7940" y="10523"/>
                  </a:lnTo>
                  <a:cubicBezTo>
                    <a:pt x="7940" y="11216"/>
                    <a:pt x="7404" y="11784"/>
                    <a:pt x="6680" y="11815"/>
                  </a:cubicBezTo>
                  <a:cubicBezTo>
                    <a:pt x="6239" y="11815"/>
                    <a:pt x="5892" y="11784"/>
                    <a:pt x="5420" y="11658"/>
                  </a:cubicBezTo>
                  <a:cubicBezTo>
                    <a:pt x="3844" y="11311"/>
                    <a:pt x="2490" y="10208"/>
                    <a:pt x="1765" y="8791"/>
                  </a:cubicBezTo>
                  <a:cubicBezTo>
                    <a:pt x="536" y="6428"/>
                    <a:pt x="1261" y="3340"/>
                    <a:pt x="3624" y="1733"/>
                  </a:cubicBezTo>
                  <a:cubicBezTo>
                    <a:pt x="4545" y="1102"/>
                    <a:pt x="5618" y="790"/>
                    <a:pt x="6693" y="790"/>
                  </a:cubicBezTo>
                  <a:close/>
                  <a:moveTo>
                    <a:pt x="6648" y="1"/>
                  </a:moveTo>
                  <a:cubicBezTo>
                    <a:pt x="4474" y="1"/>
                    <a:pt x="2553" y="1103"/>
                    <a:pt x="1419" y="2805"/>
                  </a:cubicBezTo>
                  <a:cubicBezTo>
                    <a:pt x="95" y="4726"/>
                    <a:pt x="1" y="7215"/>
                    <a:pt x="1009" y="9169"/>
                  </a:cubicBezTo>
                  <a:cubicBezTo>
                    <a:pt x="2080" y="11216"/>
                    <a:pt x="4191" y="12634"/>
                    <a:pt x="6680" y="12634"/>
                  </a:cubicBezTo>
                  <a:cubicBezTo>
                    <a:pt x="7814" y="12634"/>
                    <a:pt x="8791" y="11689"/>
                    <a:pt x="8791" y="10523"/>
                  </a:cubicBezTo>
                  <a:lnTo>
                    <a:pt x="8791" y="9704"/>
                  </a:lnTo>
                  <a:cubicBezTo>
                    <a:pt x="8791" y="8980"/>
                    <a:pt x="9358" y="8444"/>
                    <a:pt x="10019" y="8444"/>
                  </a:cubicBezTo>
                  <a:lnTo>
                    <a:pt x="10870" y="8444"/>
                  </a:lnTo>
                  <a:cubicBezTo>
                    <a:pt x="12004" y="8444"/>
                    <a:pt x="12981" y="7499"/>
                    <a:pt x="12981" y="6333"/>
                  </a:cubicBezTo>
                  <a:cubicBezTo>
                    <a:pt x="12981" y="2962"/>
                    <a:pt x="10240" y="1"/>
                    <a:pt x="6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-37081875" y="2162600"/>
              <a:ext cx="72475" cy="63100"/>
            </a:xfrm>
            <a:custGeom>
              <a:avLst/>
              <a:gdLst/>
              <a:ahLst/>
              <a:cxnLst/>
              <a:rect l="l" t="t" r="r" b="b"/>
              <a:pathLst>
                <a:path w="2899" h="2524" extrusionOk="0">
                  <a:moveTo>
                    <a:pt x="1418" y="812"/>
                  </a:moveTo>
                  <a:cubicBezTo>
                    <a:pt x="1670" y="812"/>
                    <a:pt x="1859" y="1001"/>
                    <a:pt x="1859" y="1253"/>
                  </a:cubicBezTo>
                  <a:cubicBezTo>
                    <a:pt x="1859" y="1474"/>
                    <a:pt x="1670" y="1663"/>
                    <a:pt x="1418" y="1663"/>
                  </a:cubicBezTo>
                  <a:cubicBezTo>
                    <a:pt x="1198" y="1663"/>
                    <a:pt x="1009" y="1474"/>
                    <a:pt x="1009" y="1253"/>
                  </a:cubicBezTo>
                  <a:cubicBezTo>
                    <a:pt x="1009" y="1001"/>
                    <a:pt x="1198" y="812"/>
                    <a:pt x="1418" y="812"/>
                  </a:cubicBezTo>
                  <a:close/>
                  <a:moveTo>
                    <a:pt x="1405" y="0"/>
                  </a:moveTo>
                  <a:cubicBezTo>
                    <a:pt x="1250" y="0"/>
                    <a:pt x="1094" y="28"/>
                    <a:pt x="946" y="88"/>
                  </a:cubicBezTo>
                  <a:cubicBezTo>
                    <a:pt x="316" y="371"/>
                    <a:pt x="0" y="1127"/>
                    <a:pt x="284" y="1757"/>
                  </a:cubicBezTo>
                  <a:cubicBezTo>
                    <a:pt x="496" y="2229"/>
                    <a:pt x="973" y="2524"/>
                    <a:pt x="1463" y="2524"/>
                  </a:cubicBezTo>
                  <a:cubicBezTo>
                    <a:pt x="1628" y="2524"/>
                    <a:pt x="1795" y="2490"/>
                    <a:pt x="1954" y="2419"/>
                  </a:cubicBezTo>
                  <a:cubicBezTo>
                    <a:pt x="2584" y="2135"/>
                    <a:pt x="2899" y="1379"/>
                    <a:pt x="2615" y="749"/>
                  </a:cubicBezTo>
                  <a:cubicBezTo>
                    <a:pt x="2399" y="292"/>
                    <a:pt x="1907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-37144875" y="2099025"/>
              <a:ext cx="72475" cy="62875"/>
            </a:xfrm>
            <a:custGeom>
              <a:avLst/>
              <a:gdLst/>
              <a:ahLst/>
              <a:cxnLst/>
              <a:rect l="l" t="t" r="r" b="b"/>
              <a:pathLst>
                <a:path w="2899" h="2515" extrusionOk="0">
                  <a:moveTo>
                    <a:pt x="1418" y="835"/>
                  </a:moveTo>
                  <a:cubicBezTo>
                    <a:pt x="1670" y="835"/>
                    <a:pt x="1859" y="1024"/>
                    <a:pt x="1859" y="1276"/>
                  </a:cubicBezTo>
                  <a:cubicBezTo>
                    <a:pt x="1859" y="1496"/>
                    <a:pt x="1670" y="1685"/>
                    <a:pt x="1418" y="1685"/>
                  </a:cubicBezTo>
                  <a:cubicBezTo>
                    <a:pt x="1197" y="1685"/>
                    <a:pt x="1008" y="1496"/>
                    <a:pt x="1008" y="1276"/>
                  </a:cubicBezTo>
                  <a:cubicBezTo>
                    <a:pt x="1008" y="1024"/>
                    <a:pt x="1197" y="835"/>
                    <a:pt x="1418" y="835"/>
                  </a:cubicBezTo>
                  <a:close/>
                  <a:moveTo>
                    <a:pt x="1411" y="0"/>
                  </a:moveTo>
                  <a:cubicBezTo>
                    <a:pt x="1254" y="0"/>
                    <a:pt x="1096" y="26"/>
                    <a:pt x="945" y="79"/>
                  </a:cubicBezTo>
                  <a:cubicBezTo>
                    <a:pt x="315" y="362"/>
                    <a:pt x="0" y="1118"/>
                    <a:pt x="284" y="1748"/>
                  </a:cubicBezTo>
                  <a:cubicBezTo>
                    <a:pt x="496" y="2220"/>
                    <a:pt x="972" y="2515"/>
                    <a:pt x="1463" y="2515"/>
                  </a:cubicBezTo>
                  <a:cubicBezTo>
                    <a:pt x="1628" y="2515"/>
                    <a:pt x="1795" y="2481"/>
                    <a:pt x="1953" y="2410"/>
                  </a:cubicBezTo>
                  <a:cubicBezTo>
                    <a:pt x="2583" y="2126"/>
                    <a:pt x="2899" y="1370"/>
                    <a:pt x="2615" y="740"/>
                  </a:cubicBezTo>
                  <a:cubicBezTo>
                    <a:pt x="2399" y="261"/>
                    <a:pt x="1910" y="0"/>
                    <a:pt x="1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-37123625" y="2014875"/>
              <a:ext cx="71700" cy="62775"/>
            </a:xfrm>
            <a:custGeom>
              <a:avLst/>
              <a:gdLst/>
              <a:ahLst/>
              <a:cxnLst/>
              <a:rect l="l" t="t" r="r" b="b"/>
              <a:pathLst>
                <a:path w="2868" h="2511" extrusionOk="0">
                  <a:moveTo>
                    <a:pt x="1418" y="798"/>
                  </a:moveTo>
                  <a:cubicBezTo>
                    <a:pt x="1639" y="798"/>
                    <a:pt x="1828" y="1019"/>
                    <a:pt x="1828" y="1239"/>
                  </a:cubicBezTo>
                  <a:cubicBezTo>
                    <a:pt x="1828" y="1460"/>
                    <a:pt x="1639" y="1680"/>
                    <a:pt x="1418" y="1680"/>
                  </a:cubicBezTo>
                  <a:cubicBezTo>
                    <a:pt x="1166" y="1680"/>
                    <a:pt x="977" y="1460"/>
                    <a:pt x="977" y="1239"/>
                  </a:cubicBezTo>
                  <a:cubicBezTo>
                    <a:pt x="1009" y="1019"/>
                    <a:pt x="1166" y="798"/>
                    <a:pt x="1418" y="798"/>
                  </a:cubicBezTo>
                  <a:close/>
                  <a:moveTo>
                    <a:pt x="1431" y="0"/>
                  </a:moveTo>
                  <a:cubicBezTo>
                    <a:pt x="1269" y="0"/>
                    <a:pt x="1105" y="34"/>
                    <a:pt x="946" y="105"/>
                  </a:cubicBezTo>
                  <a:cubicBezTo>
                    <a:pt x="316" y="389"/>
                    <a:pt x="1" y="1113"/>
                    <a:pt x="253" y="1743"/>
                  </a:cubicBezTo>
                  <a:cubicBezTo>
                    <a:pt x="472" y="2231"/>
                    <a:pt x="974" y="2511"/>
                    <a:pt x="1481" y="2511"/>
                  </a:cubicBezTo>
                  <a:cubicBezTo>
                    <a:pt x="1630" y="2511"/>
                    <a:pt x="1780" y="2487"/>
                    <a:pt x="1923" y="2436"/>
                  </a:cubicBezTo>
                  <a:cubicBezTo>
                    <a:pt x="2553" y="2153"/>
                    <a:pt x="2868" y="1397"/>
                    <a:pt x="2584" y="767"/>
                  </a:cubicBezTo>
                  <a:cubicBezTo>
                    <a:pt x="2372" y="295"/>
                    <a:pt x="1913" y="0"/>
                    <a:pt x="1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-37039350" y="1993250"/>
              <a:ext cx="71700" cy="63125"/>
            </a:xfrm>
            <a:custGeom>
              <a:avLst/>
              <a:gdLst/>
              <a:ahLst/>
              <a:cxnLst/>
              <a:rect l="l" t="t" r="r" b="b"/>
              <a:pathLst>
                <a:path w="2868" h="2525" extrusionOk="0">
                  <a:moveTo>
                    <a:pt x="1418" y="844"/>
                  </a:moveTo>
                  <a:cubicBezTo>
                    <a:pt x="1671" y="844"/>
                    <a:pt x="1860" y="1033"/>
                    <a:pt x="1860" y="1285"/>
                  </a:cubicBezTo>
                  <a:cubicBezTo>
                    <a:pt x="1860" y="1506"/>
                    <a:pt x="1671" y="1726"/>
                    <a:pt x="1418" y="1726"/>
                  </a:cubicBezTo>
                  <a:cubicBezTo>
                    <a:pt x="1198" y="1726"/>
                    <a:pt x="977" y="1506"/>
                    <a:pt x="977" y="1285"/>
                  </a:cubicBezTo>
                  <a:cubicBezTo>
                    <a:pt x="977" y="1033"/>
                    <a:pt x="1198" y="844"/>
                    <a:pt x="1418" y="844"/>
                  </a:cubicBezTo>
                  <a:close/>
                  <a:moveTo>
                    <a:pt x="1402" y="1"/>
                  </a:moveTo>
                  <a:cubicBezTo>
                    <a:pt x="1248" y="1"/>
                    <a:pt x="1094" y="29"/>
                    <a:pt x="946" y="88"/>
                  </a:cubicBezTo>
                  <a:cubicBezTo>
                    <a:pt x="316" y="372"/>
                    <a:pt x="1" y="1128"/>
                    <a:pt x="284" y="1758"/>
                  </a:cubicBezTo>
                  <a:cubicBezTo>
                    <a:pt x="496" y="2229"/>
                    <a:pt x="955" y="2524"/>
                    <a:pt x="1437" y="2524"/>
                  </a:cubicBezTo>
                  <a:cubicBezTo>
                    <a:pt x="1599" y="2524"/>
                    <a:pt x="1764" y="2491"/>
                    <a:pt x="1923" y="2419"/>
                  </a:cubicBezTo>
                  <a:cubicBezTo>
                    <a:pt x="2553" y="2136"/>
                    <a:pt x="2868" y="1411"/>
                    <a:pt x="2616" y="781"/>
                  </a:cubicBezTo>
                  <a:cubicBezTo>
                    <a:pt x="2399" y="299"/>
                    <a:pt x="1905" y="1"/>
                    <a:pt x="1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47"/>
          <p:cNvGrpSpPr/>
          <p:nvPr/>
        </p:nvGrpSpPr>
        <p:grpSpPr>
          <a:xfrm>
            <a:off x="6829085" y="1845817"/>
            <a:ext cx="548630" cy="548630"/>
            <a:chOff x="-24338900" y="2710600"/>
            <a:chExt cx="295375" cy="295375"/>
          </a:xfrm>
        </p:grpSpPr>
        <p:sp>
          <p:nvSpPr>
            <p:cNvPr id="575" name="Google Shape;575;p47"/>
            <p:cNvSpPr/>
            <p:nvPr/>
          </p:nvSpPr>
          <p:spPr>
            <a:xfrm>
              <a:off x="-24250700" y="281692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3403" y="662"/>
                  </a:moveTo>
                  <a:cubicBezTo>
                    <a:pt x="3813" y="662"/>
                    <a:pt x="4128" y="977"/>
                    <a:pt x="4128" y="1387"/>
                  </a:cubicBezTo>
                  <a:cubicBezTo>
                    <a:pt x="4128" y="1922"/>
                    <a:pt x="3561" y="2363"/>
                    <a:pt x="2710" y="3025"/>
                  </a:cubicBezTo>
                  <a:cubicBezTo>
                    <a:pt x="2584" y="3119"/>
                    <a:pt x="2490" y="3182"/>
                    <a:pt x="2395" y="3309"/>
                  </a:cubicBezTo>
                  <a:cubicBezTo>
                    <a:pt x="2269" y="3214"/>
                    <a:pt x="2143" y="3151"/>
                    <a:pt x="2080" y="3025"/>
                  </a:cubicBezTo>
                  <a:cubicBezTo>
                    <a:pt x="1198" y="2363"/>
                    <a:pt x="662" y="1891"/>
                    <a:pt x="662" y="1387"/>
                  </a:cubicBezTo>
                  <a:cubicBezTo>
                    <a:pt x="662" y="946"/>
                    <a:pt x="977" y="662"/>
                    <a:pt x="1355" y="662"/>
                  </a:cubicBezTo>
                  <a:cubicBezTo>
                    <a:pt x="1860" y="662"/>
                    <a:pt x="2080" y="1229"/>
                    <a:pt x="2080" y="1261"/>
                  </a:cubicBezTo>
                  <a:cubicBezTo>
                    <a:pt x="2112" y="1418"/>
                    <a:pt x="2238" y="1481"/>
                    <a:pt x="2395" y="1481"/>
                  </a:cubicBezTo>
                  <a:cubicBezTo>
                    <a:pt x="2553" y="1481"/>
                    <a:pt x="2647" y="1355"/>
                    <a:pt x="2710" y="1261"/>
                  </a:cubicBezTo>
                  <a:cubicBezTo>
                    <a:pt x="2710" y="1229"/>
                    <a:pt x="2899" y="662"/>
                    <a:pt x="3403" y="662"/>
                  </a:cubicBezTo>
                  <a:close/>
                  <a:moveTo>
                    <a:pt x="1355" y="1"/>
                  </a:moveTo>
                  <a:cubicBezTo>
                    <a:pt x="568" y="1"/>
                    <a:pt x="1" y="631"/>
                    <a:pt x="1" y="1418"/>
                  </a:cubicBezTo>
                  <a:cubicBezTo>
                    <a:pt x="1" y="2269"/>
                    <a:pt x="694" y="2836"/>
                    <a:pt x="1671" y="3624"/>
                  </a:cubicBezTo>
                  <a:cubicBezTo>
                    <a:pt x="1828" y="3750"/>
                    <a:pt x="2049" y="3907"/>
                    <a:pt x="2238" y="4065"/>
                  </a:cubicBezTo>
                  <a:cubicBezTo>
                    <a:pt x="2301" y="4096"/>
                    <a:pt x="2395" y="4128"/>
                    <a:pt x="2458" y="4128"/>
                  </a:cubicBezTo>
                  <a:cubicBezTo>
                    <a:pt x="2553" y="4128"/>
                    <a:pt x="2616" y="4096"/>
                    <a:pt x="2710" y="4065"/>
                  </a:cubicBezTo>
                  <a:cubicBezTo>
                    <a:pt x="2899" y="3907"/>
                    <a:pt x="3057" y="3718"/>
                    <a:pt x="3246" y="3624"/>
                  </a:cubicBezTo>
                  <a:cubicBezTo>
                    <a:pt x="4254" y="2836"/>
                    <a:pt x="4947" y="2269"/>
                    <a:pt x="4947" y="1418"/>
                  </a:cubicBezTo>
                  <a:cubicBezTo>
                    <a:pt x="4821" y="599"/>
                    <a:pt x="4191" y="1"/>
                    <a:pt x="3403" y="1"/>
                  </a:cubicBezTo>
                  <a:cubicBezTo>
                    <a:pt x="3025" y="1"/>
                    <a:pt x="2616" y="158"/>
                    <a:pt x="2395" y="505"/>
                  </a:cubicBezTo>
                  <a:cubicBezTo>
                    <a:pt x="2112" y="190"/>
                    <a:pt x="1765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-24338900" y="2710600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7341" y="725"/>
                  </a:moveTo>
                  <a:cubicBezTo>
                    <a:pt x="7530" y="725"/>
                    <a:pt x="7687" y="882"/>
                    <a:pt x="7687" y="1103"/>
                  </a:cubicBezTo>
                  <a:lnTo>
                    <a:pt x="7687" y="3844"/>
                  </a:lnTo>
                  <a:cubicBezTo>
                    <a:pt x="7687" y="4033"/>
                    <a:pt x="7845" y="4222"/>
                    <a:pt x="8034" y="4222"/>
                  </a:cubicBezTo>
                  <a:lnTo>
                    <a:pt x="10806" y="4222"/>
                  </a:lnTo>
                  <a:cubicBezTo>
                    <a:pt x="10995" y="4222"/>
                    <a:pt x="11153" y="4380"/>
                    <a:pt x="11153" y="4569"/>
                  </a:cubicBezTo>
                  <a:lnTo>
                    <a:pt x="11153" y="7309"/>
                  </a:lnTo>
                  <a:cubicBezTo>
                    <a:pt x="11153" y="7530"/>
                    <a:pt x="10995" y="7688"/>
                    <a:pt x="10806" y="7688"/>
                  </a:cubicBezTo>
                  <a:lnTo>
                    <a:pt x="8034" y="7688"/>
                  </a:lnTo>
                  <a:cubicBezTo>
                    <a:pt x="7845" y="7688"/>
                    <a:pt x="7687" y="7845"/>
                    <a:pt x="7687" y="8034"/>
                  </a:cubicBezTo>
                  <a:lnTo>
                    <a:pt x="7687" y="10775"/>
                  </a:lnTo>
                  <a:cubicBezTo>
                    <a:pt x="7687" y="10996"/>
                    <a:pt x="7530" y="11153"/>
                    <a:pt x="7341" y="11153"/>
                  </a:cubicBezTo>
                  <a:lnTo>
                    <a:pt x="4568" y="11153"/>
                  </a:lnTo>
                  <a:cubicBezTo>
                    <a:pt x="4379" y="11153"/>
                    <a:pt x="4222" y="10996"/>
                    <a:pt x="4222" y="10775"/>
                  </a:cubicBezTo>
                  <a:lnTo>
                    <a:pt x="4222" y="8034"/>
                  </a:lnTo>
                  <a:cubicBezTo>
                    <a:pt x="4222" y="7845"/>
                    <a:pt x="4064" y="7688"/>
                    <a:pt x="3875" y="7688"/>
                  </a:cubicBezTo>
                  <a:lnTo>
                    <a:pt x="1103" y="7688"/>
                  </a:lnTo>
                  <a:cubicBezTo>
                    <a:pt x="914" y="7688"/>
                    <a:pt x="756" y="7530"/>
                    <a:pt x="756" y="7309"/>
                  </a:cubicBezTo>
                  <a:lnTo>
                    <a:pt x="756" y="4569"/>
                  </a:lnTo>
                  <a:cubicBezTo>
                    <a:pt x="756" y="4380"/>
                    <a:pt x="914" y="4222"/>
                    <a:pt x="1103" y="4222"/>
                  </a:cubicBezTo>
                  <a:lnTo>
                    <a:pt x="3875" y="4222"/>
                  </a:lnTo>
                  <a:cubicBezTo>
                    <a:pt x="4064" y="4222"/>
                    <a:pt x="4222" y="4033"/>
                    <a:pt x="4222" y="3844"/>
                  </a:cubicBezTo>
                  <a:lnTo>
                    <a:pt x="4222" y="1103"/>
                  </a:lnTo>
                  <a:cubicBezTo>
                    <a:pt x="4222" y="882"/>
                    <a:pt x="4379" y="725"/>
                    <a:pt x="4568" y="725"/>
                  </a:cubicBezTo>
                  <a:close/>
                  <a:moveTo>
                    <a:pt x="4537" y="0"/>
                  </a:moveTo>
                  <a:cubicBezTo>
                    <a:pt x="3938" y="0"/>
                    <a:pt x="3466" y="473"/>
                    <a:pt x="3466" y="1072"/>
                  </a:cubicBezTo>
                  <a:lnTo>
                    <a:pt x="3466" y="3466"/>
                  </a:lnTo>
                  <a:lnTo>
                    <a:pt x="1071" y="3466"/>
                  </a:lnTo>
                  <a:cubicBezTo>
                    <a:pt x="473" y="3466"/>
                    <a:pt x="0" y="3938"/>
                    <a:pt x="0" y="4537"/>
                  </a:cubicBezTo>
                  <a:lnTo>
                    <a:pt x="0" y="7278"/>
                  </a:lnTo>
                  <a:cubicBezTo>
                    <a:pt x="0" y="7877"/>
                    <a:pt x="473" y="8349"/>
                    <a:pt x="1071" y="8349"/>
                  </a:cubicBezTo>
                  <a:lnTo>
                    <a:pt x="3466" y="8349"/>
                  </a:lnTo>
                  <a:lnTo>
                    <a:pt x="3466" y="10743"/>
                  </a:lnTo>
                  <a:cubicBezTo>
                    <a:pt x="3466" y="11342"/>
                    <a:pt x="3938" y="11815"/>
                    <a:pt x="4537" y="11815"/>
                  </a:cubicBezTo>
                  <a:lnTo>
                    <a:pt x="7309" y="11815"/>
                  </a:lnTo>
                  <a:cubicBezTo>
                    <a:pt x="7876" y="11815"/>
                    <a:pt x="8349" y="11342"/>
                    <a:pt x="8349" y="10743"/>
                  </a:cubicBezTo>
                  <a:lnTo>
                    <a:pt x="8349" y="8349"/>
                  </a:lnTo>
                  <a:lnTo>
                    <a:pt x="10743" y="8349"/>
                  </a:lnTo>
                  <a:cubicBezTo>
                    <a:pt x="11342" y="8349"/>
                    <a:pt x="11815" y="7877"/>
                    <a:pt x="11815" y="7278"/>
                  </a:cubicBezTo>
                  <a:lnTo>
                    <a:pt x="11815" y="4537"/>
                  </a:lnTo>
                  <a:cubicBezTo>
                    <a:pt x="11815" y="3938"/>
                    <a:pt x="11342" y="3466"/>
                    <a:pt x="10743" y="3466"/>
                  </a:cubicBezTo>
                  <a:lnTo>
                    <a:pt x="8349" y="3466"/>
                  </a:lnTo>
                  <a:lnTo>
                    <a:pt x="8349" y="1072"/>
                  </a:lnTo>
                  <a:cubicBezTo>
                    <a:pt x="8349" y="473"/>
                    <a:pt x="7876" y="0"/>
                    <a:pt x="7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47"/>
          <p:cNvSpPr/>
          <p:nvPr/>
        </p:nvSpPr>
        <p:spPr>
          <a:xfrm>
            <a:off x="1805850" y="2077806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7"/>
          <p:cNvSpPr/>
          <p:nvPr/>
        </p:nvSpPr>
        <p:spPr>
          <a:xfrm>
            <a:off x="4170350" y="174818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7"/>
          <p:cNvSpPr/>
          <p:nvPr/>
        </p:nvSpPr>
        <p:spPr>
          <a:xfrm>
            <a:off x="6902550" y="191928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47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81" name="Google Shape;581;p4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grpSp>
        <p:nvGrpSpPr>
          <p:cNvPr id="601" name="Google Shape;601;p49"/>
          <p:cNvGrpSpPr/>
          <p:nvPr/>
        </p:nvGrpSpPr>
        <p:grpSpPr>
          <a:xfrm>
            <a:off x="5978950" y="637742"/>
            <a:ext cx="3397850" cy="187275"/>
            <a:chOff x="-3237675" y="-1132050"/>
            <a:chExt cx="3397850" cy="187275"/>
          </a:xfrm>
        </p:grpSpPr>
        <p:sp>
          <p:nvSpPr>
            <p:cNvPr id="602" name="Google Shape;602;p49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9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9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9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9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9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9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9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1" name="Google Shape;611;p49"/>
          <p:cNvSpPr txBox="1"/>
          <p:nvPr/>
        </p:nvSpPr>
        <p:spPr>
          <a:xfrm>
            <a:off x="818275" y="1296500"/>
            <a:ext cx="7555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Used </a:t>
            </a:r>
            <a:r>
              <a:rPr lang="en" u="sng">
                <a:latin typeface="Raleway Medium"/>
                <a:ea typeface="Raleway Medium"/>
                <a:cs typeface="Raleway Medium"/>
                <a:sym typeface="Raleway Medium"/>
              </a:rPr>
              <a:t>tf.keras.callbacks.ModelCheckpoint()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 function to monitor for the best validation accuracy and loss produced while fitting the model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Used the same method to save the model with the best weight using the h5 extension.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Thanks to the callback and checkpoint method, I could use the </a:t>
            </a:r>
            <a:r>
              <a:rPr lang="en" u="sng">
                <a:latin typeface="Raleway Medium"/>
                <a:ea typeface="Raleway Medium"/>
                <a:cs typeface="Raleway Medium"/>
                <a:sym typeface="Raleway Medium"/>
              </a:rPr>
              <a:t>load_weights 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function to import the </a:t>
            </a:r>
            <a:r>
              <a:rPr lang="en" u="sng">
                <a:latin typeface="Raleway Medium"/>
                <a:ea typeface="Raleway Medium"/>
                <a:cs typeface="Raleway Medium"/>
                <a:sym typeface="Raleway Medium"/>
              </a:rPr>
              <a:t>best validation accuracy and loss checkpoints 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for model </a:t>
            </a:r>
            <a:r>
              <a:rPr lang="en" u="sng">
                <a:latin typeface="Raleway Medium"/>
                <a:ea typeface="Raleway Medium"/>
                <a:cs typeface="Raleway Medium"/>
                <a:sym typeface="Raleway Medium"/>
              </a:rPr>
              <a:t>evaluation 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on the test data. This method allowed for the </a:t>
            </a:r>
            <a:r>
              <a:rPr lang="en" u="sng">
                <a:latin typeface="Raleway Medium"/>
                <a:ea typeface="Raleway Medium"/>
                <a:cs typeface="Raleway Medium"/>
                <a:sym typeface="Raleway Medium"/>
              </a:rPr>
              <a:t>most accurate 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accuracy and loss values for analysis.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I employed this same method for the rest of the models compiled and fitted for this section of the assignment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Baseline model architecture and evaluation</a:t>
            </a:r>
            <a:endParaRPr dirty="0"/>
          </a:p>
        </p:txBody>
      </p:sp>
      <p:grpSp>
        <p:nvGrpSpPr>
          <p:cNvPr id="590" name="Google Shape;590;p48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591" name="Google Shape;591;p4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4" name="Google Shape;5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906" y="1169191"/>
            <a:ext cx="3609575" cy="1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169191"/>
            <a:ext cx="3656906" cy="212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2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6906" y="2443166"/>
            <a:ext cx="3888086" cy="266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24;p50"/>
          <p:cNvPicPr preferRelativeResize="0"/>
          <p:nvPr/>
        </p:nvPicPr>
        <p:blipFill rotWithShape="1">
          <a:blip r:embed="rId6">
            <a:alphaModFix/>
          </a:blip>
          <a:srcRect t="82899" r="45412"/>
          <a:stretch/>
        </p:blipFill>
        <p:spPr>
          <a:xfrm>
            <a:off x="1122688" y="3564822"/>
            <a:ext cx="2334296" cy="633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2"/>
          <p:cNvSpPr/>
          <p:nvPr/>
        </p:nvSpPr>
        <p:spPr>
          <a:xfrm>
            <a:off x="1532631" y="39098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52"/>
          <p:cNvSpPr/>
          <p:nvPr/>
        </p:nvSpPr>
        <p:spPr>
          <a:xfrm>
            <a:off x="2080775" y="535000"/>
            <a:ext cx="6261600" cy="459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52"/>
          <p:cNvSpPr/>
          <p:nvPr/>
        </p:nvSpPr>
        <p:spPr>
          <a:xfrm>
            <a:off x="2415175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52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 model</a:t>
            </a:r>
            <a:endParaRPr/>
          </a:p>
        </p:txBody>
      </p:sp>
      <p:sp>
        <p:nvSpPr>
          <p:cNvPr id="686" name="Google Shape;686;p52"/>
          <p:cNvSpPr txBox="1">
            <a:spLocks noGrp="1"/>
          </p:cNvSpPr>
          <p:nvPr>
            <p:ph type="title" idx="2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687" name="Google Shape;687;p52"/>
          <p:cNvSpPr txBox="1">
            <a:spLocks noGrp="1"/>
          </p:cNvSpPr>
          <p:nvPr>
            <p:ph type="subTitle" idx="1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cxnSp>
        <p:nvCxnSpPr>
          <p:cNvPr id="688" name="Google Shape;688;p52"/>
          <p:cNvCxnSpPr/>
          <p:nvPr/>
        </p:nvCxnSpPr>
        <p:spPr>
          <a:xfrm rot="10800000" flipH="1">
            <a:off x="2828575" y="4400742"/>
            <a:ext cx="5494200" cy="16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9" name="Google Shape;689;p52"/>
          <p:cNvGrpSpPr/>
          <p:nvPr/>
        </p:nvGrpSpPr>
        <p:grpSpPr>
          <a:xfrm rot="-5400000">
            <a:off x="7593664" y="1799657"/>
            <a:ext cx="772605" cy="196301"/>
            <a:chOff x="2641350" y="846250"/>
            <a:chExt cx="413600" cy="105075"/>
          </a:xfrm>
        </p:grpSpPr>
        <p:sp>
          <p:nvSpPr>
            <p:cNvPr id="690" name="Google Shape;690;p5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52"/>
          <p:cNvGrpSpPr/>
          <p:nvPr/>
        </p:nvGrpSpPr>
        <p:grpSpPr>
          <a:xfrm rot="5400000">
            <a:off x="-847462" y="1804154"/>
            <a:ext cx="3397850" cy="187275"/>
            <a:chOff x="-3237675" y="-1132050"/>
            <a:chExt cx="3397850" cy="187275"/>
          </a:xfrm>
        </p:grpSpPr>
        <p:sp>
          <p:nvSpPr>
            <p:cNvPr id="695" name="Google Shape;695;p5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04" name="Google Shape;704;p52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519</Words>
  <Application>Microsoft Office PowerPoint</Application>
  <PresentationFormat>On-screen Show (16:9)</PresentationFormat>
  <Paragraphs>84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Raleway Medium</vt:lpstr>
      <vt:lpstr>Arial</vt:lpstr>
      <vt:lpstr>Nunito</vt:lpstr>
      <vt:lpstr>Bebas Neue</vt:lpstr>
      <vt:lpstr>Raleway</vt:lpstr>
      <vt:lpstr>Artificial Intelligence (AI) Startup Business Plan by Slidesgo</vt:lpstr>
      <vt:lpstr>Fashion-mnist dataset</vt:lpstr>
      <vt:lpstr>data exploration</vt:lpstr>
      <vt:lpstr>Exploratory data analysis (EDA)</vt:lpstr>
      <vt:lpstr>EDA</vt:lpstr>
      <vt:lpstr>Simple baseline model</vt:lpstr>
      <vt:lpstr>process</vt:lpstr>
      <vt:lpstr>Model evaluation</vt:lpstr>
      <vt:lpstr>Baseline model architecture and evaluation</vt:lpstr>
      <vt:lpstr>Own model</vt:lpstr>
      <vt:lpstr>Own model architecure and evaluation</vt:lpstr>
      <vt:lpstr>Data augmentation</vt:lpstr>
      <vt:lpstr>augmentation</vt:lpstr>
      <vt:lpstr>Own augmented model architecture AND EVALUATION</vt:lpstr>
      <vt:lpstr>Model improvement</vt:lpstr>
      <vt:lpstr>Tensore core keras tuner</vt:lpstr>
      <vt:lpstr>Hyperparameters</vt:lpstr>
      <vt:lpstr>Graph for Hyper model with augmentation</vt:lpstr>
      <vt:lpstr>Conclusion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Fashion-mnist dataset</dc:title>
  <cp:lastModifiedBy>HAJA AMIR RAHMAN</cp:lastModifiedBy>
  <cp:revision>7</cp:revision>
  <dcterms:modified xsi:type="dcterms:W3CDTF">2022-11-25T09:36:16Z</dcterms:modified>
</cp:coreProperties>
</file>