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7" r:id="rId3"/>
    <p:sldId id="260" r:id="rId4"/>
    <p:sldId id="262" r:id="rId5"/>
    <p:sldId id="264" r:id="rId6"/>
    <p:sldId id="266" r:id="rId7"/>
    <p:sldId id="268" r:id="rId8"/>
    <p:sldId id="271" r:id="rId9"/>
    <p:sldId id="273" r:id="rId10"/>
    <p:sldId id="279" r:id="rId11"/>
    <p:sldId id="280" r:id="rId12"/>
    <p:sldId id="283" r:id="rId13"/>
    <p:sldId id="284" r:id="rId14"/>
    <p:sldId id="287" r:id="rId15"/>
    <p:sldId id="288" r:id="rId16"/>
  </p:sldIdLst>
  <p:sldSz cx="9144000" cy="5143500" type="screen16x9"/>
  <p:notesSz cx="6858000" cy="9144000"/>
  <p:embeddedFontLst>
    <p:embeddedFont>
      <p:font typeface="Blinker SemiBold" panose="020B0604020202020204" charset="0"/>
      <p:regular r:id="rId18"/>
      <p:bold r:id="rId19"/>
    </p:embeddedFont>
    <p:embeddedFont>
      <p:font typeface="Blinker" panose="020B0604020202020204" charset="0"/>
      <p:regular r:id="rId20"/>
      <p:bold r:id="rId21"/>
    </p:embeddedFont>
    <p:embeddedFont>
      <p:font typeface="Big Shoulders Text Light"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F7BA14-E423-45AB-8EA7-3DBE276BA736}">
  <a:tblStyle styleId="{BAF7BA14-E423-45AB-8EA7-3DBE276BA7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 AMIR RAHMAN" userId="468123a8-4d3b-4a6f-93be-28fdda5a091b" providerId="ADAL" clId="{3F1725B4-5474-4296-BDC5-6EBF3CE7E9A4}"/>
    <pc:docChg chg="delSld modSld">
      <pc:chgData name="HAJA AMIR RAHMAN" userId="468123a8-4d3b-4a6f-93be-28fdda5a091b" providerId="ADAL" clId="{3F1725B4-5474-4296-BDC5-6EBF3CE7E9A4}" dt="2022-11-24T15:27:08.092" v="6" actId="2696"/>
      <pc:docMkLst>
        <pc:docMk/>
      </pc:docMkLst>
      <pc:sldChg chg="del mod modShow">
        <pc:chgData name="HAJA AMIR RAHMAN" userId="468123a8-4d3b-4a6f-93be-28fdda5a091b" providerId="ADAL" clId="{3F1725B4-5474-4296-BDC5-6EBF3CE7E9A4}" dt="2022-11-24T15:26:49.871" v="2" actId="2696"/>
        <pc:sldMkLst>
          <pc:docMk/>
          <pc:sldMk cId="0" sldId="258"/>
        </pc:sldMkLst>
      </pc:sldChg>
      <pc:sldChg chg="del">
        <pc:chgData name="HAJA AMIR RAHMAN" userId="468123a8-4d3b-4a6f-93be-28fdda5a091b" providerId="ADAL" clId="{3F1725B4-5474-4296-BDC5-6EBF3CE7E9A4}" dt="2022-11-24T15:26:52.453" v="3" actId="2696"/>
        <pc:sldMkLst>
          <pc:docMk/>
          <pc:sldMk cId="0" sldId="259"/>
        </pc:sldMkLst>
      </pc:sldChg>
      <pc:sldChg chg="del">
        <pc:chgData name="HAJA AMIR RAHMAN" userId="468123a8-4d3b-4a6f-93be-28fdda5a091b" providerId="ADAL" clId="{3F1725B4-5474-4296-BDC5-6EBF3CE7E9A4}" dt="2022-11-24T15:26:57.023" v="4" actId="2696"/>
        <pc:sldMkLst>
          <pc:docMk/>
          <pc:sldMk cId="0" sldId="261"/>
        </pc:sldMkLst>
      </pc:sldChg>
      <pc:sldChg chg="del">
        <pc:chgData name="HAJA AMIR RAHMAN" userId="468123a8-4d3b-4a6f-93be-28fdda5a091b" providerId="ADAL" clId="{3F1725B4-5474-4296-BDC5-6EBF3CE7E9A4}" dt="2022-11-24T15:27:01.881" v="5" actId="2696"/>
        <pc:sldMkLst>
          <pc:docMk/>
          <pc:sldMk cId="0" sldId="267"/>
        </pc:sldMkLst>
      </pc:sldChg>
      <pc:sldChg chg="del">
        <pc:chgData name="HAJA AMIR RAHMAN" userId="468123a8-4d3b-4a6f-93be-28fdda5a091b" providerId="ADAL" clId="{3F1725B4-5474-4296-BDC5-6EBF3CE7E9A4}" dt="2022-11-24T15:27:08.092" v="6" actId="2696"/>
        <pc:sldMkLst>
          <pc:docMk/>
          <pc:sldMk cId="0" sldId="272"/>
        </pc:sldMkLst>
      </pc:sldChg>
      <pc:sldMasterChg chg="delSldLayout">
        <pc:chgData name="HAJA AMIR RAHMAN" userId="468123a8-4d3b-4a6f-93be-28fdda5a091b" providerId="ADAL" clId="{3F1725B4-5474-4296-BDC5-6EBF3CE7E9A4}" dt="2022-11-24T15:26:52.453" v="3" actId="2696"/>
        <pc:sldMasterMkLst>
          <pc:docMk/>
          <pc:sldMasterMk cId="0" sldId="2147483674"/>
        </pc:sldMasterMkLst>
        <pc:sldLayoutChg chg="del">
          <pc:chgData name="HAJA AMIR RAHMAN" userId="468123a8-4d3b-4a6f-93be-28fdda5a091b" providerId="ADAL" clId="{3F1725B4-5474-4296-BDC5-6EBF3CE7E9A4}" dt="2022-11-24T15:26:52.453" v="3" actId="2696"/>
          <pc:sldLayoutMkLst>
            <pc:docMk/>
            <pc:sldMasterMk cId="0" sldId="2147483674"/>
            <pc:sldLayoutMk cId="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a25d6e3485_0_8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a25d6e3485_0_8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a25d6e3485_0_5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a25d6e3485_0_5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a25d6e3485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a25d6e348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97f11a433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97f11a433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97f11a4334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97f11a4334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a2ced7fe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a2ced7fe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b38256eb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b38256eb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a25d6e3485_0_8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a25d6e3485_0_8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a25d6e348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a25d6e348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ab46702374_0_1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ab46702374_0_1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97f11a433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97f11a433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25d6e3485_0_1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25d6e3485_0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97f11a4334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97f11a4334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a25d6e3485_0_1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a25d6e3485_0_1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5"/>
        <p:cNvGrpSpPr/>
        <p:nvPr/>
      </p:nvGrpSpPr>
      <p:grpSpPr>
        <a:xfrm>
          <a:off x="0" y="0"/>
          <a:ext cx="0" cy="0"/>
          <a:chOff x="0" y="0"/>
          <a:chExt cx="0" cy="0"/>
        </a:xfrm>
      </p:grpSpPr>
      <p:sp>
        <p:nvSpPr>
          <p:cNvPr id="286" name="Google Shape;286;p13"/>
          <p:cNvSpPr txBox="1">
            <a:spLocks noGrp="1"/>
          </p:cNvSpPr>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8" name="Google Shape;288;p13"/>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89" name="Google Shape;289;p13"/>
          <p:cNvSpPr txBox="1">
            <a:spLocks noGrp="1"/>
          </p:cNvSpPr>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13"/>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2" name="Google Shape;292;p13"/>
          <p:cNvSpPr txBox="1">
            <a:spLocks noGrp="1"/>
          </p:cNvSpPr>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a:spLocks noGrp="1"/>
          </p:cNvSpPr>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4" name="Google Shape;294;p13"/>
          <p:cNvSpPr txBox="1">
            <a:spLocks noGrp="1"/>
          </p:cNvSpPr>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5" name="Google Shape;295;p13"/>
          <p:cNvSpPr txBox="1">
            <a:spLocks noGrp="1"/>
          </p:cNvSpPr>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a:spLocks noGrp="1"/>
          </p:cNvSpPr>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13"/>
          <p:cNvSpPr txBox="1">
            <a:spLocks noGrp="1"/>
          </p:cNvSpPr>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8" name="Google Shape;298;p13"/>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88" name="Google Shape;488;p19"/>
          <p:cNvSpPr txBox="1">
            <a:spLocks noGrp="1"/>
          </p:cNvSpPr>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89" name="Google Shape;489;p19"/>
          <p:cNvSpPr txBox="1">
            <a:spLocks noGrp="1"/>
          </p:cNvSpPr>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0" name="Google Shape;490;p19"/>
          <p:cNvSpPr txBox="1">
            <a:spLocks noGrp="1"/>
          </p:cNvSpPr>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1" name="Google Shape;491;p19"/>
          <p:cNvSpPr txBox="1">
            <a:spLocks noGrp="1"/>
          </p:cNvSpPr>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2" name="Google Shape;492;p19"/>
          <p:cNvSpPr txBox="1">
            <a:spLocks noGrp="1"/>
          </p:cNvSpPr>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3" name="Google Shape;493;p19"/>
          <p:cNvSpPr txBox="1">
            <a:spLocks noGrp="1"/>
          </p:cNvSpPr>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4" name="Google Shape;494;p19"/>
          <p:cNvSpPr txBox="1">
            <a:spLocks noGrp="1"/>
          </p:cNvSpPr>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5" name="Google Shape;495;p19"/>
          <p:cNvSpPr txBox="1">
            <a:spLocks noGrp="1"/>
          </p:cNvSpPr>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6" name="Google Shape;496;p19"/>
          <p:cNvSpPr txBox="1">
            <a:spLocks noGrp="1"/>
          </p:cNvSpPr>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7" name="Google Shape;497;p19"/>
          <p:cNvSpPr txBox="1">
            <a:spLocks noGrp="1"/>
          </p:cNvSpPr>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8" name="Google Shape;498;p19"/>
          <p:cNvSpPr txBox="1">
            <a:spLocks noGrp="1"/>
          </p:cNvSpPr>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9" name="Google Shape;499;p19"/>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0" name="Google Shape;500;p19"/>
          <p:cNvSpPr txBox="1">
            <a:spLocks noGrp="1"/>
          </p:cNvSpPr>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1" name="Google Shape;501;p19"/>
          <p:cNvSpPr txBox="1">
            <a:spLocks noGrp="1"/>
          </p:cNvSpPr>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2" name="Google Shape;502;p19"/>
          <p:cNvSpPr txBox="1">
            <a:spLocks noGrp="1"/>
          </p:cNvSpPr>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3" name="Google Shape;503;p19"/>
          <p:cNvSpPr txBox="1">
            <a:spLocks noGrp="1"/>
          </p:cNvSpPr>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4" name="Google Shape;504;p19"/>
          <p:cNvSpPr txBox="1">
            <a:spLocks noGrp="1"/>
          </p:cNvSpPr>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5" name="Google Shape;505;p19"/>
          <p:cNvSpPr txBox="1">
            <a:spLocks noGrp="1"/>
          </p:cNvSpPr>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5" name="Google Shape;575;p22"/>
          <p:cNvSpPr txBox="1">
            <a:spLocks noGrp="1"/>
          </p:cNvSpPr>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a:endParaRPr/>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610"/>
        <p:cNvGrpSpPr/>
        <p:nvPr/>
      </p:nvGrpSpPr>
      <p:grpSpPr>
        <a:xfrm>
          <a:off x="0" y="0"/>
          <a:ext cx="0" cy="0"/>
          <a:chOff x="0" y="0"/>
          <a:chExt cx="0" cy="0"/>
        </a:xfrm>
      </p:grpSpPr>
      <p:sp>
        <p:nvSpPr>
          <p:cNvPr id="611" name="Google Shape;611;p24"/>
          <p:cNvSpPr txBox="1">
            <a:spLocks noGrp="1"/>
          </p:cNvSpPr>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12" name="Google Shape;612;p24"/>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613" name="Google Shape;613;p24"/>
          <p:cNvSpPr txBox="1"/>
          <p:nvPr/>
        </p:nvSpPr>
        <p:spPr>
          <a:xfrm>
            <a:off x="2486000" y="3864382"/>
            <a:ext cx="4172700" cy="36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Big Shoulders Text Light"/>
                <a:ea typeface="Big Shoulders Text Light"/>
                <a:cs typeface="Big Shoulders Text Light"/>
                <a:sym typeface="Big Shoulders Text Light"/>
              </a:rPr>
              <a:t>CREDITS: This presentation template was created by </a:t>
            </a:r>
            <a:r>
              <a:rPr lang="en" sz="1000">
                <a:solidFill>
                  <a:schemeClr val="lt1"/>
                </a:solidFill>
                <a:uFill>
                  <a:noFill/>
                </a:uFill>
                <a:latin typeface="Big Shoulders Text Light"/>
                <a:ea typeface="Big Shoulders Text Light"/>
                <a:cs typeface="Big Shoulders Text Light"/>
                <a:sym typeface="Big Shoulders Text Light"/>
                <a:hlinkClick r:id="rId2">
                  <a:extLst>
                    <a:ext uri="{A12FA001-AC4F-418D-AE19-62706E023703}">
                      <ahyp:hlinkClr xmlns:ahyp="http://schemas.microsoft.com/office/drawing/2018/hyperlinkcolor" xmlns="" val="tx"/>
                    </a:ext>
                  </a:extLst>
                </a:hlinkClick>
              </a:rPr>
              <a:t>Slidesgo</a:t>
            </a:r>
            <a:r>
              <a:rPr lang="en" sz="1000">
                <a:solidFill>
                  <a:schemeClr val="lt1"/>
                </a:solidFill>
                <a:latin typeface="Big Shoulders Text Light"/>
                <a:ea typeface="Big Shoulders Text Light"/>
                <a:cs typeface="Big Shoulders Text Light"/>
                <a:sym typeface="Big Shoulders Text Light"/>
              </a:rPr>
              <a:t>, including icons by </a:t>
            </a:r>
            <a:r>
              <a:rPr lang="en" sz="1000">
                <a:solidFill>
                  <a:schemeClr val="lt1"/>
                </a:solidFill>
                <a:uFill>
                  <a:noFill/>
                </a:uFill>
                <a:latin typeface="Big Shoulders Text Light"/>
                <a:ea typeface="Big Shoulders Text Light"/>
                <a:cs typeface="Big Shoulders Text Light"/>
                <a:sym typeface="Big Shoulders Text Light"/>
                <a:hlinkClick r:id="rId3">
                  <a:extLst>
                    <a:ext uri="{A12FA001-AC4F-418D-AE19-62706E023703}">
                      <ahyp:hlinkClr xmlns:ahyp="http://schemas.microsoft.com/office/drawing/2018/hyperlinkcolor" xmlns="" val="tx"/>
                    </a:ext>
                  </a:extLst>
                </a:hlinkClick>
              </a:rPr>
              <a:t>Flaticon</a:t>
            </a:r>
            <a:r>
              <a:rPr lang="en" sz="1000">
                <a:solidFill>
                  <a:schemeClr val="lt1"/>
                </a:solidFill>
                <a:latin typeface="Big Shoulders Text Light"/>
                <a:ea typeface="Big Shoulders Text Light"/>
                <a:cs typeface="Big Shoulders Text Light"/>
                <a:sym typeface="Big Shoulders Text Light"/>
              </a:rPr>
              <a:t>, and infographics &amp; images by </a:t>
            </a:r>
            <a:r>
              <a:rPr lang="en" sz="1000">
                <a:solidFill>
                  <a:schemeClr val="lt1"/>
                </a:solidFill>
                <a:uFill>
                  <a:noFill/>
                </a:uFill>
                <a:latin typeface="Big Shoulders Text Light"/>
                <a:ea typeface="Big Shoulders Text Light"/>
                <a:cs typeface="Big Shoulders Text Light"/>
                <a:sym typeface="Big Shoulders Text Light"/>
                <a:hlinkClick r:id="rId4">
                  <a:extLst>
                    <a:ext uri="{A12FA001-AC4F-418D-AE19-62706E023703}">
                      <ahyp:hlinkClr xmlns:ahyp="http://schemas.microsoft.com/office/drawing/2018/hyperlinkcolor" xmlns="" val="tx"/>
                    </a:ext>
                  </a:extLst>
                </a:hlinkClick>
              </a:rPr>
              <a:t>Freepik</a:t>
            </a:r>
            <a:r>
              <a:rPr lang="en"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a:spLocks noGrp="1"/>
          </p:cNvSpPr>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90" name="Google Shape;90;p4"/>
          <p:cNvSpPr txBox="1">
            <a:spLocks noGrp="1"/>
          </p:cNvSpPr>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990525" y="1517163"/>
            <a:ext cx="2808000" cy="781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7"/>
          <p:cNvSpPr txBox="1">
            <a:spLocks noGrp="1"/>
          </p:cNvSpPr>
          <p:nvPr>
            <p:ph type="body" idx="1"/>
          </p:nvPr>
        </p:nvSpPr>
        <p:spPr>
          <a:xfrm>
            <a:off x="990525" y="2343240"/>
            <a:ext cx="2808000" cy="128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31436" y="-1953061"/>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39454" y="-1846973"/>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47518" y="-1742282"/>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56932" y="-1636149"/>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64997" y="-1530015"/>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589" y="-1425324"/>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17525" y="-1319190"/>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09507" y="-1214499"/>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00093" y="-1108365"/>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92028" y="-1002278"/>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02364" y="-1373286"/>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94346" y="-1267198"/>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86282" y="-1162507"/>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576868" y="-1056374"/>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68803" y="-950240"/>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759389" y="-845549"/>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851325" y="-739415"/>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943307" y="-634724"/>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1033893" y="-528590"/>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125828" y="-422503"/>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txBox="1">
            <a:spLocks noGrp="1"/>
          </p:cNvSpPr>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5" name="Google Shape;255;p9"/>
          <p:cNvSpPr txBox="1">
            <a:spLocks noGrp="1"/>
          </p:cNvSpPr>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a:spLocks noGrp="1"/>
          </p:cNvSpPr>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9"/>
        <p:cNvGrpSpPr/>
        <p:nvPr/>
      </p:nvGrpSpPr>
      <p:grpSpPr>
        <a:xfrm>
          <a:off x="0" y="0"/>
          <a:ext cx="0" cy="0"/>
          <a:chOff x="0" y="0"/>
          <a:chExt cx="0" cy="0"/>
        </a:xfrm>
      </p:grpSpPr>
      <p:sp>
        <p:nvSpPr>
          <p:cNvPr id="260" name="Google Shape;260;p11"/>
          <p:cNvSpPr txBox="1">
            <a:spLocks noGrp="1"/>
          </p:cNvSpPr>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a:spLocks noGrp="1"/>
          </p:cNvSpPr>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1" r:id="rId11"/>
    <p:sldLayoutId id="2147483662" r:id="rId12"/>
    <p:sldLayoutId id="2147483665" r:id="rId13"/>
    <p:sldLayoutId id="2147483668" r:id="rId14"/>
    <p:sldLayoutId id="2147483670" r:id="rId15"/>
    <p:sldLayoutId id="2147483671" r:id="rId16"/>
    <p:sldLayoutId id="214748367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9"/>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CIFAR-100 Dataset</a:t>
            </a:r>
            <a:endParaRPr/>
          </a:p>
        </p:txBody>
      </p:sp>
      <p:sp>
        <p:nvSpPr>
          <p:cNvPr id="747" name="Google Shape;747;p29"/>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Haja Amir Rahman</a:t>
            </a:r>
            <a:endParaRPr/>
          </a:p>
          <a:p>
            <a:pPr marL="0" lvl="0" indent="0" algn="ctr" rtl="0">
              <a:spcBef>
                <a:spcPts val="0"/>
              </a:spcBef>
              <a:spcAft>
                <a:spcPts val="0"/>
              </a:spcAft>
              <a:buNone/>
            </a:pPr>
            <a:r>
              <a:rPr lang="en"/>
              <a:t>DAAAFT2B06</a:t>
            </a:r>
            <a:endParaRPr/>
          </a:p>
          <a:p>
            <a:pPr marL="0" lvl="0" indent="0" algn="ctr" rtl="0">
              <a:spcBef>
                <a:spcPts val="0"/>
              </a:spcBef>
              <a:spcAft>
                <a:spcPts val="0"/>
              </a:spcAft>
              <a:buNone/>
            </a:pPr>
            <a:r>
              <a:rPr lang="en"/>
              <a:t>P2100803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52"/>
          <p:cNvSpPr txBox="1">
            <a:spLocks noGrp="1"/>
          </p:cNvSpPr>
          <p:nvPr>
            <p:ph type="title"/>
          </p:nvPr>
        </p:nvSpPr>
        <p:spPr>
          <a:xfrm>
            <a:off x="990525" y="1212363"/>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Data Augmentation</a:t>
            </a:r>
            <a:endParaRPr dirty="0"/>
          </a:p>
        </p:txBody>
      </p:sp>
      <p:sp>
        <p:nvSpPr>
          <p:cNvPr id="1003" name="Google Shape;1003;p52"/>
          <p:cNvSpPr txBox="1">
            <a:spLocks noGrp="1"/>
          </p:cNvSpPr>
          <p:nvPr>
            <p:ph type="body" idx="1"/>
          </p:nvPr>
        </p:nvSpPr>
        <p:spPr>
          <a:xfrm>
            <a:off x="990525" y="2038440"/>
            <a:ext cx="2808000" cy="12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created a custom class called Data Generator in which I created a function called random transform and augment batch.</a:t>
            </a:r>
            <a:endParaRPr/>
          </a:p>
          <a:p>
            <a:pPr marL="0" lvl="0" indent="0" algn="l" rtl="0">
              <a:spcBef>
                <a:spcPts val="1600"/>
              </a:spcBef>
              <a:spcAft>
                <a:spcPts val="0"/>
              </a:spcAft>
              <a:buNone/>
            </a:pPr>
            <a:r>
              <a:rPr lang="en"/>
              <a:t>The random transform function consists of the 4 different augmentation methods mentioned and the augment batch function is the execution function</a:t>
            </a:r>
            <a:endParaRPr/>
          </a:p>
          <a:p>
            <a:pPr marL="0" lvl="0" indent="0" algn="l" rtl="0">
              <a:spcBef>
                <a:spcPts val="1600"/>
              </a:spcBef>
              <a:spcAft>
                <a:spcPts val="1600"/>
              </a:spcAft>
              <a:buNone/>
            </a:pPr>
            <a:endParaRPr/>
          </a:p>
        </p:txBody>
      </p:sp>
      <p:pic>
        <p:nvPicPr>
          <p:cNvPr id="1004" name="Google Shape;1004;p52"/>
          <p:cNvPicPr preferRelativeResize="0"/>
          <p:nvPr/>
        </p:nvPicPr>
        <p:blipFill>
          <a:blip r:embed="rId3">
            <a:alphaModFix/>
          </a:blip>
          <a:stretch>
            <a:fillRect/>
          </a:stretch>
        </p:blipFill>
        <p:spPr>
          <a:xfrm>
            <a:off x="4173575" y="3247800"/>
            <a:ext cx="4133850" cy="1562100"/>
          </a:xfrm>
          <a:prstGeom prst="rect">
            <a:avLst/>
          </a:prstGeom>
          <a:noFill/>
          <a:ln>
            <a:noFill/>
          </a:ln>
        </p:spPr>
      </p:pic>
      <p:pic>
        <p:nvPicPr>
          <p:cNvPr id="1005" name="Google Shape;1005;p52"/>
          <p:cNvPicPr preferRelativeResize="0"/>
          <p:nvPr/>
        </p:nvPicPr>
        <p:blipFill>
          <a:blip r:embed="rId4">
            <a:alphaModFix/>
          </a:blip>
          <a:stretch>
            <a:fillRect/>
          </a:stretch>
        </p:blipFill>
        <p:spPr>
          <a:xfrm>
            <a:off x="3904850" y="474825"/>
            <a:ext cx="5040675" cy="27342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53"/>
          <p:cNvSpPr txBox="1">
            <a:spLocks noGrp="1"/>
          </p:cNvSpPr>
          <p:nvPr>
            <p:ph type="title"/>
          </p:nvPr>
        </p:nvSpPr>
        <p:spPr>
          <a:xfrm>
            <a:off x="686721" y="251263"/>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t>Own Coarse label model fit with augmented data</a:t>
            </a:r>
            <a:endParaRPr sz="2200" dirty="0"/>
          </a:p>
        </p:txBody>
      </p:sp>
      <p:sp>
        <p:nvSpPr>
          <p:cNvPr id="7" name="TextBox 6"/>
          <p:cNvSpPr txBox="1"/>
          <p:nvPr/>
        </p:nvSpPr>
        <p:spPr>
          <a:xfrm>
            <a:off x="3873276" y="3944334"/>
            <a:ext cx="4572645" cy="738664"/>
          </a:xfrm>
          <a:prstGeom prst="rect">
            <a:avLst/>
          </a:prstGeom>
          <a:noFill/>
        </p:spPr>
        <p:txBody>
          <a:bodyPr wrap="square" rtlCol="0">
            <a:spAutoFit/>
          </a:bodyPr>
          <a:lstStyle/>
          <a:p>
            <a:r>
              <a:rPr lang="en-US" dirty="0" smtClean="0">
                <a:solidFill>
                  <a:schemeClr val="bg1"/>
                </a:solidFill>
              </a:rPr>
              <a:t>The highest test accuracy achieved for this model is 67% but I re-ran the model so the accuracy decreased to </a:t>
            </a:r>
            <a:r>
              <a:rPr lang="en-US" dirty="0" smtClean="0">
                <a:solidFill>
                  <a:schemeClr val="bg1"/>
                </a:solidFill>
              </a:rPr>
              <a:t>66.43%</a:t>
            </a:r>
            <a:endParaRPr lang="en-US" dirty="0">
              <a:solidFill>
                <a:schemeClr val="bg1"/>
              </a:solidFill>
            </a:endParaRPr>
          </a:p>
        </p:txBody>
      </p:sp>
      <p:pic>
        <p:nvPicPr>
          <p:cNvPr id="2" name="Picture 1"/>
          <p:cNvPicPr>
            <a:picLocks noChangeAspect="1"/>
          </p:cNvPicPr>
          <p:nvPr/>
        </p:nvPicPr>
        <p:blipFill>
          <a:blip r:embed="rId3"/>
          <a:stretch>
            <a:fillRect/>
          </a:stretch>
        </p:blipFill>
        <p:spPr>
          <a:xfrm>
            <a:off x="92765" y="543763"/>
            <a:ext cx="3192251" cy="3285592"/>
          </a:xfrm>
          <a:prstGeom prst="rect">
            <a:avLst/>
          </a:prstGeom>
        </p:spPr>
      </p:pic>
      <p:pic>
        <p:nvPicPr>
          <p:cNvPr id="3" name="Picture 2"/>
          <p:cNvPicPr>
            <a:picLocks noChangeAspect="1"/>
          </p:cNvPicPr>
          <p:nvPr/>
        </p:nvPicPr>
        <p:blipFill>
          <a:blip r:embed="rId4"/>
          <a:stretch>
            <a:fillRect/>
          </a:stretch>
        </p:blipFill>
        <p:spPr>
          <a:xfrm>
            <a:off x="148444" y="3944334"/>
            <a:ext cx="3362794" cy="905001"/>
          </a:xfrm>
          <a:prstGeom prst="rect">
            <a:avLst/>
          </a:prstGeom>
        </p:spPr>
      </p:pic>
      <p:pic>
        <p:nvPicPr>
          <p:cNvPr id="4" name="Picture 3"/>
          <p:cNvPicPr>
            <a:picLocks noChangeAspect="1"/>
          </p:cNvPicPr>
          <p:nvPr/>
        </p:nvPicPr>
        <p:blipFill>
          <a:blip r:embed="rId5"/>
          <a:stretch>
            <a:fillRect/>
          </a:stretch>
        </p:blipFill>
        <p:spPr>
          <a:xfrm>
            <a:off x="3943764" y="776255"/>
            <a:ext cx="3843408" cy="28206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56"/>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Resnet50 Architecture for coarse labels</a:t>
            </a:r>
            <a:endParaRPr/>
          </a:p>
        </p:txBody>
      </p:sp>
      <p:pic>
        <p:nvPicPr>
          <p:cNvPr id="1030" name="Google Shape;1030;p56"/>
          <p:cNvPicPr preferRelativeResize="0"/>
          <p:nvPr/>
        </p:nvPicPr>
        <p:blipFill>
          <a:blip r:embed="rId3">
            <a:alphaModFix/>
          </a:blip>
          <a:stretch>
            <a:fillRect/>
          </a:stretch>
        </p:blipFill>
        <p:spPr>
          <a:xfrm>
            <a:off x="629225" y="1141900"/>
            <a:ext cx="8039100" cy="2581275"/>
          </a:xfrm>
          <a:prstGeom prst="rect">
            <a:avLst/>
          </a:prstGeom>
          <a:noFill/>
          <a:ln>
            <a:noFill/>
          </a:ln>
        </p:spPr>
      </p:pic>
      <p:sp>
        <p:nvSpPr>
          <p:cNvPr id="1031" name="Google Shape;1031;p56"/>
          <p:cNvSpPr txBox="1"/>
          <p:nvPr/>
        </p:nvSpPr>
        <p:spPr>
          <a:xfrm>
            <a:off x="2332650" y="4048550"/>
            <a:ext cx="4590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Big Shoulders Text Light"/>
                <a:ea typeface="Big Shoulders Text Light"/>
                <a:cs typeface="Big Shoulders Text Light"/>
                <a:sym typeface="Big Shoulders Text Light"/>
              </a:rPr>
              <a:t>Test Accuracy of 45.54% and loss of 19.42%</a:t>
            </a:r>
            <a:endParaRPr sz="1700">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57"/>
          <p:cNvSpPr txBox="1">
            <a:spLocks noGrp="1"/>
          </p:cNvSpPr>
          <p:nvPr>
            <p:ph type="title"/>
          </p:nvPr>
        </p:nvSpPr>
        <p:spPr>
          <a:xfrm>
            <a:off x="3516356" y="0"/>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General Model</a:t>
            </a:r>
            <a:endParaRPr dirty="0"/>
          </a:p>
        </p:txBody>
      </p:sp>
      <p:sp>
        <p:nvSpPr>
          <p:cNvPr id="1037" name="Google Shape;1037;p57"/>
          <p:cNvSpPr txBox="1">
            <a:spLocks noGrp="1"/>
          </p:cNvSpPr>
          <p:nvPr>
            <p:ph type="body" idx="1"/>
          </p:nvPr>
        </p:nvSpPr>
        <p:spPr>
          <a:xfrm>
            <a:off x="1294703" y="781200"/>
            <a:ext cx="7700284" cy="128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 tried a different architecture of my own but decided not to use it as my main model as it performed quite poorly. I tried using a custom function involving Progressive Dropout and Random Augmentation. I also made use of Keras efficientnet v2 to import the augment library</a:t>
            </a:r>
            <a:endParaRPr/>
          </a:p>
        </p:txBody>
      </p:sp>
      <p:pic>
        <p:nvPicPr>
          <p:cNvPr id="5" name="Google Shape;1045;p58"/>
          <p:cNvPicPr preferRelativeResize="0"/>
          <p:nvPr/>
        </p:nvPicPr>
        <p:blipFill>
          <a:blip r:embed="rId3">
            <a:alphaModFix/>
          </a:blip>
          <a:stretch>
            <a:fillRect/>
          </a:stretch>
        </p:blipFill>
        <p:spPr>
          <a:xfrm>
            <a:off x="3936889" y="3163330"/>
            <a:ext cx="5207111" cy="1738986"/>
          </a:xfrm>
          <a:prstGeom prst="rect">
            <a:avLst/>
          </a:prstGeom>
          <a:noFill/>
          <a:ln>
            <a:noFill/>
          </a:ln>
        </p:spPr>
      </p:pic>
      <p:pic>
        <p:nvPicPr>
          <p:cNvPr id="6" name="Google Shape;1051;p59"/>
          <p:cNvPicPr preferRelativeResize="0"/>
          <p:nvPr/>
        </p:nvPicPr>
        <p:blipFill rotWithShape="1">
          <a:blip r:embed="rId4">
            <a:alphaModFix/>
          </a:blip>
          <a:srcRect r="65087"/>
          <a:stretch/>
        </p:blipFill>
        <p:spPr>
          <a:xfrm>
            <a:off x="4518621" y="1543964"/>
            <a:ext cx="2943013" cy="1352550"/>
          </a:xfrm>
          <a:prstGeom prst="rect">
            <a:avLst/>
          </a:prstGeom>
          <a:noFill/>
          <a:ln>
            <a:noFill/>
          </a:ln>
        </p:spPr>
      </p:pic>
      <p:pic>
        <p:nvPicPr>
          <p:cNvPr id="7" name="Google Shape;1052;p59"/>
          <p:cNvPicPr preferRelativeResize="0"/>
          <p:nvPr/>
        </p:nvPicPr>
        <p:blipFill>
          <a:blip r:embed="rId5">
            <a:alphaModFix/>
          </a:blip>
          <a:stretch>
            <a:fillRect/>
          </a:stretch>
        </p:blipFill>
        <p:spPr>
          <a:xfrm>
            <a:off x="0" y="2400566"/>
            <a:ext cx="3989494" cy="250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6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058" name="Google Shape;1058;p60"/>
          <p:cNvSpPr txBox="1">
            <a:spLocks noGrp="1"/>
          </p:cNvSpPr>
          <p:nvPr>
            <p:ph type="body" idx="1"/>
          </p:nvPr>
        </p:nvSpPr>
        <p:spPr>
          <a:xfrm>
            <a:off x="715100" y="943300"/>
            <a:ext cx="7759200" cy="128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After running all these models, I can conclude that my Own Model with Data Augmentation and extra parameters fit with the coarse labels performed the best, achieving a test accuracy score of over 65%</a:t>
            </a:r>
            <a:endParaRPr sz="1600"/>
          </a:p>
          <a:p>
            <a:pPr marL="0" lvl="0" indent="0" algn="l" rtl="0">
              <a:spcBef>
                <a:spcPts val="0"/>
              </a:spcBef>
              <a:spcAft>
                <a:spcPts val="0"/>
              </a:spcAft>
              <a:buNone/>
            </a:pPr>
            <a:endParaRPr/>
          </a:p>
        </p:txBody>
      </p:sp>
      <p:pic>
        <p:nvPicPr>
          <p:cNvPr id="1059" name="Google Shape;1059;p60"/>
          <p:cNvPicPr preferRelativeResize="0"/>
          <p:nvPr/>
        </p:nvPicPr>
        <p:blipFill>
          <a:blip r:embed="rId3">
            <a:alphaModFix/>
          </a:blip>
          <a:stretch>
            <a:fillRect/>
          </a:stretch>
        </p:blipFill>
        <p:spPr>
          <a:xfrm>
            <a:off x="513200" y="1933575"/>
            <a:ext cx="8020050" cy="1276350"/>
          </a:xfrm>
          <a:prstGeom prst="rect">
            <a:avLst/>
          </a:prstGeom>
          <a:noFill/>
          <a:ln>
            <a:noFill/>
          </a:ln>
        </p:spPr>
      </p:pic>
      <p:sp>
        <p:nvSpPr>
          <p:cNvPr id="1060" name="Google Shape;1060;p60"/>
          <p:cNvSpPr txBox="1"/>
          <p:nvPr/>
        </p:nvSpPr>
        <p:spPr>
          <a:xfrm>
            <a:off x="722200" y="3417350"/>
            <a:ext cx="76758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Big Shoulders Text Light"/>
                <a:ea typeface="Big Shoulders Text Light"/>
                <a:cs typeface="Big Shoulders Text Light"/>
                <a:sym typeface="Big Shoulders Text Light"/>
              </a:rPr>
              <a:t>Furthermore, to achieve efficiency while running my models, I made use of tensorflow keras model checkpoint function to monitor the best weights that give the maximum validation accuracy while fitting the model and saved those weights. Then for the model evaluation, I load those weights from with checkpoints for evaluation so that the evaluation result for Test Accuracy and Loss are the most accurate for all the models. </a:t>
            </a:r>
            <a:endParaRPr sz="1600">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61"/>
          <p:cNvSpPr txBox="1">
            <a:spLocks noGrp="1"/>
          </p:cNvSpPr>
          <p:nvPr>
            <p:ph type="title"/>
          </p:nvPr>
        </p:nvSpPr>
        <p:spPr>
          <a:xfrm>
            <a:off x="2075750" y="1010050"/>
            <a:ext cx="4992600" cy="7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Thanks!</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subTitle" idx="5"/>
          </p:nvPr>
        </p:nvSpPr>
        <p:spPr>
          <a:xfrm>
            <a:off x="3829603" y="1808325"/>
            <a:ext cx="27174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753" name="Google Shape;753;p30"/>
          <p:cNvSpPr txBox="1">
            <a:spLocks noGrp="1"/>
          </p:cNvSpPr>
          <p:nvPr>
            <p:ph type="subTitle" idx="2"/>
          </p:nvPr>
        </p:nvSpPr>
        <p:spPr>
          <a:xfrm>
            <a:off x="1338063" y="1960722"/>
            <a:ext cx="21873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Exploratory Data Analysis</a:t>
            </a:r>
            <a:endParaRPr/>
          </a:p>
        </p:txBody>
      </p:sp>
      <p:sp>
        <p:nvSpPr>
          <p:cNvPr id="754" name="Google Shape;754;p30"/>
          <p:cNvSpPr txBox="1">
            <a:spLocks noGrp="1"/>
          </p:cNvSpPr>
          <p:nvPr>
            <p:ph type="subTitle" idx="8"/>
          </p:nvPr>
        </p:nvSpPr>
        <p:spPr>
          <a:xfrm>
            <a:off x="1338063" y="3484249"/>
            <a:ext cx="21924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755" name="Google Shape;755;p30"/>
          <p:cNvSpPr txBox="1">
            <a:spLocks noGrp="1"/>
          </p:cNvSpPr>
          <p:nvPr>
            <p:ph type="subTitle" idx="14"/>
          </p:nvPr>
        </p:nvSpPr>
        <p:spPr>
          <a:xfrm>
            <a:off x="3829601" y="3484250"/>
            <a:ext cx="24090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Augmentation</a:t>
            </a:r>
            <a:endParaRPr/>
          </a:p>
        </p:txBody>
      </p:sp>
      <p:sp>
        <p:nvSpPr>
          <p:cNvPr id="756" name="Google Shape;756;p30"/>
          <p:cNvSpPr txBox="1">
            <a:spLocks noGrp="1"/>
          </p:cNvSpPr>
          <p:nvPr>
            <p:ph type="subTitle" idx="7"/>
          </p:nvPr>
        </p:nvSpPr>
        <p:spPr>
          <a:xfrm>
            <a:off x="1338063" y="3930158"/>
            <a:ext cx="21924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you could describe the topic of the section</a:t>
            </a:r>
            <a:endParaRPr/>
          </a:p>
        </p:txBody>
      </p:sp>
      <p:sp>
        <p:nvSpPr>
          <p:cNvPr id="757" name="Google Shape;757;p30"/>
          <p:cNvSpPr txBox="1">
            <a:spLocks noGrp="1"/>
          </p:cNvSpPr>
          <p:nvPr>
            <p:ph type="subTitle" idx="13"/>
          </p:nvPr>
        </p:nvSpPr>
        <p:spPr>
          <a:xfrm>
            <a:off x="3829588" y="3930158"/>
            <a:ext cx="21873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you could describe the topic of the section</a:t>
            </a:r>
            <a:endParaRPr/>
          </a:p>
        </p:txBody>
      </p:sp>
      <p:sp>
        <p:nvSpPr>
          <p:cNvPr id="758" name="Google Shape;758;p30"/>
          <p:cNvSpPr txBox="1">
            <a:spLocks noGrp="1"/>
          </p:cNvSpPr>
          <p:nvPr>
            <p:ph type="subTitle" idx="4"/>
          </p:nvPr>
        </p:nvSpPr>
        <p:spPr>
          <a:xfrm>
            <a:off x="3829588" y="2255950"/>
            <a:ext cx="2187300" cy="3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you could describe the topic of the section</a:t>
            </a:r>
            <a:endParaRPr/>
          </a:p>
        </p:txBody>
      </p:sp>
      <p:sp>
        <p:nvSpPr>
          <p:cNvPr id="759" name="Google Shape;759;p30"/>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Agenda</a:t>
            </a:r>
            <a:endParaRPr/>
          </a:p>
        </p:txBody>
      </p:sp>
      <p:sp>
        <p:nvSpPr>
          <p:cNvPr id="760" name="Google Shape;760;p30"/>
          <p:cNvSpPr txBox="1">
            <a:spLocks noGrp="1"/>
          </p:cNvSpPr>
          <p:nvPr>
            <p:ph type="title"/>
          </p:nvPr>
        </p:nvSpPr>
        <p:spPr>
          <a:xfrm>
            <a:off x="1338063" y="12802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01</a:t>
            </a:r>
            <a:endParaRPr sz="4000"/>
          </a:p>
        </p:txBody>
      </p:sp>
      <p:sp>
        <p:nvSpPr>
          <p:cNvPr id="761" name="Google Shape;761;p30"/>
          <p:cNvSpPr txBox="1">
            <a:spLocks noGrp="1"/>
          </p:cNvSpPr>
          <p:nvPr>
            <p:ph type="title" idx="3"/>
          </p:nvPr>
        </p:nvSpPr>
        <p:spPr>
          <a:xfrm>
            <a:off x="3829588" y="12802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02</a:t>
            </a:r>
            <a:endParaRPr sz="4000"/>
          </a:p>
        </p:txBody>
      </p:sp>
      <p:sp>
        <p:nvSpPr>
          <p:cNvPr id="762" name="Google Shape;762;p30"/>
          <p:cNvSpPr txBox="1">
            <a:spLocks noGrp="1"/>
          </p:cNvSpPr>
          <p:nvPr>
            <p:ph type="title" idx="6"/>
          </p:nvPr>
        </p:nvSpPr>
        <p:spPr>
          <a:xfrm>
            <a:off x="1338063" y="296460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03</a:t>
            </a:r>
            <a:endParaRPr sz="4000"/>
          </a:p>
        </p:txBody>
      </p:sp>
      <p:sp>
        <p:nvSpPr>
          <p:cNvPr id="763" name="Google Shape;763;p30"/>
          <p:cNvSpPr txBox="1">
            <a:spLocks noGrp="1"/>
          </p:cNvSpPr>
          <p:nvPr>
            <p:ph type="title" idx="9"/>
          </p:nvPr>
        </p:nvSpPr>
        <p:spPr>
          <a:xfrm>
            <a:off x="3829588" y="296460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04</a:t>
            </a:r>
            <a:endParaRPr sz="4000"/>
          </a:p>
        </p:txBody>
      </p:sp>
      <p:sp>
        <p:nvSpPr>
          <p:cNvPr id="764" name="Google Shape;764;p30"/>
          <p:cNvSpPr txBox="1">
            <a:spLocks noGrp="1"/>
          </p:cNvSpPr>
          <p:nvPr>
            <p:ph type="subTitle" idx="14"/>
          </p:nvPr>
        </p:nvSpPr>
        <p:spPr>
          <a:xfrm>
            <a:off x="6441951" y="3095025"/>
            <a:ext cx="24090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Resnet50 Architecture</a:t>
            </a:r>
            <a:endParaRPr/>
          </a:p>
        </p:txBody>
      </p:sp>
      <p:sp>
        <p:nvSpPr>
          <p:cNvPr id="765" name="Google Shape;765;p30"/>
          <p:cNvSpPr txBox="1">
            <a:spLocks noGrp="1"/>
          </p:cNvSpPr>
          <p:nvPr>
            <p:ph type="title" idx="9"/>
          </p:nvPr>
        </p:nvSpPr>
        <p:spPr>
          <a:xfrm>
            <a:off x="6441938" y="242297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05</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EDA</a:t>
            </a:r>
            <a:endParaRPr dirty="0"/>
          </a:p>
        </p:txBody>
      </p:sp>
      <p:sp>
        <p:nvSpPr>
          <p:cNvPr id="793" name="Google Shape;793;p33"/>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5"/>
          <p:cNvSpPr txBox="1">
            <a:spLocks noGrp="1"/>
          </p:cNvSpPr>
          <p:nvPr>
            <p:ph type="body" idx="1"/>
          </p:nvPr>
        </p:nvSpPr>
        <p:spPr>
          <a:xfrm>
            <a:off x="155925" y="1779538"/>
            <a:ext cx="3404100" cy="225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The Cifar-100 dataset consists of 20 labels vs 100 labels</a:t>
            </a:r>
            <a:endParaRPr sz="1400"/>
          </a:p>
          <a:p>
            <a:pPr marL="0" lvl="0" indent="0" algn="l" rtl="0">
              <a:spcBef>
                <a:spcPts val="0"/>
              </a:spcBef>
              <a:spcAft>
                <a:spcPts val="0"/>
              </a:spcAft>
              <a:buNone/>
            </a:pPr>
            <a:r>
              <a:rPr lang="en" sz="1400"/>
              <a:t>So I loaded 2 versions of y (fine + coarse) that share the same x and extracted the classnames using my own function (from website)</a:t>
            </a:r>
            <a:endParaRPr sz="1400"/>
          </a:p>
          <a:p>
            <a:pPr marL="0" lvl="0" indent="0" algn="l" rtl="0">
              <a:spcBef>
                <a:spcPts val="0"/>
              </a:spcBef>
              <a:spcAft>
                <a:spcPts val="0"/>
              </a:spcAft>
              <a:buNone/>
            </a:pPr>
            <a:endParaRPr sz="1400"/>
          </a:p>
        </p:txBody>
      </p:sp>
      <p:sp>
        <p:nvSpPr>
          <p:cNvPr id="816" name="Google Shape;816;p35"/>
          <p:cNvSpPr txBox="1">
            <a:spLocks noGrp="1"/>
          </p:cNvSpPr>
          <p:nvPr>
            <p:ph type="title"/>
          </p:nvPr>
        </p:nvSpPr>
        <p:spPr>
          <a:xfrm>
            <a:off x="155925" y="1699950"/>
            <a:ext cx="34041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Cifar-100 Dataset</a:t>
            </a:r>
            <a:endParaRPr/>
          </a:p>
        </p:txBody>
      </p:sp>
      <p:grpSp>
        <p:nvGrpSpPr>
          <p:cNvPr id="817" name="Google Shape;817;p35"/>
          <p:cNvGrpSpPr/>
          <p:nvPr/>
        </p:nvGrpSpPr>
        <p:grpSpPr>
          <a:xfrm>
            <a:off x="2938795" y="2514293"/>
            <a:ext cx="8667291" cy="8667613"/>
            <a:chOff x="-3553205" y="-5628757"/>
            <a:chExt cx="8667291" cy="8667613"/>
          </a:xfrm>
        </p:grpSpPr>
        <p:sp>
          <p:nvSpPr>
            <p:cNvPr id="818" name="Google Shape;818;p35"/>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8" name="Google Shape;828;p35"/>
          <p:cNvPicPr preferRelativeResize="0"/>
          <p:nvPr/>
        </p:nvPicPr>
        <p:blipFill>
          <a:blip r:embed="rId3">
            <a:alphaModFix/>
          </a:blip>
          <a:stretch>
            <a:fillRect/>
          </a:stretch>
        </p:blipFill>
        <p:spPr>
          <a:xfrm>
            <a:off x="3426925" y="1319000"/>
            <a:ext cx="5535975" cy="2504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7"/>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Information about dataset</a:t>
            </a:r>
            <a:endParaRPr/>
          </a:p>
        </p:txBody>
      </p:sp>
      <p:pic>
        <p:nvPicPr>
          <p:cNvPr id="841" name="Google Shape;841;p37"/>
          <p:cNvPicPr preferRelativeResize="0"/>
          <p:nvPr/>
        </p:nvPicPr>
        <p:blipFill>
          <a:blip r:embed="rId3">
            <a:alphaModFix/>
          </a:blip>
          <a:stretch>
            <a:fillRect/>
          </a:stretch>
        </p:blipFill>
        <p:spPr>
          <a:xfrm>
            <a:off x="912425" y="1322175"/>
            <a:ext cx="7210425" cy="1876425"/>
          </a:xfrm>
          <a:prstGeom prst="rect">
            <a:avLst/>
          </a:prstGeom>
          <a:noFill/>
          <a:ln>
            <a:noFill/>
          </a:ln>
        </p:spPr>
      </p:pic>
      <p:pic>
        <p:nvPicPr>
          <p:cNvPr id="842" name="Google Shape;842;p37"/>
          <p:cNvPicPr preferRelativeResize="0"/>
          <p:nvPr/>
        </p:nvPicPr>
        <p:blipFill>
          <a:blip r:embed="rId4">
            <a:alphaModFix/>
          </a:blip>
          <a:stretch>
            <a:fillRect/>
          </a:stretch>
        </p:blipFill>
        <p:spPr>
          <a:xfrm>
            <a:off x="2025525" y="3351025"/>
            <a:ext cx="5276850" cy="12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39"/>
          <p:cNvSpPr txBox="1">
            <a:spLocks noGrp="1"/>
          </p:cNvSpPr>
          <p:nvPr>
            <p:ph type="title"/>
          </p:nvPr>
        </p:nvSpPr>
        <p:spPr>
          <a:xfrm>
            <a:off x="5361175" y="2050675"/>
            <a:ext cx="36402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855" name="Google Shape;855;p39"/>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1"/>
          <p:cNvSpPr txBox="1">
            <a:spLocks noGrp="1"/>
          </p:cNvSpPr>
          <p:nvPr>
            <p:ph type="title"/>
          </p:nvPr>
        </p:nvSpPr>
        <p:spPr>
          <a:xfrm>
            <a:off x="713225" y="2347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 summary and visual</a:t>
            </a:r>
            <a:endParaRPr/>
          </a:p>
        </p:txBody>
      </p:sp>
      <p:pic>
        <p:nvPicPr>
          <p:cNvPr id="877" name="Google Shape;877;p41"/>
          <p:cNvPicPr preferRelativeResize="0"/>
          <p:nvPr/>
        </p:nvPicPr>
        <p:blipFill>
          <a:blip r:embed="rId3">
            <a:alphaModFix/>
          </a:blip>
          <a:stretch>
            <a:fillRect/>
          </a:stretch>
        </p:blipFill>
        <p:spPr>
          <a:xfrm>
            <a:off x="145536" y="2345635"/>
            <a:ext cx="3663804" cy="2423846"/>
          </a:xfrm>
          <a:prstGeom prst="rect">
            <a:avLst/>
          </a:prstGeom>
          <a:noFill/>
          <a:ln>
            <a:noFill/>
          </a:ln>
        </p:spPr>
      </p:pic>
      <p:pic>
        <p:nvPicPr>
          <p:cNvPr id="878" name="Google Shape;878;p41"/>
          <p:cNvPicPr preferRelativeResize="0"/>
          <p:nvPr/>
        </p:nvPicPr>
        <p:blipFill>
          <a:blip r:embed="rId4">
            <a:alphaModFix/>
          </a:blip>
          <a:stretch>
            <a:fillRect/>
          </a:stretch>
        </p:blipFill>
        <p:spPr>
          <a:xfrm>
            <a:off x="145536" y="839306"/>
            <a:ext cx="3583274" cy="1444650"/>
          </a:xfrm>
          <a:prstGeom prst="rect">
            <a:avLst/>
          </a:prstGeom>
          <a:noFill/>
          <a:ln>
            <a:noFill/>
          </a:ln>
        </p:spPr>
      </p:pic>
      <p:pic>
        <p:nvPicPr>
          <p:cNvPr id="5" name="Google Shape;885;p42"/>
          <p:cNvPicPr preferRelativeResize="0"/>
          <p:nvPr/>
        </p:nvPicPr>
        <p:blipFill>
          <a:blip r:embed="rId5">
            <a:alphaModFix/>
          </a:blip>
          <a:stretch>
            <a:fillRect/>
          </a:stretch>
        </p:blipFill>
        <p:spPr>
          <a:xfrm>
            <a:off x="3962400" y="939463"/>
            <a:ext cx="3874347" cy="1244335"/>
          </a:xfrm>
          <a:prstGeom prst="rect">
            <a:avLst/>
          </a:prstGeom>
          <a:noFill/>
          <a:ln>
            <a:noFill/>
          </a:ln>
        </p:spPr>
      </p:pic>
      <p:pic>
        <p:nvPicPr>
          <p:cNvPr id="6" name="Google Shape;891;p43"/>
          <p:cNvPicPr preferRelativeResize="0"/>
          <p:nvPr/>
        </p:nvPicPr>
        <p:blipFill>
          <a:blip r:embed="rId6">
            <a:alphaModFix/>
          </a:blip>
          <a:stretch>
            <a:fillRect/>
          </a:stretch>
        </p:blipFill>
        <p:spPr>
          <a:xfrm>
            <a:off x="3881210" y="2283956"/>
            <a:ext cx="4408025" cy="23179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44"/>
          <p:cNvSpPr txBox="1">
            <a:spLocks noGrp="1"/>
          </p:cNvSpPr>
          <p:nvPr>
            <p:ph type="title"/>
          </p:nvPr>
        </p:nvSpPr>
        <p:spPr>
          <a:xfrm>
            <a:off x="5361175" y="2050675"/>
            <a:ext cx="36402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897" name="Google Shape;897;p44"/>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6"/>
          <p:cNvSpPr txBox="1">
            <a:spLocks noGrp="1"/>
          </p:cNvSpPr>
          <p:nvPr>
            <p:ph type="title"/>
          </p:nvPr>
        </p:nvSpPr>
        <p:spPr>
          <a:xfrm>
            <a:off x="814825" y="21438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Own Model </a:t>
            </a:r>
            <a:r>
              <a:rPr lang="en" dirty="0" smtClean="0"/>
              <a:t>Architecture and Evaluation</a:t>
            </a:r>
            <a:endParaRPr dirty="0"/>
          </a:p>
        </p:txBody>
      </p:sp>
      <p:pic>
        <p:nvPicPr>
          <p:cNvPr id="919" name="Google Shape;919;p46"/>
          <p:cNvPicPr preferRelativeResize="0"/>
          <p:nvPr/>
        </p:nvPicPr>
        <p:blipFill>
          <a:blip r:embed="rId3">
            <a:alphaModFix/>
          </a:blip>
          <a:stretch>
            <a:fillRect/>
          </a:stretch>
        </p:blipFill>
        <p:spPr>
          <a:xfrm>
            <a:off x="165947" y="993990"/>
            <a:ext cx="2970107" cy="2694941"/>
          </a:xfrm>
          <a:prstGeom prst="rect">
            <a:avLst/>
          </a:prstGeom>
          <a:noFill/>
          <a:ln>
            <a:noFill/>
          </a:ln>
        </p:spPr>
      </p:pic>
      <p:pic>
        <p:nvPicPr>
          <p:cNvPr id="920" name="Google Shape;920;p46"/>
          <p:cNvPicPr preferRelativeResize="0"/>
          <p:nvPr/>
        </p:nvPicPr>
        <p:blipFill>
          <a:blip r:embed="rId4">
            <a:alphaModFix/>
          </a:blip>
          <a:stretch>
            <a:fillRect/>
          </a:stretch>
        </p:blipFill>
        <p:spPr>
          <a:xfrm>
            <a:off x="0" y="3868709"/>
            <a:ext cx="4010044" cy="1027926"/>
          </a:xfrm>
          <a:prstGeom prst="rect">
            <a:avLst/>
          </a:prstGeom>
          <a:noFill/>
          <a:ln>
            <a:noFill/>
          </a:ln>
        </p:spPr>
      </p:pic>
      <p:pic>
        <p:nvPicPr>
          <p:cNvPr id="5" name="Google Shape;940;p48"/>
          <p:cNvPicPr preferRelativeResize="0"/>
          <p:nvPr/>
        </p:nvPicPr>
        <p:blipFill>
          <a:blip r:embed="rId5">
            <a:alphaModFix/>
          </a:blip>
          <a:stretch>
            <a:fillRect/>
          </a:stretch>
        </p:blipFill>
        <p:spPr>
          <a:xfrm>
            <a:off x="3136054" y="960272"/>
            <a:ext cx="5582760" cy="1471640"/>
          </a:xfrm>
          <a:prstGeom prst="rect">
            <a:avLst/>
          </a:prstGeom>
          <a:noFill/>
          <a:ln>
            <a:noFill/>
          </a:ln>
        </p:spPr>
      </p:pic>
      <p:pic>
        <p:nvPicPr>
          <p:cNvPr id="6" name="Google Shape;947;p49"/>
          <p:cNvPicPr preferRelativeResize="0"/>
          <p:nvPr/>
        </p:nvPicPr>
        <p:blipFill>
          <a:blip r:embed="rId6">
            <a:alphaModFix/>
          </a:blip>
          <a:stretch>
            <a:fillRect/>
          </a:stretch>
        </p:blipFill>
        <p:spPr>
          <a:xfrm>
            <a:off x="4341706" y="2565665"/>
            <a:ext cx="3928533" cy="2487242"/>
          </a:xfrm>
          <a:prstGeom prst="rect">
            <a:avLst/>
          </a:prstGeom>
          <a:noFill/>
          <a:ln>
            <a:noFill/>
          </a:ln>
        </p:spPr>
      </p:pic>
    </p:spTree>
  </p:cSld>
  <p:clrMapOvr>
    <a:masterClrMapping/>
  </p:clrMapOvr>
</p:sld>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369</Words>
  <Application>Microsoft Office PowerPoint</Application>
  <PresentationFormat>On-screen Show (16:9)</PresentationFormat>
  <Paragraphs>43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Blinker SemiBold</vt:lpstr>
      <vt:lpstr>Blinker</vt:lpstr>
      <vt:lpstr>Arial</vt:lpstr>
      <vt:lpstr>Big Shoulders Text Light</vt:lpstr>
      <vt:lpstr>Innovo AI Meeting by Slidesgo</vt:lpstr>
      <vt:lpstr>CIFAR-100 Dataset</vt:lpstr>
      <vt:lpstr>Agenda</vt:lpstr>
      <vt:lpstr>EDA</vt:lpstr>
      <vt:lpstr>Cifar-100 Dataset</vt:lpstr>
      <vt:lpstr>Information about dataset</vt:lpstr>
      <vt:lpstr>Simple Baseline Model</vt:lpstr>
      <vt:lpstr>Architecture summary and visual</vt:lpstr>
      <vt:lpstr>Own Model</vt:lpstr>
      <vt:lpstr>Own Model Architecture and Evaluation</vt:lpstr>
      <vt:lpstr>Data Augmentation</vt:lpstr>
      <vt:lpstr>Own Coarse label model fit with augmented data</vt:lpstr>
      <vt:lpstr>Resnet50 Architecture for coarse labels</vt:lpstr>
      <vt:lpstr>General Model</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CIFAR-100 Dataset</dc:title>
  <cp:lastModifiedBy>HAJA AMIR RAHMAN</cp:lastModifiedBy>
  <cp:revision>7</cp:revision>
  <dcterms:modified xsi:type="dcterms:W3CDTF">2022-11-25T10:11:02Z</dcterms:modified>
</cp:coreProperties>
</file>