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0"/>
  </p:notesMasterIdLst>
  <p:sldIdLst>
    <p:sldId id="256" r:id="rId2"/>
    <p:sldId id="257" r:id="rId3"/>
    <p:sldId id="260" r:id="rId4"/>
    <p:sldId id="262" r:id="rId5"/>
    <p:sldId id="263" r:id="rId6"/>
    <p:sldId id="264" r:id="rId7"/>
    <p:sldId id="265" r:id="rId8"/>
    <p:sldId id="266" r:id="rId9"/>
    <p:sldId id="268" r:id="rId10"/>
    <p:sldId id="269"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Lst>
  <p:sldSz cx="9144000" cy="5143500" type="screen16x9"/>
  <p:notesSz cx="6858000" cy="9144000"/>
  <p:embeddedFontLst>
    <p:embeddedFont>
      <p:font typeface="Big Shoulders Text Light" panose="020B0604020202020204" charset="0"/>
      <p:regular r:id="rId31"/>
      <p:bold r:id="rId32"/>
    </p:embeddedFont>
    <p:embeddedFont>
      <p:font typeface="Blinker" panose="020B0604020202020204" charset="0"/>
      <p:regular r:id="rId33"/>
      <p:bold r:id="rId34"/>
    </p:embeddedFont>
    <p:embeddedFont>
      <p:font typeface="Blinker SemiBold" panose="020B0604020202020204" charset="0"/>
      <p:regular r:id="rId35"/>
      <p:bold r:id="rId36"/>
    </p:embeddedFont>
    <p:embeddedFont>
      <p:font typeface="Fira Sans Condensed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7BA14-E423-45AB-8EA7-3DBE276BA736}">
  <a:tblStyle styleId="{BAF7BA14-E423-45AB-8EA7-3DBE276BA7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presProps" Target="presProps.xml"/><Relationship Id="rId8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 AMIR RAHMAN" userId="468123a8-4d3b-4a6f-93be-28fdda5a091b" providerId="ADAL" clId="{3F1725B4-5474-4296-BDC5-6EBF3CE7E9A4}"/>
    <pc:docChg chg="delSld modSld">
      <pc:chgData name="HAJA AMIR RAHMAN" userId="468123a8-4d3b-4a6f-93be-28fdda5a091b" providerId="ADAL" clId="{3F1725B4-5474-4296-BDC5-6EBF3CE7E9A4}" dt="2022-11-24T15:27:08.092" v="6" actId="2696"/>
      <pc:docMkLst>
        <pc:docMk/>
      </pc:docMkLst>
      <pc:sldChg chg="del mod modShow">
        <pc:chgData name="HAJA AMIR RAHMAN" userId="468123a8-4d3b-4a6f-93be-28fdda5a091b" providerId="ADAL" clId="{3F1725B4-5474-4296-BDC5-6EBF3CE7E9A4}" dt="2022-11-24T15:26:49.871" v="2" actId="2696"/>
        <pc:sldMkLst>
          <pc:docMk/>
          <pc:sldMk cId="0" sldId="258"/>
        </pc:sldMkLst>
      </pc:sldChg>
      <pc:sldChg chg="del">
        <pc:chgData name="HAJA AMIR RAHMAN" userId="468123a8-4d3b-4a6f-93be-28fdda5a091b" providerId="ADAL" clId="{3F1725B4-5474-4296-BDC5-6EBF3CE7E9A4}" dt="2022-11-24T15:26:52.453" v="3" actId="2696"/>
        <pc:sldMkLst>
          <pc:docMk/>
          <pc:sldMk cId="0" sldId="259"/>
        </pc:sldMkLst>
      </pc:sldChg>
      <pc:sldChg chg="del">
        <pc:chgData name="HAJA AMIR RAHMAN" userId="468123a8-4d3b-4a6f-93be-28fdda5a091b" providerId="ADAL" clId="{3F1725B4-5474-4296-BDC5-6EBF3CE7E9A4}" dt="2022-11-24T15:26:57.023" v="4" actId="2696"/>
        <pc:sldMkLst>
          <pc:docMk/>
          <pc:sldMk cId="0" sldId="261"/>
        </pc:sldMkLst>
      </pc:sldChg>
      <pc:sldChg chg="del">
        <pc:chgData name="HAJA AMIR RAHMAN" userId="468123a8-4d3b-4a6f-93be-28fdda5a091b" providerId="ADAL" clId="{3F1725B4-5474-4296-BDC5-6EBF3CE7E9A4}" dt="2022-11-24T15:27:01.881" v="5" actId="2696"/>
        <pc:sldMkLst>
          <pc:docMk/>
          <pc:sldMk cId="0" sldId="267"/>
        </pc:sldMkLst>
      </pc:sldChg>
      <pc:sldChg chg="del">
        <pc:chgData name="HAJA AMIR RAHMAN" userId="468123a8-4d3b-4a6f-93be-28fdda5a091b" providerId="ADAL" clId="{3F1725B4-5474-4296-BDC5-6EBF3CE7E9A4}" dt="2022-11-24T15:27:08.092" v="6" actId="2696"/>
        <pc:sldMkLst>
          <pc:docMk/>
          <pc:sldMk cId="0" sldId="272"/>
        </pc:sldMkLst>
      </pc:sldChg>
      <pc:sldMasterChg chg="delSldLayout">
        <pc:chgData name="HAJA AMIR RAHMAN" userId="468123a8-4d3b-4a6f-93be-28fdda5a091b" providerId="ADAL" clId="{3F1725B4-5474-4296-BDC5-6EBF3CE7E9A4}" dt="2022-11-24T15:26:52.453" v="3" actId="2696"/>
        <pc:sldMasterMkLst>
          <pc:docMk/>
          <pc:sldMasterMk cId="0" sldId="2147483674"/>
        </pc:sldMasterMkLst>
        <pc:sldLayoutChg chg="del">
          <pc:chgData name="HAJA AMIR RAHMAN" userId="468123a8-4d3b-4a6f-93be-28fdda5a091b" providerId="ADAL" clId="{3F1725B4-5474-4296-BDC5-6EBF3CE7E9A4}" dt="2022-11-24T15:26:52.453" v="3" actId="2696"/>
          <pc:sldLayoutMkLst>
            <pc:docMk/>
            <pc:sldMasterMk cId="0" sldId="2147483674"/>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ad3e212a6b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ad3e212a6b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a25d6e3485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a25d6e3485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97f11a433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97f11a433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a25d6e3485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a25d6e3485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ab4670237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ab4670237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ab46702374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ab46702374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a25d6e3485_0_8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a25d6e3485_0_8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174c77df1e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174c77df1e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c75ad7f69_1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c75ad7f69_1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a25d6e3485_0_8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a25d6e3485_0_8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b38256eb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a25d6e3485_0_5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a25d6e3485_0_5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a25d6e3485_0_8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a25d6e3485_0_8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ad3e212a6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ad3e212a6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a25d6e3485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a25d6e348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97f11a433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97f11a433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97f11a4334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97f11a4334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97f11a4334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97f11a4334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97f11a4334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97f11a4334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a2ced7fe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a2ced7f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a25d6e3485_0_8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a25d6e3485_0_8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a25d6e348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a25d6e348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ad3e212a6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ad3e212a6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ab46702374_0_1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b46702374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ab4670237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ab4670237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97f11a433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97f11a433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25d6e3485_0_1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25d6e3485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9"/>
        <p:cNvGrpSpPr/>
        <p:nvPr/>
      </p:nvGrpSpPr>
      <p:grpSpPr>
        <a:xfrm>
          <a:off x="0" y="0"/>
          <a:ext cx="0" cy="0"/>
          <a:chOff x="0" y="0"/>
          <a:chExt cx="0" cy="0"/>
        </a:xfrm>
      </p:grpSpPr>
      <p:sp>
        <p:nvSpPr>
          <p:cNvPr id="260" name="Google Shape;260;p11"/>
          <p:cNvSpPr txBox="1">
            <a:spLocks noGrp="1"/>
          </p:cNvSpPr>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a:spLocks noGrp="1"/>
          </p:cNvSpPr>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
  <p:cSld name="CUSTOM_6">
    <p:bg>
      <p:bgPr>
        <a:solidFill>
          <a:schemeClr val="dk1"/>
        </a:solidFill>
        <a:effectLst/>
      </p:bgPr>
    </p:bg>
    <p:spTree>
      <p:nvGrpSpPr>
        <p:cNvPr id="1" name="Shape 339"/>
        <p:cNvGrpSpPr/>
        <p:nvPr/>
      </p:nvGrpSpPr>
      <p:grpSpPr>
        <a:xfrm>
          <a:off x="0" y="0"/>
          <a:ext cx="0" cy="0"/>
          <a:chOff x="0" y="0"/>
          <a:chExt cx="0" cy="0"/>
        </a:xfrm>
      </p:grpSpPr>
      <p:sp>
        <p:nvSpPr>
          <p:cNvPr id="340" name="Google Shape;340;p14"/>
          <p:cNvSpPr txBox="1">
            <a:spLocks noGrp="1"/>
          </p:cNvSpPr>
          <p:nvPr>
            <p:ph type="title"/>
          </p:nvPr>
        </p:nvSpPr>
        <p:spPr>
          <a:xfrm>
            <a:off x="97982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1" name="Google Shape;341;p14"/>
          <p:cNvSpPr txBox="1">
            <a:spLocks noGrp="1"/>
          </p:cNvSpPr>
          <p:nvPr>
            <p:ph type="title" idx="2"/>
          </p:nvPr>
        </p:nvSpPr>
        <p:spPr>
          <a:xfrm>
            <a:off x="120827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2" name="Google Shape;342;p14"/>
          <p:cNvSpPr txBox="1">
            <a:spLocks noGrp="1"/>
          </p:cNvSpPr>
          <p:nvPr>
            <p:ph type="title" idx="3"/>
          </p:nvPr>
        </p:nvSpPr>
        <p:spPr>
          <a:xfrm>
            <a:off x="3501300"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3" name="Google Shape;343;p14"/>
          <p:cNvSpPr txBox="1">
            <a:spLocks noGrp="1"/>
          </p:cNvSpPr>
          <p:nvPr>
            <p:ph type="title" idx="4"/>
          </p:nvPr>
        </p:nvSpPr>
        <p:spPr>
          <a:xfrm>
            <a:off x="3729800"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4" name="Google Shape;344;p14"/>
          <p:cNvSpPr txBox="1">
            <a:spLocks noGrp="1"/>
          </p:cNvSpPr>
          <p:nvPr>
            <p:ph type="title" idx="5"/>
          </p:nvPr>
        </p:nvSpPr>
        <p:spPr>
          <a:xfrm>
            <a:off x="602277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5" name="Google Shape;345;p14"/>
          <p:cNvSpPr txBox="1">
            <a:spLocks noGrp="1"/>
          </p:cNvSpPr>
          <p:nvPr>
            <p:ph type="title" idx="6"/>
          </p:nvPr>
        </p:nvSpPr>
        <p:spPr>
          <a:xfrm>
            <a:off x="625122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6" name="Google Shape;346;p14"/>
          <p:cNvSpPr txBox="1">
            <a:spLocks noGrp="1"/>
          </p:cNvSpPr>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798329" y="-832803"/>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798329" y="-1087983"/>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98329" y="-132794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98329" y="-158312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798329" y="-1845898"/>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249937" y="-75377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249937" y="-89548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1249937" y="-119163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249937" y="-143842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249937" y="-16934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249937" y="-193098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249937" y="-21907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10800000">
              <a:off x="-2057392" y="-369040"/>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10800000">
              <a:off x="-2057392" y="-113875"/>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10800000">
              <a:off x="-2057392" y="126090"/>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rot="10800000">
              <a:off x="-2057392" y="381269"/>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10800000">
              <a:off x="-2057392" y="64405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10800000">
              <a:off x="-2509000" y="-9279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10800000">
              <a:off x="-2509000" y="-7862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10800000">
              <a:off x="-2509000" y="-490092"/>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10800000">
              <a:off x="-2509000" y="-24330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a:off x="-2509000" y="1171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10800000">
              <a:off x="-2509000" y="249265"/>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10800000">
              <a:off x="-2509000" y="509027"/>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1" name="Shape 426"/>
        <p:cNvGrpSpPr/>
        <p:nvPr/>
      </p:nvGrpSpPr>
      <p:grpSpPr>
        <a:xfrm>
          <a:off x="0" y="0"/>
          <a:ext cx="0" cy="0"/>
          <a:chOff x="0" y="0"/>
          <a:chExt cx="0" cy="0"/>
        </a:xfrm>
      </p:grpSpPr>
      <p:sp>
        <p:nvSpPr>
          <p:cNvPr id="427" name="Google Shape;427;p17"/>
          <p:cNvSpPr txBox="1">
            <a:spLocks noGrp="1"/>
          </p:cNvSpPr>
          <p:nvPr>
            <p:ph type="title"/>
          </p:nvPr>
        </p:nvSpPr>
        <p:spPr>
          <a:xfrm>
            <a:off x="1428870"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a:endParaRPr/>
          </a:p>
        </p:txBody>
      </p:sp>
      <p:sp>
        <p:nvSpPr>
          <p:cNvPr id="428" name="Google Shape;428;p17"/>
          <p:cNvSpPr txBox="1">
            <a:spLocks noGrp="1"/>
          </p:cNvSpPr>
          <p:nvPr>
            <p:ph type="title" idx="2"/>
          </p:nvPr>
        </p:nvSpPr>
        <p:spPr>
          <a:xfrm>
            <a:off x="5200855"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a:buNone/>
              <a:defRPr sz="1400">
                <a:latin typeface="Be Vietnam"/>
                <a:ea typeface="Be Vietnam"/>
                <a:cs typeface="Be Vietnam"/>
                <a:sym typeface="Be Vietnam"/>
              </a:defRPr>
            </a:lvl2pPr>
            <a:lvl3pPr lvl="2" rtl="0">
              <a:spcBef>
                <a:spcPts val="0"/>
              </a:spcBef>
              <a:spcAft>
                <a:spcPts val="0"/>
              </a:spcAft>
              <a:buSzPts val="1400"/>
              <a:buFont typeface="Be Vietnam"/>
              <a:buNone/>
              <a:defRPr sz="1400">
                <a:latin typeface="Be Vietnam"/>
                <a:ea typeface="Be Vietnam"/>
                <a:cs typeface="Be Vietnam"/>
                <a:sym typeface="Be Vietnam"/>
              </a:defRPr>
            </a:lvl3pPr>
            <a:lvl4pPr lvl="3" rtl="0">
              <a:spcBef>
                <a:spcPts val="0"/>
              </a:spcBef>
              <a:spcAft>
                <a:spcPts val="0"/>
              </a:spcAft>
              <a:buSzPts val="1400"/>
              <a:buFont typeface="Be Vietnam"/>
              <a:buNone/>
              <a:defRPr sz="1400">
                <a:latin typeface="Be Vietnam"/>
                <a:ea typeface="Be Vietnam"/>
                <a:cs typeface="Be Vietnam"/>
                <a:sym typeface="Be Vietnam"/>
              </a:defRPr>
            </a:lvl4pPr>
            <a:lvl5pPr lvl="4" rtl="0">
              <a:spcBef>
                <a:spcPts val="0"/>
              </a:spcBef>
              <a:spcAft>
                <a:spcPts val="0"/>
              </a:spcAft>
              <a:buSzPts val="1400"/>
              <a:buFont typeface="Be Vietnam"/>
              <a:buNone/>
              <a:defRPr sz="1400">
                <a:latin typeface="Be Vietnam"/>
                <a:ea typeface="Be Vietnam"/>
                <a:cs typeface="Be Vietnam"/>
                <a:sym typeface="Be Vietnam"/>
              </a:defRPr>
            </a:lvl5pPr>
            <a:lvl6pPr lvl="5" rtl="0">
              <a:spcBef>
                <a:spcPts val="0"/>
              </a:spcBef>
              <a:spcAft>
                <a:spcPts val="0"/>
              </a:spcAft>
              <a:buSzPts val="1400"/>
              <a:buFont typeface="Be Vietnam"/>
              <a:buNone/>
              <a:defRPr sz="1400">
                <a:latin typeface="Be Vietnam"/>
                <a:ea typeface="Be Vietnam"/>
                <a:cs typeface="Be Vietnam"/>
                <a:sym typeface="Be Vietnam"/>
              </a:defRPr>
            </a:lvl6pPr>
            <a:lvl7pPr lvl="6" rtl="0">
              <a:spcBef>
                <a:spcPts val="0"/>
              </a:spcBef>
              <a:spcAft>
                <a:spcPts val="0"/>
              </a:spcAft>
              <a:buSzPts val="1400"/>
              <a:buFont typeface="Be Vietnam"/>
              <a:buNone/>
              <a:defRPr sz="1400">
                <a:latin typeface="Be Vietnam"/>
                <a:ea typeface="Be Vietnam"/>
                <a:cs typeface="Be Vietnam"/>
                <a:sym typeface="Be Vietnam"/>
              </a:defRPr>
            </a:lvl7pPr>
            <a:lvl8pPr lvl="7" rtl="0">
              <a:spcBef>
                <a:spcPts val="0"/>
              </a:spcBef>
              <a:spcAft>
                <a:spcPts val="0"/>
              </a:spcAft>
              <a:buSzPts val="1400"/>
              <a:buFont typeface="Be Vietnam"/>
              <a:buNone/>
              <a:defRPr sz="1400">
                <a:latin typeface="Be Vietnam"/>
                <a:ea typeface="Be Vietnam"/>
                <a:cs typeface="Be Vietnam"/>
                <a:sym typeface="Be Vietnam"/>
              </a:defRPr>
            </a:lvl8pPr>
            <a:lvl9pPr lvl="8" rtl="0">
              <a:spcBef>
                <a:spcPts val="0"/>
              </a:spcBef>
              <a:spcAft>
                <a:spcPts val="0"/>
              </a:spcAft>
              <a:buSzPts val="1400"/>
              <a:buFont typeface="Be Vietnam"/>
              <a:buNone/>
              <a:defRPr sz="1400">
                <a:latin typeface="Be Vietnam"/>
                <a:ea typeface="Be Vietnam"/>
                <a:cs typeface="Be Vietnam"/>
                <a:sym typeface="Be Vietnam"/>
              </a:defRPr>
            </a:lvl9pPr>
          </a:lstStyle>
          <a:p>
            <a:endParaRPr/>
          </a:p>
        </p:txBody>
      </p:sp>
      <p:sp>
        <p:nvSpPr>
          <p:cNvPr id="429" name="Google Shape;429;p17"/>
          <p:cNvSpPr txBox="1">
            <a:spLocks noGrp="1"/>
          </p:cNvSpPr>
          <p:nvPr>
            <p:ph type="title" idx="3"/>
          </p:nvPr>
        </p:nvSpPr>
        <p:spPr>
          <a:xfrm>
            <a:off x="1428870"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a:endParaRPr/>
          </a:p>
        </p:txBody>
      </p:sp>
      <p:sp>
        <p:nvSpPr>
          <p:cNvPr id="430" name="Google Shape;430;p17"/>
          <p:cNvSpPr txBox="1">
            <a:spLocks noGrp="1"/>
          </p:cNvSpPr>
          <p:nvPr>
            <p:ph type="title" idx="4"/>
          </p:nvPr>
        </p:nvSpPr>
        <p:spPr>
          <a:xfrm>
            <a:off x="5200855"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a:buNone/>
              <a:defRPr sz="2100" b="1">
                <a:solidFill>
                  <a:schemeClr val="lt1"/>
                </a:solidFill>
                <a:latin typeface="Blinker"/>
                <a:ea typeface="Blinker"/>
                <a:cs typeface="Blinker"/>
                <a:sym typeface="Blinker"/>
              </a:defRPr>
            </a:lvl1pPr>
            <a:lvl2pPr lvl="1" rtl="0">
              <a:spcBef>
                <a:spcPts val="0"/>
              </a:spcBef>
              <a:spcAft>
                <a:spcPts val="0"/>
              </a:spcAft>
              <a:buSzPts val="1800"/>
              <a:buFont typeface="Be Vietnam"/>
              <a:buNone/>
              <a:defRPr sz="1800" b="1">
                <a:latin typeface="Be Vietnam"/>
                <a:ea typeface="Be Vietnam"/>
                <a:cs typeface="Be Vietnam"/>
                <a:sym typeface="Be Vietnam"/>
              </a:defRPr>
            </a:lvl2pPr>
            <a:lvl3pPr lvl="2" rtl="0">
              <a:spcBef>
                <a:spcPts val="0"/>
              </a:spcBef>
              <a:spcAft>
                <a:spcPts val="0"/>
              </a:spcAft>
              <a:buSzPts val="1800"/>
              <a:buFont typeface="Be Vietnam"/>
              <a:buNone/>
              <a:defRPr sz="1800" b="1">
                <a:latin typeface="Be Vietnam"/>
                <a:ea typeface="Be Vietnam"/>
                <a:cs typeface="Be Vietnam"/>
                <a:sym typeface="Be Vietnam"/>
              </a:defRPr>
            </a:lvl3pPr>
            <a:lvl4pPr lvl="3" rtl="0">
              <a:spcBef>
                <a:spcPts val="0"/>
              </a:spcBef>
              <a:spcAft>
                <a:spcPts val="0"/>
              </a:spcAft>
              <a:buSzPts val="1800"/>
              <a:buFont typeface="Be Vietnam"/>
              <a:buNone/>
              <a:defRPr sz="1800" b="1">
                <a:latin typeface="Be Vietnam"/>
                <a:ea typeface="Be Vietnam"/>
                <a:cs typeface="Be Vietnam"/>
                <a:sym typeface="Be Vietnam"/>
              </a:defRPr>
            </a:lvl4pPr>
            <a:lvl5pPr lvl="4" rtl="0">
              <a:spcBef>
                <a:spcPts val="0"/>
              </a:spcBef>
              <a:spcAft>
                <a:spcPts val="0"/>
              </a:spcAft>
              <a:buSzPts val="1800"/>
              <a:buFont typeface="Be Vietnam"/>
              <a:buNone/>
              <a:defRPr sz="1800" b="1">
                <a:latin typeface="Be Vietnam"/>
                <a:ea typeface="Be Vietnam"/>
                <a:cs typeface="Be Vietnam"/>
                <a:sym typeface="Be Vietnam"/>
              </a:defRPr>
            </a:lvl5pPr>
            <a:lvl6pPr lvl="5" rtl="0">
              <a:spcBef>
                <a:spcPts val="0"/>
              </a:spcBef>
              <a:spcAft>
                <a:spcPts val="0"/>
              </a:spcAft>
              <a:buSzPts val="1800"/>
              <a:buFont typeface="Be Vietnam"/>
              <a:buNone/>
              <a:defRPr sz="1800" b="1">
                <a:latin typeface="Be Vietnam"/>
                <a:ea typeface="Be Vietnam"/>
                <a:cs typeface="Be Vietnam"/>
                <a:sym typeface="Be Vietnam"/>
              </a:defRPr>
            </a:lvl6pPr>
            <a:lvl7pPr lvl="6" rtl="0">
              <a:spcBef>
                <a:spcPts val="0"/>
              </a:spcBef>
              <a:spcAft>
                <a:spcPts val="0"/>
              </a:spcAft>
              <a:buSzPts val="1800"/>
              <a:buFont typeface="Be Vietnam"/>
              <a:buNone/>
              <a:defRPr sz="1800" b="1">
                <a:latin typeface="Be Vietnam"/>
                <a:ea typeface="Be Vietnam"/>
                <a:cs typeface="Be Vietnam"/>
                <a:sym typeface="Be Vietnam"/>
              </a:defRPr>
            </a:lvl7pPr>
            <a:lvl8pPr lvl="7" rtl="0">
              <a:spcBef>
                <a:spcPts val="0"/>
              </a:spcBef>
              <a:spcAft>
                <a:spcPts val="0"/>
              </a:spcAft>
              <a:buSzPts val="1800"/>
              <a:buFont typeface="Be Vietnam"/>
              <a:buNone/>
              <a:defRPr sz="1800" b="1">
                <a:latin typeface="Be Vietnam"/>
                <a:ea typeface="Be Vietnam"/>
                <a:cs typeface="Be Vietnam"/>
                <a:sym typeface="Be Vietnam"/>
              </a:defRPr>
            </a:lvl8pPr>
            <a:lvl9pPr lvl="8" rtl="0">
              <a:spcBef>
                <a:spcPts val="0"/>
              </a:spcBef>
              <a:spcAft>
                <a:spcPts val="0"/>
              </a:spcAft>
              <a:buSzPts val="1800"/>
              <a:buFont typeface="Be Vietnam"/>
              <a:buNone/>
              <a:defRPr sz="1800" b="1">
                <a:latin typeface="Be Vietnam"/>
                <a:ea typeface="Be Vietnam"/>
                <a:cs typeface="Be Vietnam"/>
                <a:sym typeface="Be Vietnam"/>
              </a:defRPr>
            </a:lvl9pPr>
          </a:lstStyle>
          <a:p>
            <a:endParaRPr/>
          </a:p>
        </p:txBody>
      </p:sp>
      <p:sp>
        <p:nvSpPr>
          <p:cNvPr id="431" name="Google Shape;431;p17"/>
          <p:cNvSpPr txBox="1">
            <a:spLocks noGrp="1"/>
          </p:cNvSpPr>
          <p:nvPr>
            <p:ph type="title" idx="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32" name="Google Shape;432;p17"/>
          <p:cNvGrpSpPr/>
          <p:nvPr/>
        </p:nvGrpSpPr>
        <p:grpSpPr>
          <a:xfrm>
            <a:off x="7712500" y="-1723264"/>
            <a:ext cx="2791913" cy="2791891"/>
            <a:chOff x="7712500" y="-1723264"/>
            <a:chExt cx="2791913" cy="2791891"/>
          </a:xfrm>
        </p:grpSpPr>
        <p:sp>
          <p:nvSpPr>
            <p:cNvPr id="433" name="Google Shape;433;p17"/>
            <p:cNvSpPr/>
            <p:nvPr/>
          </p:nvSpPr>
          <p:spPr>
            <a:xfrm flipH="1">
              <a:off x="7712500"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flipH="1">
              <a:off x="7880326"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flipH="1">
              <a:off x="8027410" y="-1408369"/>
              <a:ext cx="2162108"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flipH="1">
              <a:off x="8174493"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flipH="1">
              <a:off x="8321577"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flipH="1">
              <a:off x="8245201"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flipH="1">
              <a:off x="8102409"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flipH="1">
              <a:off x="7953567"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flipH="1">
              <a:off x="7798312"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7"/>
          <p:cNvGrpSpPr/>
          <p:nvPr/>
        </p:nvGrpSpPr>
        <p:grpSpPr>
          <a:xfrm>
            <a:off x="-1458575" y="4053261"/>
            <a:ext cx="2791913" cy="2791891"/>
            <a:chOff x="-1458575" y="4053261"/>
            <a:chExt cx="2791913" cy="2791891"/>
          </a:xfrm>
        </p:grpSpPr>
        <p:sp>
          <p:nvSpPr>
            <p:cNvPr id="443" name="Google Shape;443;p17"/>
            <p:cNvSpPr/>
            <p:nvPr/>
          </p:nvSpPr>
          <p:spPr>
            <a:xfrm flipH="1">
              <a:off x="-1458575"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flipH="1">
              <a:off x="-1290749"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flipH="1">
              <a:off x="-114366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flipH="1">
              <a:off x="-996582"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flipH="1">
              <a:off x="-849498"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flipH="1">
              <a:off x="-925874"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flipH="1">
              <a:off x="-1068666"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flipH="1">
              <a:off x="-1217508"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flipH="1">
              <a:off x="-1372763"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2659860" y="2213225"/>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4" name="Google Shape;454;p18"/>
          <p:cNvSpPr txBox="1">
            <a:spLocks noGrp="1"/>
          </p:cNvSpPr>
          <p:nvPr>
            <p:ph type="subTitle" idx="2"/>
          </p:nvPr>
        </p:nvSpPr>
        <p:spPr>
          <a:xfrm>
            <a:off x="4906174" y="2219988"/>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5" name="Google Shape;455;p18"/>
          <p:cNvSpPr txBox="1">
            <a:spLocks noGrp="1"/>
          </p:cNvSpPr>
          <p:nvPr>
            <p:ph type="ctrTitle"/>
          </p:nvPr>
        </p:nvSpPr>
        <p:spPr>
          <a:xfrm>
            <a:off x="2594775" y="184647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56" name="Google Shape;456;p18"/>
          <p:cNvSpPr txBox="1">
            <a:spLocks noGrp="1"/>
          </p:cNvSpPr>
          <p:nvPr>
            <p:ph type="ctrTitle" idx="3"/>
          </p:nvPr>
        </p:nvSpPr>
        <p:spPr>
          <a:xfrm>
            <a:off x="4841075" y="1832950"/>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57" name="Google Shape;457;p18"/>
          <p:cNvSpPr txBox="1">
            <a:spLocks noGrp="1"/>
          </p:cNvSpPr>
          <p:nvPr>
            <p:ph type="subTitle" idx="4"/>
          </p:nvPr>
        </p:nvSpPr>
        <p:spPr>
          <a:xfrm>
            <a:off x="2659799"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8" name="Google Shape;458;p18"/>
          <p:cNvSpPr txBox="1">
            <a:spLocks noGrp="1"/>
          </p:cNvSpPr>
          <p:nvPr>
            <p:ph type="subTitle" idx="5"/>
          </p:nvPr>
        </p:nvSpPr>
        <p:spPr>
          <a:xfrm>
            <a:off x="4906174"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9" name="Google Shape;459;p18"/>
          <p:cNvSpPr txBox="1">
            <a:spLocks noGrp="1"/>
          </p:cNvSpPr>
          <p:nvPr>
            <p:ph type="ctrTitle" idx="6"/>
          </p:nvPr>
        </p:nvSpPr>
        <p:spPr>
          <a:xfrm>
            <a:off x="25947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0" name="Google Shape;460;p18"/>
          <p:cNvSpPr txBox="1">
            <a:spLocks noGrp="1"/>
          </p:cNvSpPr>
          <p:nvPr>
            <p:ph type="ctrTitle" idx="7"/>
          </p:nvPr>
        </p:nvSpPr>
        <p:spPr>
          <a:xfrm>
            <a:off x="48411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1" name="Google Shape;461;p18"/>
          <p:cNvSpPr txBox="1">
            <a:spLocks noGrp="1"/>
          </p:cNvSpPr>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229650" y="4494957"/>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250949" y="444988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1290468" y="4415615"/>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1323496" y="4373008"/>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1350046" y="4322998"/>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1386782" y="4272987"/>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1463037" y="4175130"/>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620787" y="3981568"/>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2027057" y="3495347"/>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278350" y="32005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rot="10800000">
              <a:off x="-1684411" y="1430114"/>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rot="10800000">
              <a:off x="-1745541" y="139552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rot="10800000">
              <a:off x="-1813783" y="1325748"/>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10800000">
              <a:off x="-1896214" y="1256896"/>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rot="10800000">
              <a:off x="-1962606" y="1220151"/>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rot="10800000">
              <a:off x="-2038252" y="1163335"/>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2144467" y="1082431"/>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rot="10800000">
              <a:off x="-2323244" y="942857"/>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rot="10800000">
              <a:off x="-2784546" y="568921"/>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a:off x="-3084675" y="3157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5_1_1_1">
    <p:spTree>
      <p:nvGrpSpPr>
        <p:cNvPr id="1" name="Shape 540"/>
        <p:cNvGrpSpPr/>
        <p:nvPr/>
      </p:nvGrpSpPr>
      <p:grpSpPr>
        <a:xfrm>
          <a:off x="0" y="0"/>
          <a:ext cx="0" cy="0"/>
          <a:chOff x="0" y="0"/>
          <a:chExt cx="0" cy="0"/>
        </a:xfrm>
      </p:grpSpPr>
      <p:sp>
        <p:nvSpPr>
          <p:cNvPr id="541" name="Google Shape;541;p21"/>
          <p:cNvSpPr txBox="1">
            <a:spLocks noGrp="1"/>
          </p:cNvSpPr>
          <p:nvPr>
            <p:ph type="title" hasCustomPrompt="1"/>
          </p:nvPr>
        </p:nvSpPr>
        <p:spPr>
          <a:xfrm>
            <a:off x="2144035"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2" name="Google Shape;542;p21"/>
          <p:cNvSpPr txBox="1">
            <a:spLocks noGrp="1"/>
          </p:cNvSpPr>
          <p:nvPr>
            <p:ph type="subTitle" idx="1"/>
          </p:nvPr>
        </p:nvSpPr>
        <p:spPr>
          <a:xfrm>
            <a:off x="1760038"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3" name="Google Shape;543;p21"/>
          <p:cNvSpPr txBox="1">
            <a:spLocks noGrp="1"/>
          </p:cNvSpPr>
          <p:nvPr>
            <p:ph type="subTitle" idx="2"/>
          </p:nvPr>
        </p:nvSpPr>
        <p:spPr>
          <a:xfrm>
            <a:off x="1867286"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544" name="Google Shape;544;p21"/>
          <p:cNvSpPr txBox="1">
            <a:spLocks noGrp="1"/>
          </p:cNvSpPr>
          <p:nvPr>
            <p:ph type="title" idx="3" hasCustomPrompt="1"/>
          </p:nvPr>
        </p:nvSpPr>
        <p:spPr>
          <a:xfrm>
            <a:off x="4120810"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5" name="Google Shape;545;p21"/>
          <p:cNvSpPr txBox="1">
            <a:spLocks noGrp="1"/>
          </p:cNvSpPr>
          <p:nvPr>
            <p:ph type="subTitle" idx="4"/>
          </p:nvPr>
        </p:nvSpPr>
        <p:spPr>
          <a:xfrm>
            <a:off x="3736812"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6" name="Google Shape;546;p21"/>
          <p:cNvSpPr txBox="1">
            <a:spLocks noGrp="1"/>
          </p:cNvSpPr>
          <p:nvPr>
            <p:ph type="subTitle" idx="5"/>
          </p:nvPr>
        </p:nvSpPr>
        <p:spPr>
          <a:xfrm>
            <a:off x="3844061"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547" name="Google Shape;547;p21"/>
          <p:cNvSpPr txBox="1">
            <a:spLocks noGrp="1"/>
          </p:cNvSpPr>
          <p:nvPr>
            <p:ph type="title" idx="6" hasCustomPrompt="1"/>
          </p:nvPr>
        </p:nvSpPr>
        <p:spPr>
          <a:xfrm>
            <a:off x="6124863" y="1892296"/>
            <a:ext cx="875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8" name="Google Shape;548;p21"/>
          <p:cNvSpPr txBox="1">
            <a:spLocks noGrp="1"/>
          </p:cNvSpPr>
          <p:nvPr>
            <p:ph type="subTitle" idx="7"/>
          </p:nvPr>
        </p:nvSpPr>
        <p:spPr>
          <a:xfrm>
            <a:off x="5707864"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9" name="Google Shape;549;p21"/>
          <p:cNvSpPr txBox="1">
            <a:spLocks noGrp="1"/>
          </p:cNvSpPr>
          <p:nvPr>
            <p:ph type="subTitle" idx="8"/>
          </p:nvPr>
        </p:nvSpPr>
        <p:spPr>
          <a:xfrm>
            <a:off x="5815114"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rot="-752362" flipH="1">
              <a:off x="7140958" y="1395509"/>
              <a:ext cx="6410916" cy="6410141"/>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rot="-752362" flipH="1">
              <a:off x="7322546" y="1576363"/>
              <a:ext cx="6047734" cy="6048459"/>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rot="-752362" flipH="1">
              <a:off x="7503769" y="1757967"/>
              <a:ext cx="5685276" cy="568525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rot="-752362" flipH="1">
              <a:off x="7685079" y="1939587"/>
              <a:ext cx="5322818" cy="532279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rot="-752362" flipH="1">
              <a:off x="7866220" y="2120450"/>
              <a:ext cx="4960361" cy="4960336"/>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rot="-752362" flipH="1">
              <a:off x="8047823" y="2302078"/>
              <a:ext cx="4597153" cy="4597128"/>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rot="-752362" flipH="1">
              <a:off x="8229037" y="2482932"/>
              <a:ext cx="4234721" cy="423544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rot="-752362" flipH="1">
              <a:off x="8410259" y="2664537"/>
              <a:ext cx="3872263" cy="3872238"/>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rot="-752362" flipH="1">
              <a:off x="8591569" y="2846156"/>
              <a:ext cx="3509806" cy="350978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rot="-752362" flipH="1">
              <a:off x="8772711" y="3027019"/>
              <a:ext cx="3147348" cy="314732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rot="-457905" flipH="1">
              <a:off x="-14727976" y="429193"/>
              <a:ext cx="6410953" cy="6410178"/>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rot="-457905" flipH="1">
              <a:off x="-14546395" y="610041"/>
              <a:ext cx="6047768" cy="6048493"/>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rot="-457905" flipH="1">
              <a:off x="-14365177" y="791639"/>
              <a:ext cx="5685309" cy="568528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rot="-457905" flipH="1">
              <a:off x="-14183906" y="973258"/>
              <a:ext cx="5322849" cy="5322824"/>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rot="-457905" flipH="1">
              <a:off x="-14002738" y="1154110"/>
              <a:ext cx="4960389" cy="4960364"/>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rot="-457905" flipH="1">
              <a:off x="-13821142" y="1335733"/>
              <a:ext cx="4597180" cy="4597155"/>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rot="-457905" flipH="1">
              <a:off x="-13639935" y="1516581"/>
              <a:ext cx="4234745" cy="423547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457905" flipH="1">
              <a:off x="-13458718" y="1698179"/>
              <a:ext cx="3872286" cy="387226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rot="-457905" flipH="1">
              <a:off x="-13277447" y="1879798"/>
              <a:ext cx="3509826" cy="350980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rot="-457905" flipH="1">
              <a:off x="-13096279" y="2060650"/>
              <a:ext cx="3147366" cy="3147341"/>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txBox="1">
            <a:spLocks noGrp="1"/>
          </p:cNvSpPr>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610"/>
        <p:cNvGrpSpPr/>
        <p:nvPr/>
      </p:nvGrpSpPr>
      <p:grpSpPr>
        <a:xfrm>
          <a:off x="0" y="0"/>
          <a:ext cx="0" cy="0"/>
          <a:chOff x="0" y="0"/>
          <a:chExt cx="0" cy="0"/>
        </a:xfrm>
      </p:grpSpPr>
      <p:sp>
        <p:nvSpPr>
          <p:cNvPr id="611" name="Google Shape;611;p24"/>
          <p:cNvSpPr txBox="1">
            <a:spLocks noGrp="1"/>
          </p:cNvSpPr>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2" name="Google Shape;612;p24"/>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Big Shoulders Text Light"/>
                <a:ea typeface="Big Shoulders Text Light"/>
                <a:cs typeface="Big Shoulders Text Light"/>
                <a:sym typeface="Big Shoulders Text Light"/>
              </a:rPr>
              <a:t>CREDITS: This presentation template was created by </a:t>
            </a:r>
            <a:r>
              <a:rPr lang="en" sz="1000">
                <a:solidFill>
                  <a:schemeClr val="lt1"/>
                </a:solidFill>
                <a:uFill>
                  <a:noFill/>
                </a:uFill>
                <a:latin typeface="Big Shoulders Text Light"/>
                <a:ea typeface="Big Shoulders Text Light"/>
                <a:cs typeface="Big Shoulders Text Light"/>
                <a:sym typeface="Big Shoulders Text Light"/>
                <a:hlinkClick r:id="rId2">
                  <a:extLst>
                    <a:ext uri="{A12FA001-AC4F-418D-AE19-62706E023703}">
                      <ahyp:hlinkClr xmlns="" xmlns:ahyp="http://schemas.microsoft.com/office/drawing/2018/hyperlinkcolor" val="tx"/>
                    </a:ext>
                  </a:extLst>
                </a:hlinkClick>
              </a:rPr>
              <a:t>Slidesgo</a:t>
            </a:r>
            <a:r>
              <a:rPr lang="en" sz="1000">
                <a:solidFill>
                  <a:schemeClr val="lt1"/>
                </a:solidFill>
                <a:latin typeface="Big Shoulders Text Light"/>
                <a:ea typeface="Big Shoulders Text Light"/>
                <a:cs typeface="Big Shoulders Text Light"/>
                <a:sym typeface="Big Shoulders Text Light"/>
              </a:rPr>
              <a:t>, including icons by </a:t>
            </a:r>
            <a:r>
              <a:rPr lang="en" sz="1000">
                <a:solidFill>
                  <a:schemeClr val="lt1"/>
                </a:solidFill>
                <a:uFill>
                  <a:noFill/>
                </a:uFill>
                <a:latin typeface="Big Shoulders Text Light"/>
                <a:ea typeface="Big Shoulders Text Light"/>
                <a:cs typeface="Big Shoulders Text Light"/>
                <a:sym typeface="Big Shoulders Text Light"/>
                <a:hlinkClick r:id="rId3">
                  <a:extLst>
                    <a:ext uri="{A12FA001-AC4F-418D-AE19-62706E023703}">
                      <ahyp:hlinkClr xmlns="" xmlns:ahyp="http://schemas.microsoft.com/office/drawing/2018/hyperlinkcolor" val="tx"/>
                    </a:ext>
                  </a:extLst>
                </a:hlinkClick>
              </a:rPr>
              <a:t>Flaticon</a:t>
            </a:r>
            <a:r>
              <a:rPr lang="en" sz="1000">
                <a:solidFill>
                  <a:schemeClr val="lt1"/>
                </a:solidFill>
                <a:latin typeface="Big Shoulders Text Light"/>
                <a:ea typeface="Big Shoulders Text Light"/>
                <a:cs typeface="Big Shoulders Text Light"/>
                <a:sym typeface="Big Shoulders Text Light"/>
              </a:rPr>
              <a:t>, and infographics &amp; images by </a:t>
            </a:r>
            <a:r>
              <a:rPr lang="en" sz="1000">
                <a:solidFill>
                  <a:schemeClr val="lt1"/>
                </a:solidFill>
                <a:uFill>
                  <a:noFill/>
                </a:uFill>
                <a:latin typeface="Big Shoulders Text Light"/>
                <a:ea typeface="Big Shoulders Text Light"/>
                <a:cs typeface="Big Shoulders Text Light"/>
                <a:sym typeface="Big Shoulders Text Light"/>
                <a:hlinkClick r:id="rId4">
                  <a:extLst>
                    <a:ext uri="{A12FA001-AC4F-418D-AE19-62706E023703}">
                      <ahyp:hlinkClr xmlns="" xmlns:ahyp="http://schemas.microsoft.com/office/drawing/2018/hyperlinkcolor" val="tx"/>
                    </a:ext>
                  </a:extLst>
                </a:hlinkClick>
              </a:rPr>
              <a:t>Freepik</a:t>
            </a:r>
            <a:r>
              <a:rPr lang="en"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txBox="1">
            <a:spLocks noGrp="1"/>
          </p:cNvSpPr>
          <p:nvPr>
            <p:ph type="title"/>
          </p:nvPr>
        </p:nvSpPr>
        <p:spPr>
          <a:xfrm>
            <a:off x="5137420" y="1957250"/>
            <a:ext cx="2905800" cy="27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5"/>
          <p:cNvSpPr txBox="1">
            <a:spLocks noGrp="1"/>
          </p:cNvSpPr>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 name="Google Shape;118;p5"/>
          <p:cNvSpPr txBox="1">
            <a:spLocks noGrp="1"/>
          </p:cNvSpPr>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7519323" y="-1692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flipH="1">
              <a:off x="7627999" y="-1584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7736899" y="-1475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7845567" y="-1367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7954243" y="-1258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flipH="1">
              <a:off x="8062918" y="-1149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8171594" y="-1040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7519323" y="-1311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7627999" y="-1203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flipH="1">
              <a:off x="7736899" y="-1094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flipH="1">
              <a:off x="7845567" y="-986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954243" y="-877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8062918" y="-768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8171594" y="-659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7"/>
          <p:cNvSpPr txBox="1">
            <a:spLocks noGrp="1"/>
          </p:cNvSpPr>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2299525" y="1542025"/>
            <a:ext cx="4545000" cy="190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2" name="Google Shape;192;p8"/>
          <p:cNvGrpSpPr/>
          <p:nvPr/>
        </p:nvGrpSpPr>
        <p:grpSpPr>
          <a:xfrm>
            <a:off x="-2086600" y="1312514"/>
            <a:ext cx="4385963" cy="4505512"/>
            <a:chOff x="-2086588" y="1304889"/>
            <a:chExt cx="4385963" cy="4505512"/>
          </a:xfrm>
        </p:grpSpPr>
        <p:sp>
          <p:nvSpPr>
            <p:cNvPr id="193" name="Google Shape;193;p8"/>
            <p:cNvSpPr/>
            <p:nvPr/>
          </p:nvSpPr>
          <p:spPr>
            <a:xfrm rot="-5400000">
              <a:off x="-80374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5400000">
              <a:off x="-113083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rot="-5400000">
              <a:off x="-1448449"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5400000">
              <a:off x="-1747133"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rot="-5400000">
              <a:off x="-2064756"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rot="-5400000">
              <a:off x="-2391837"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5400000">
              <a:off x="-1252058"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rot="-5400000">
              <a:off x="-1428445"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rot="-5400000">
              <a:off x="-179706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5400000">
              <a:off x="-210424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5400000">
              <a:off x="-2421664"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5400000">
              <a:off x="-2717339"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rot="-5400000">
              <a:off x="-3040666"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a:off x="6844525" y="-904286"/>
            <a:ext cx="4385963" cy="4505512"/>
            <a:chOff x="-3146138" y="2178414"/>
            <a:chExt cx="4385963" cy="4505512"/>
          </a:xfrm>
        </p:grpSpPr>
        <p:sp>
          <p:nvSpPr>
            <p:cNvPr id="207" name="Google Shape;207;p8"/>
            <p:cNvSpPr/>
            <p:nvPr/>
          </p:nvSpPr>
          <p:spPr>
            <a:xfrm rot="5400000" flipH="1">
              <a:off x="-3512076"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rot="5400000" flipH="1">
              <a:off x="-3184985"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flipH="1">
              <a:off x="-2867372"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flipH="1">
              <a:off x="-2568688"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flipH="1">
              <a:off x="-2251066"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flipH="1">
              <a:off x="-1923984"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400000" flipH="1">
              <a:off x="-4100216"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5400000" flipH="1">
              <a:off x="-3923829"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flipH="1">
              <a:off x="-355521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flipH="1">
              <a:off x="-324803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5400000" flipH="1">
              <a:off x="-2930610"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flipH="1">
              <a:off x="-2634935"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5400000" flipH="1">
              <a:off x="-2311608"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7" r:id="rId19"/>
    <p:sldLayoutId id="2147483668" r:id="rId20"/>
    <p:sldLayoutId id="2147483670" r:id="rId21"/>
    <p:sldLayoutId id="2147483671" r:id="rId22"/>
    <p:sldLayoutId id="2147483672"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9"/>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CIFAR-100 Dataset</a:t>
            </a:r>
            <a:endParaRPr/>
          </a:p>
        </p:txBody>
      </p:sp>
      <p:sp>
        <p:nvSpPr>
          <p:cNvPr id="747" name="Google Shape;747;p29"/>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Haja Amir Rahman</a:t>
            </a:r>
            <a:endParaRPr/>
          </a:p>
          <a:p>
            <a:pPr marL="0" lvl="0" indent="0" algn="ctr" rtl="0">
              <a:spcBef>
                <a:spcPts val="0"/>
              </a:spcBef>
              <a:spcAft>
                <a:spcPts val="0"/>
              </a:spcAft>
              <a:buNone/>
            </a:pPr>
            <a:r>
              <a:rPr lang="en"/>
              <a:t>DAAAFT2B06</a:t>
            </a:r>
            <a:endParaRPr/>
          </a:p>
          <a:p>
            <a:pPr marL="0" lvl="0" indent="0" algn="ctr" rtl="0">
              <a:spcBef>
                <a:spcPts val="0"/>
              </a:spcBef>
              <a:spcAft>
                <a:spcPts val="0"/>
              </a:spcAft>
              <a:buNone/>
            </a:pPr>
            <a:r>
              <a:rPr lang="en"/>
              <a:t>P2100803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2"/>
          <p:cNvSpPr txBox="1">
            <a:spLocks noGrp="1"/>
          </p:cNvSpPr>
          <p:nvPr>
            <p:ph type="subTitle" idx="8"/>
          </p:nvPr>
        </p:nvSpPr>
        <p:spPr>
          <a:xfrm>
            <a:off x="849003" y="1823450"/>
            <a:ext cx="6878400" cy="3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Accuracy and Loss: 39.33% and 38.27% respectively</a:t>
            </a:r>
            <a:endParaRPr/>
          </a:p>
        </p:txBody>
      </p:sp>
      <p:sp>
        <p:nvSpPr>
          <p:cNvPr id="884" name="Google Shape;884;p42"/>
          <p:cNvSpPr txBox="1">
            <a:spLocks noGrp="1"/>
          </p:cNvSpPr>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Simple Baseline performance</a:t>
            </a:r>
            <a:endParaRPr/>
          </a:p>
        </p:txBody>
      </p:sp>
      <p:pic>
        <p:nvPicPr>
          <p:cNvPr id="885" name="Google Shape;885;p42"/>
          <p:cNvPicPr preferRelativeResize="0"/>
          <p:nvPr/>
        </p:nvPicPr>
        <p:blipFill>
          <a:blip r:embed="rId3">
            <a:alphaModFix/>
          </a:blip>
          <a:stretch>
            <a:fillRect/>
          </a:stretch>
        </p:blipFill>
        <p:spPr>
          <a:xfrm>
            <a:off x="609600" y="2965600"/>
            <a:ext cx="6843215" cy="17534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4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Plot of accuracy and loss for training and validation respectively</a:t>
            </a:r>
            <a:endParaRPr sz="2100"/>
          </a:p>
        </p:txBody>
      </p:sp>
      <p:pic>
        <p:nvPicPr>
          <p:cNvPr id="891" name="Google Shape;891;p43"/>
          <p:cNvPicPr preferRelativeResize="0"/>
          <p:nvPr/>
        </p:nvPicPr>
        <p:blipFill>
          <a:blip r:embed="rId3">
            <a:alphaModFix/>
          </a:blip>
          <a:stretch>
            <a:fillRect/>
          </a:stretch>
        </p:blipFill>
        <p:spPr>
          <a:xfrm>
            <a:off x="1844238" y="1007450"/>
            <a:ext cx="5455523" cy="400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4"/>
          <p:cNvSpPr txBox="1">
            <a:spLocks noGrp="1"/>
          </p:cNvSpPr>
          <p:nvPr>
            <p:ph type="title"/>
          </p:nvPr>
        </p:nvSpPr>
        <p:spPr>
          <a:xfrm>
            <a:off x="5361175" y="2050675"/>
            <a:ext cx="3640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897" name="Google Shape;897;p44"/>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Own Model architecture</a:t>
            </a:r>
            <a:endParaRPr/>
          </a:p>
        </p:txBody>
      </p:sp>
      <p:pic>
        <p:nvPicPr>
          <p:cNvPr id="919" name="Google Shape;919;p46"/>
          <p:cNvPicPr preferRelativeResize="0"/>
          <p:nvPr/>
        </p:nvPicPr>
        <p:blipFill>
          <a:blip r:embed="rId3">
            <a:alphaModFix/>
          </a:blip>
          <a:stretch>
            <a:fillRect/>
          </a:stretch>
        </p:blipFill>
        <p:spPr>
          <a:xfrm>
            <a:off x="152400" y="984400"/>
            <a:ext cx="4331773" cy="4006701"/>
          </a:xfrm>
          <a:prstGeom prst="rect">
            <a:avLst/>
          </a:prstGeom>
          <a:noFill/>
          <a:ln>
            <a:noFill/>
          </a:ln>
        </p:spPr>
      </p:pic>
      <p:pic>
        <p:nvPicPr>
          <p:cNvPr id="920" name="Google Shape;920;p46"/>
          <p:cNvPicPr preferRelativeResize="0"/>
          <p:nvPr/>
        </p:nvPicPr>
        <p:blipFill>
          <a:blip r:embed="rId4">
            <a:alphaModFix/>
          </a:blip>
          <a:stretch>
            <a:fillRect/>
          </a:stretch>
        </p:blipFill>
        <p:spPr>
          <a:xfrm>
            <a:off x="4484176" y="2057400"/>
            <a:ext cx="4572001" cy="12463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7"/>
          <p:cNvSpPr/>
          <p:nvPr/>
        </p:nvSpPr>
        <p:spPr>
          <a:xfrm rot="10800000">
            <a:off x="5074237" y="1391842"/>
            <a:ext cx="3314100" cy="2678400"/>
          </a:xfrm>
          <a:prstGeom prst="rect">
            <a:avLst/>
          </a:prstGeom>
          <a:no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rot="10800000">
            <a:off x="4998037" y="1315642"/>
            <a:ext cx="3314100" cy="2678400"/>
          </a:xfrm>
          <a:prstGeom prst="rect">
            <a:avLst/>
          </a:prstGeom>
          <a:no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rot="10800000">
            <a:off x="4921837" y="1239442"/>
            <a:ext cx="3314100" cy="2678400"/>
          </a:xfrm>
          <a:prstGeom prst="rect">
            <a:avLst/>
          </a:prstGeom>
          <a:solidFill>
            <a:schemeClr val="dk2"/>
          </a:solid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txBox="1">
            <a:spLocks noGrp="1"/>
          </p:cNvSpPr>
          <p:nvPr>
            <p:ph type="title"/>
          </p:nvPr>
        </p:nvSpPr>
        <p:spPr>
          <a:xfrm>
            <a:off x="5137420" y="1957250"/>
            <a:ext cx="2905800" cy="2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Where we want to be</a:t>
            </a:r>
            <a:endParaRPr/>
          </a:p>
        </p:txBody>
      </p:sp>
      <p:sp>
        <p:nvSpPr>
          <p:cNvPr id="929" name="Google Shape;929;p47"/>
          <p:cNvSpPr/>
          <p:nvPr/>
        </p:nvSpPr>
        <p:spPr>
          <a:xfrm>
            <a:off x="740350" y="1073258"/>
            <a:ext cx="3314100" cy="2678400"/>
          </a:xfrm>
          <a:prstGeom prst="rect">
            <a:avLst/>
          </a:prstGeom>
          <a:no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816550" y="1149458"/>
            <a:ext cx="3314100" cy="2678400"/>
          </a:xfrm>
          <a:prstGeom prst="rect">
            <a:avLst/>
          </a:prstGeom>
          <a:no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892750" y="1225658"/>
            <a:ext cx="3314100" cy="2678400"/>
          </a:xfrm>
          <a:prstGeom prst="rect">
            <a:avLst/>
          </a:prstGeom>
          <a:solidFill>
            <a:schemeClr val="dk1"/>
          </a:solid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txBox="1">
            <a:spLocks noGrp="1"/>
          </p:cNvSpPr>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the Solar System—it’s larger than the Moon</a:t>
            </a:r>
            <a:endParaRPr/>
          </a:p>
        </p:txBody>
      </p:sp>
      <p:sp>
        <p:nvSpPr>
          <p:cNvPr id="933" name="Google Shape;933;p47"/>
          <p:cNvSpPr txBox="1">
            <a:spLocks noGrp="1"/>
          </p:cNvSpPr>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terribly hot, even hotter than Mercury</a:t>
            </a:r>
            <a:endParaRPr/>
          </a:p>
        </p:txBody>
      </p:sp>
      <p:sp>
        <p:nvSpPr>
          <p:cNvPr id="934" name="Google Shape;934;p47"/>
          <p:cNvSpPr txBox="1">
            <a:spLocks noGrp="1"/>
          </p:cNvSpPr>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Where we 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8"/>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Own Model evaluation</a:t>
            </a:r>
            <a:endParaRPr/>
          </a:p>
        </p:txBody>
      </p:sp>
      <p:pic>
        <p:nvPicPr>
          <p:cNvPr id="940" name="Google Shape;940;p48"/>
          <p:cNvPicPr preferRelativeResize="0"/>
          <p:nvPr/>
        </p:nvPicPr>
        <p:blipFill>
          <a:blip r:embed="rId3">
            <a:alphaModFix/>
          </a:blip>
          <a:stretch>
            <a:fillRect/>
          </a:stretch>
        </p:blipFill>
        <p:spPr>
          <a:xfrm>
            <a:off x="874025" y="2466050"/>
            <a:ext cx="6686550" cy="1809750"/>
          </a:xfrm>
          <a:prstGeom prst="rect">
            <a:avLst/>
          </a:prstGeom>
          <a:noFill/>
          <a:ln>
            <a:noFill/>
          </a:ln>
        </p:spPr>
      </p:pic>
      <p:sp>
        <p:nvSpPr>
          <p:cNvPr id="941" name="Google Shape;941;p48"/>
          <p:cNvSpPr txBox="1">
            <a:spLocks noGrp="1"/>
          </p:cNvSpPr>
          <p:nvPr>
            <p:ph type="subTitle" idx="4294967295"/>
          </p:nvPr>
        </p:nvSpPr>
        <p:spPr>
          <a:xfrm>
            <a:off x="849003" y="1823450"/>
            <a:ext cx="6878400" cy="32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Accuracy and Loss: 61.21% and 60.7% respectively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9"/>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Plot of accuracy and loss for training and validation respectively</a:t>
            </a:r>
            <a:endParaRPr sz="2100"/>
          </a:p>
        </p:txBody>
      </p:sp>
      <p:pic>
        <p:nvPicPr>
          <p:cNvPr id="947" name="Google Shape;947;p49"/>
          <p:cNvPicPr preferRelativeResize="0"/>
          <p:nvPr/>
        </p:nvPicPr>
        <p:blipFill>
          <a:blip r:embed="rId3">
            <a:alphaModFix/>
          </a:blip>
          <a:stretch>
            <a:fillRect/>
          </a:stretch>
        </p:blipFill>
        <p:spPr>
          <a:xfrm>
            <a:off x="1718475" y="915300"/>
            <a:ext cx="5549733" cy="4006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5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Augmentation</a:t>
            </a:r>
            <a:endParaRPr/>
          </a:p>
        </p:txBody>
      </p:sp>
      <p:sp>
        <p:nvSpPr>
          <p:cNvPr id="953" name="Google Shape;953;p50"/>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albumentations library</a:t>
            </a:r>
            <a:endParaRPr/>
          </a:p>
          <a:p>
            <a:pPr marL="0" lvl="0" indent="0" algn="l" rtl="0">
              <a:spcBef>
                <a:spcPts val="0"/>
              </a:spcBef>
              <a:spcAft>
                <a:spcPts val="0"/>
              </a:spcAft>
              <a:buNone/>
            </a:pPr>
            <a:r>
              <a:rPr lang="en"/>
              <a:t>	- random horizontal flip</a:t>
            </a:r>
            <a:endParaRPr/>
          </a:p>
          <a:p>
            <a:pPr marL="0" lvl="0" indent="457200" algn="l" rtl="0">
              <a:spcBef>
                <a:spcPts val="0"/>
              </a:spcBef>
              <a:spcAft>
                <a:spcPts val="0"/>
              </a:spcAft>
              <a:buNone/>
            </a:pPr>
            <a:r>
              <a:rPr lang="en"/>
              <a:t>- vertical flip</a:t>
            </a:r>
            <a:endParaRPr/>
          </a:p>
          <a:p>
            <a:pPr marL="457200" lvl="0" indent="0" algn="l" rtl="0">
              <a:spcBef>
                <a:spcPts val="0"/>
              </a:spcBef>
              <a:spcAft>
                <a:spcPts val="0"/>
              </a:spcAft>
              <a:buNone/>
            </a:pPr>
            <a:r>
              <a:rPr lang="en"/>
              <a:t>- grid distortion</a:t>
            </a:r>
            <a:endParaRPr/>
          </a:p>
          <a:p>
            <a:pPr marL="457200" lvl="0" indent="0" algn="l" rtl="0">
              <a:spcBef>
                <a:spcPts val="0"/>
              </a:spcBef>
              <a:spcAft>
                <a:spcPts val="0"/>
              </a:spcAft>
              <a:buNone/>
            </a:pPr>
            <a:r>
              <a:rPr lang="en"/>
              <a:t>- elastic transform</a:t>
            </a:r>
            <a:endParaRPr/>
          </a:p>
          <a:p>
            <a:pPr marL="0" lvl="0" indent="0" algn="l" rtl="0">
              <a:spcBef>
                <a:spcPts val="0"/>
              </a:spcBef>
              <a:spcAft>
                <a:spcPts val="0"/>
              </a:spcAft>
              <a:buNone/>
            </a:pPr>
            <a:r>
              <a:rPr lang="en"/>
              <a:t>normal vs augmented</a:t>
            </a:r>
            <a:endParaRPr/>
          </a:p>
          <a:p>
            <a:pPr marL="0" lvl="0" indent="0" algn="l" rtl="0">
              <a:spcBef>
                <a:spcPts val="0"/>
              </a:spcBef>
              <a:spcAft>
                <a:spcPts val="0"/>
              </a:spcAft>
              <a:buNone/>
            </a:pPr>
            <a:r>
              <a:rPr lang="en"/>
              <a:t>x_train_augmented_all → normal x_train + x_train_aug</a:t>
            </a:r>
            <a:endParaRPr/>
          </a:p>
          <a:p>
            <a:pPr marL="0" lvl="0" indent="0" algn="l" rtl="0">
              <a:spcBef>
                <a:spcPts val="0"/>
              </a:spcBef>
              <a:spcAft>
                <a:spcPts val="0"/>
              </a:spcAft>
              <a:buNone/>
            </a:pPr>
            <a:r>
              <a:rPr lang="en"/>
              <a:t>y_train_coarse_aug_all</a:t>
            </a:r>
            <a:endParaRPr/>
          </a:p>
          <a:p>
            <a:pPr marL="0" lvl="0" indent="0" algn="l" rtl="0">
              <a:spcBef>
                <a:spcPts val="0"/>
              </a:spcBef>
              <a:spcAft>
                <a:spcPts val="0"/>
              </a:spcAft>
              <a:buNone/>
            </a:pPr>
            <a:r>
              <a:rPr lang="en"/>
              <a:t>y_train_fine_aug_all</a:t>
            </a:r>
            <a:endParaRPr/>
          </a:p>
          <a:p>
            <a:pPr marL="0" lvl="0" indent="0" algn="l" rtl="0">
              <a:spcBef>
                <a:spcPts val="0"/>
              </a:spcBef>
              <a:spcAft>
                <a:spcPts val="0"/>
              </a:spcAft>
              <a:buNone/>
            </a:pPr>
            <a:endParaRPr/>
          </a:p>
        </p:txBody>
      </p:sp>
      <p:grpSp>
        <p:nvGrpSpPr>
          <p:cNvPr id="954" name="Google Shape;954;p50"/>
          <p:cNvGrpSpPr/>
          <p:nvPr/>
        </p:nvGrpSpPr>
        <p:grpSpPr>
          <a:xfrm>
            <a:off x="6681075" y="4293556"/>
            <a:ext cx="2579616" cy="2579596"/>
            <a:chOff x="6681075" y="4293556"/>
            <a:chExt cx="2579616" cy="2579596"/>
          </a:xfrm>
        </p:grpSpPr>
        <p:sp>
          <p:nvSpPr>
            <p:cNvPr id="955" name="Google Shape;955;p5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7"/>
        <p:cNvGrpSpPr/>
        <p:nvPr/>
      </p:nvGrpSpPr>
      <p:grpSpPr>
        <a:xfrm>
          <a:off x="0" y="0"/>
          <a:ext cx="0" cy="0"/>
          <a:chOff x="0" y="0"/>
          <a:chExt cx="0" cy="0"/>
        </a:xfrm>
      </p:grpSpPr>
      <p:sp>
        <p:nvSpPr>
          <p:cNvPr id="968" name="Google Shape;968;p51"/>
          <p:cNvSpPr txBox="1">
            <a:spLocks noGrp="1"/>
          </p:cNvSpPr>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Augmentation with albumentations library</a:t>
            </a:r>
            <a:endParaRPr/>
          </a:p>
        </p:txBody>
      </p:sp>
      <p:sp>
        <p:nvSpPr>
          <p:cNvPr id="969" name="Google Shape;969;p51"/>
          <p:cNvSpPr txBox="1">
            <a:spLocks noGrp="1"/>
          </p:cNvSpPr>
          <p:nvPr>
            <p:ph type="ctrTitle" idx="3"/>
          </p:nvPr>
        </p:nvSpPr>
        <p:spPr>
          <a:xfrm>
            <a:off x="4841075" y="2061550"/>
            <a:ext cx="18051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Vertical Flip</a:t>
            </a:r>
            <a:endParaRPr/>
          </a:p>
        </p:txBody>
      </p:sp>
      <p:sp>
        <p:nvSpPr>
          <p:cNvPr id="970" name="Google Shape;970;p51"/>
          <p:cNvSpPr txBox="1">
            <a:spLocks noGrp="1"/>
          </p:cNvSpPr>
          <p:nvPr>
            <p:ph type="ctrTitle"/>
          </p:nvPr>
        </p:nvSpPr>
        <p:spPr>
          <a:xfrm>
            <a:off x="2594775" y="2075075"/>
            <a:ext cx="18051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Horizontal Flip</a:t>
            </a:r>
            <a:endParaRPr/>
          </a:p>
        </p:txBody>
      </p:sp>
      <p:sp>
        <p:nvSpPr>
          <p:cNvPr id="971" name="Google Shape;971;p51"/>
          <p:cNvSpPr txBox="1">
            <a:spLocks noGrp="1"/>
          </p:cNvSpPr>
          <p:nvPr>
            <p:ph type="ctrTitle" idx="6"/>
          </p:nvPr>
        </p:nvSpPr>
        <p:spPr>
          <a:xfrm>
            <a:off x="2594700" y="3997125"/>
            <a:ext cx="18051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Grid Distortion</a:t>
            </a:r>
            <a:endParaRPr/>
          </a:p>
        </p:txBody>
      </p:sp>
      <p:sp>
        <p:nvSpPr>
          <p:cNvPr id="972" name="Google Shape;972;p51"/>
          <p:cNvSpPr txBox="1">
            <a:spLocks noGrp="1"/>
          </p:cNvSpPr>
          <p:nvPr>
            <p:ph type="ctrTitle" idx="7"/>
          </p:nvPr>
        </p:nvSpPr>
        <p:spPr>
          <a:xfrm>
            <a:off x="4841100" y="3997125"/>
            <a:ext cx="18051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Elastic Transform</a:t>
            </a:r>
            <a:endParaRPr/>
          </a:p>
        </p:txBody>
      </p:sp>
      <p:grpSp>
        <p:nvGrpSpPr>
          <p:cNvPr id="973" name="Google Shape;973;p51"/>
          <p:cNvGrpSpPr/>
          <p:nvPr/>
        </p:nvGrpSpPr>
        <p:grpSpPr>
          <a:xfrm>
            <a:off x="3180000" y="1121989"/>
            <a:ext cx="634500" cy="634500"/>
            <a:chOff x="3180000" y="1121989"/>
            <a:chExt cx="634500" cy="634500"/>
          </a:xfrm>
        </p:grpSpPr>
        <p:sp>
          <p:nvSpPr>
            <p:cNvPr id="974" name="Google Shape;974;p51"/>
            <p:cNvSpPr/>
            <p:nvPr/>
          </p:nvSpPr>
          <p:spPr>
            <a:xfrm>
              <a:off x="3180000" y="1121989"/>
              <a:ext cx="634500" cy="634500"/>
            </a:xfrm>
            <a:prstGeom prst="ellipse">
              <a:avLst/>
            </a:prstGeom>
            <a:noFill/>
            <a:ln w="19050" cap="flat" cmpd="sng">
              <a:solidFill>
                <a:schemeClr val="lt2"/>
              </a:solidFill>
              <a:prstDash val="solid"/>
              <a:round/>
              <a:headEnd type="none" w="sm" len="sm"/>
              <a:tailEnd type="none" w="sm" len="sm"/>
            </a:ln>
            <a:effectLst>
              <a:outerShdw blurRad="85725" algn="bl" rotWithShape="0">
                <a:schemeClr val="accent5">
                  <a:alpha val="8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1"/>
            <p:cNvSpPr/>
            <p:nvPr/>
          </p:nvSpPr>
          <p:spPr>
            <a:xfrm>
              <a:off x="3298603" y="1223819"/>
              <a:ext cx="410841" cy="36483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1"/>
            <p:cNvSpPr/>
            <p:nvPr/>
          </p:nvSpPr>
          <p:spPr>
            <a:xfrm>
              <a:off x="3332014" y="1255916"/>
              <a:ext cx="344019" cy="300204"/>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1"/>
            <p:cNvSpPr/>
            <p:nvPr/>
          </p:nvSpPr>
          <p:spPr>
            <a:xfrm>
              <a:off x="3472541" y="1465880"/>
              <a:ext cx="62960" cy="62919"/>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1"/>
            <p:cNvSpPr/>
            <p:nvPr/>
          </p:nvSpPr>
          <p:spPr>
            <a:xfrm>
              <a:off x="3476002" y="1326196"/>
              <a:ext cx="56438" cy="131485"/>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51"/>
          <p:cNvGrpSpPr/>
          <p:nvPr/>
        </p:nvGrpSpPr>
        <p:grpSpPr>
          <a:xfrm>
            <a:off x="5426325" y="1121991"/>
            <a:ext cx="634500" cy="634500"/>
            <a:chOff x="5426325" y="1121991"/>
            <a:chExt cx="634500" cy="634500"/>
          </a:xfrm>
        </p:grpSpPr>
        <p:sp>
          <p:nvSpPr>
            <p:cNvPr id="980" name="Google Shape;980;p51"/>
            <p:cNvSpPr/>
            <p:nvPr/>
          </p:nvSpPr>
          <p:spPr>
            <a:xfrm>
              <a:off x="5426325" y="1121991"/>
              <a:ext cx="634500" cy="634500"/>
            </a:xfrm>
            <a:prstGeom prst="ellipse">
              <a:avLst/>
            </a:prstGeom>
            <a:noFill/>
            <a:ln w="19050" cap="flat" cmpd="sng">
              <a:solidFill>
                <a:schemeClr val="accent1"/>
              </a:solidFill>
              <a:prstDash val="solid"/>
              <a:round/>
              <a:headEnd type="none" w="sm" len="sm"/>
              <a:tailEnd type="none" w="sm" len="sm"/>
            </a:ln>
            <a:effectLst>
              <a:outerShdw blurRad="85725" algn="bl" rotWithShape="0">
                <a:schemeClr val="accent5">
                  <a:alpha val="8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1"/>
            <p:cNvSpPr/>
            <p:nvPr/>
          </p:nvSpPr>
          <p:spPr>
            <a:xfrm>
              <a:off x="5538178" y="1234045"/>
              <a:ext cx="410786" cy="410383"/>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1"/>
            <p:cNvSpPr/>
            <p:nvPr/>
          </p:nvSpPr>
          <p:spPr>
            <a:xfrm>
              <a:off x="5702114" y="1511374"/>
              <a:ext cx="68525" cy="68489"/>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1"/>
            <p:cNvSpPr/>
            <p:nvPr/>
          </p:nvSpPr>
          <p:spPr>
            <a:xfrm>
              <a:off x="5662888" y="1297261"/>
              <a:ext cx="162688" cy="201511"/>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51"/>
          <p:cNvGrpSpPr/>
          <p:nvPr/>
        </p:nvGrpSpPr>
        <p:grpSpPr>
          <a:xfrm>
            <a:off x="3180138" y="3012276"/>
            <a:ext cx="634500" cy="634500"/>
            <a:chOff x="3180138" y="3012276"/>
            <a:chExt cx="634500" cy="634500"/>
          </a:xfrm>
        </p:grpSpPr>
        <p:sp>
          <p:nvSpPr>
            <p:cNvPr id="985" name="Google Shape;985;p51"/>
            <p:cNvSpPr/>
            <p:nvPr/>
          </p:nvSpPr>
          <p:spPr>
            <a:xfrm>
              <a:off x="3180138" y="3012276"/>
              <a:ext cx="634500" cy="634500"/>
            </a:xfrm>
            <a:prstGeom prst="ellipse">
              <a:avLst/>
            </a:prstGeom>
            <a:noFill/>
            <a:ln w="19050" cap="flat" cmpd="sng">
              <a:solidFill>
                <a:schemeClr val="accent5"/>
              </a:solidFill>
              <a:prstDash val="solid"/>
              <a:round/>
              <a:headEnd type="none" w="sm" len="sm"/>
              <a:tailEnd type="none" w="sm" len="sm"/>
            </a:ln>
            <a:effectLst>
              <a:outerShdw blurRad="128588"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1"/>
            <p:cNvSpPr/>
            <p:nvPr/>
          </p:nvSpPr>
          <p:spPr>
            <a:xfrm>
              <a:off x="3291856" y="3130980"/>
              <a:ext cx="314903" cy="3153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1"/>
            <p:cNvSpPr/>
            <p:nvPr/>
          </p:nvSpPr>
          <p:spPr>
            <a:xfrm>
              <a:off x="3396972" y="3216826"/>
              <a:ext cx="125645" cy="108914"/>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1"/>
            <p:cNvSpPr/>
            <p:nvPr/>
          </p:nvSpPr>
          <p:spPr>
            <a:xfrm>
              <a:off x="3377278" y="3261630"/>
              <a:ext cx="118119" cy="100509"/>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1"/>
            <p:cNvSpPr/>
            <p:nvPr/>
          </p:nvSpPr>
          <p:spPr>
            <a:xfrm>
              <a:off x="3490764" y="3329469"/>
              <a:ext cx="211869" cy="21188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1"/>
            <p:cNvSpPr/>
            <p:nvPr/>
          </p:nvSpPr>
          <p:spPr>
            <a:xfrm>
              <a:off x="3559411" y="3399806"/>
              <a:ext cx="72053" cy="72058"/>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1"/>
            <p:cNvSpPr/>
            <p:nvPr/>
          </p:nvSpPr>
          <p:spPr>
            <a:xfrm>
              <a:off x="3410793" y="3250306"/>
              <a:ext cx="78312" cy="78775"/>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51"/>
          <p:cNvGrpSpPr/>
          <p:nvPr/>
        </p:nvGrpSpPr>
        <p:grpSpPr>
          <a:xfrm>
            <a:off x="5406025" y="3020850"/>
            <a:ext cx="634500" cy="634500"/>
            <a:chOff x="5406025" y="3020850"/>
            <a:chExt cx="634500" cy="634500"/>
          </a:xfrm>
        </p:grpSpPr>
        <p:sp>
          <p:nvSpPr>
            <p:cNvPr id="993" name="Google Shape;993;p51"/>
            <p:cNvSpPr/>
            <p:nvPr/>
          </p:nvSpPr>
          <p:spPr>
            <a:xfrm>
              <a:off x="5406025" y="3020850"/>
              <a:ext cx="634500" cy="634500"/>
            </a:xfrm>
            <a:prstGeom prst="ellipse">
              <a:avLst/>
            </a:prstGeom>
            <a:noFill/>
            <a:ln w="19050" cap="flat" cmpd="sng">
              <a:solidFill>
                <a:schemeClr val="accent6"/>
              </a:solidFill>
              <a:prstDash val="solid"/>
              <a:round/>
              <a:headEnd type="none" w="sm" len="sm"/>
              <a:tailEnd type="none" w="sm" len="sm"/>
            </a:ln>
            <a:effectLst>
              <a:outerShdw blurRad="128588"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1"/>
            <p:cNvSpPr/>
            <p:nvPr/>
          </p:nvSpPr>
          <p:spPr>
            <a:xfrm>
              <a:off x="5510685" y="3176964"/>
              <a:ext cx="359967" cy="350879"/>
            </a:xfrm>
            <a:custGeom>
              <a:avLst/>
              <a:gdLst/>
              <a:ahLst/>
              <a:cxnLst/>
              <a:rect l="l" t="t" r="r" b="b"/>
              <a:pathLst>
                <a:path w="9443" h="9204" extrusionOk="0">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1"/>
            <p:cNvSpPr/>
            <p:nvPr/>
          </p:nvSpPr>
          <p:spPr>
            <a:xfrm>
              <a:off x="5562453" y="3135104"/>
              <a:ext cx="359014" cy="351909"/>
            </a:xfrm>
            <a:custGeom>
              <a:avLst/>
              <a:gdLst/>
              <a:ahLst/>
              <a:cxnLst/>
              <a:rect l="l" t="t" r="r" b="b"/>
              <a:pathLst>
                <a:path w="9418" h="9231" extrusionOk="0">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6" name="Google Shape;996;p51"/>
          <p:cNvCxnSpPr/>
          <p:nvPr/>
        </p:nvCxnSpPr>
        <p:spPr>
          <a:xfrm rot="10800000">
            <a:off x="4610324" y="1068575"/>
            <a:ext cx="0" cy="3564300"/>
          </a:xfrm>
          <a:prstGeom prst="straightConnector1">
            <a:avLst/>
          </a:prstGeom>
          <a:noFill/>
          <a:ln w="19050" cap="flat" cmpd="sng">
            <a:solidFill>
              <a:schemeClr val="lt2"/>
            </a:solidFill>
            <a:prstDash val="solid"/>
            <a:round/>
            <a:headEnd type="none" w="med" len="med"/>
            <a:tailEnd type="none" w="med" len="med"/>
          </a:ln>
        </p:spPr>
      </p:cxnSp>
      <p:cxnSp>
        <p:nvCxnSpPr>
          <p:cNvPr id="997" name="Google Shape;997;p51"/>
          <p:cNvCxnSpPr/>
          <p:nvPr/>
        </p:nvCxnSpPr>
        <p:spPr>
          <a:xfrm>
            <a:off x="2486649" y="2850725"/>
            <a:ext cx="4159500"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52"/>
          <p:cNvSpPr txBox="1">
            <a:spLocks noGrp="1"/>
          </p:cNvSpPr>
          <p:nvPr>
            <p:ph type="title"/>
          </p:nvPr>
        </p:nvSpPr>
        <p:spPr>
          <a:xfrm>
            <a:off x="990525" y="1212363"/>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Augmentation of data</a:t>
            </a:r>
            <a:endParaRPr/>
          </a:p>
        </p:txBody>
      </p:sp>
      <p:sp>
        <p:nvSpPr>
          <p:cNvPr id="1003" name="Google Shape;1003;p52"/>
          <p:cNvSpPr txBox="1">
            <a:spLocks noGrp="1"/>
          </p:cNvSpPr>
          <p:nvPr>
            <p:ph type="body" idx="1"/>
          </p:nvPr>
        </p:nvSpPr>
        <p:spPr>
          <a:xfrm>
            <a:off x="990525" y="2038440"/>
            <a:ext cx="2808000" cy="12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created a custom class called Data Generator in which I created a function called random transform and augment batch.</a:t>
            </a:r>
            <a:endParaRPr/>
          </a:p>
          <a:p>
            <a:pPr marL="0" lvl="0" indent="0" algn="l" rtl="0">
              <a:spcBef>
                <a:spcPts val="1600"/>
              </a:spcBef>
              <a:spcAft>
                <a:spcPts val="0"/>
              </a:spcAft>
              <a:buNone/>
            </a:pPr>
            <a:r>
              <a:rPr lang="en"/>
              <a:t>The random transform function consists of the 4 different augmentation methods mentioned and the augment batch function is the execution function</a:t>
            </a:r>
            <a:endParaRPr/>
          </a:p>
          <a:p>
            <a:pPr marL="0" lvl="0" indent="0" algn="l" rtl="0">
              <a:spcBef>
                <a:spcPts val="1600"/>
              </a:spcBef>
              <a:spcAft>
                <a:spcPts val="1600"/>
              </a:spcAft>
              <a:buNone/>
            </a:pPr>
            <a:endParaRPr/>
          </a:p>
        </p:txBody>
      </p:sp>
      <p:pic>
        <p:nvPicPr>
          <p:cNvPr id="1004" name="Google Shape;1004;p52"/>
          <p:cNvPicPr preferRelativeResize="0"/>
          <p:nvPr/>
        </p:nvPicPr>
        <p:blipFill>
          <a:blip r:embed="rId3">
            <a:alphaModFix/>
          </a:blip>
          <a:stretch>
            <a:fillRect/>
          </a:stretch>
        </p:blipFill>
        <p:spPr>
          <a:xfrm>
            <a:off x="4173575" y="3247800"/>
            <a:ext cx="4133850" cy="1562100"/>
          </a:xfrm>
          <a:prstGeom prst="rect">
            <a:avLst/>
          </a:prstGeom>
          <a:noFill/>
          <a:ln>
            <a:noFill/>
          </a:ln>
        </p:spPr>
      </p:pic>
      <p:pic>
        <p:nvPicPr>
          <p:cNvPr id="1005" name="Google Shape;1005;p52"/>
          <p:cNvPicPr preferRelativeResize="0"/>
          <p:nvPr/>
        </p:nvPicPr>
        <p:blipFill>
          <a:blip r:embed="rId4">
            <a:alphaModFix/>
          </a:blip>
          <a:stretch>
            <a:fillRect/>
          </a:stretch>
        </p:blipFill>
        <p:spPr>
          <a:xfrm>
            <a:off x="3904850" y="474825"/>
            <a:ext cx="5040675" cy="2734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subTitle" idx="5"/>
          </p:nvPr>
        </p:nvSpPr>
        <p:spPr>
          <a:xfrm>
            <a:off x="3829603" y="1808325"/>
            <a:ext cx="2717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753" name="Google Shape;753;p30"/>
          <p:cNvSpPr txBox="1">
            <a:spLocks noGrp="1"/>
          </p:cNvSpPr>
          <p:nvPr>
            <p:ph type="subTitle" idx="2"/>
          </p:nvPr>
        </p:nvSpPr>
        <p:spPr>
          <a:xfrm>
            <a:off x="1338063" y="1960722"/>
            <a:ext cx="21873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Exploratory Data Analysis</a:t>
            </a:r>
            <a:endParaRPr/>
          </a:p>
        </p:txBody>
      </p:sp>
      <p:sp>
        <p:nvSpPr>
          <p:cNvPr id="754" name="Google Shape;754;p30"/>
          <p:cNvSpPr txBox="1">
            <a:spLocks noGrp="1"/>
          </p:cNvSpPr>
          <p:nvPr>
            <p:ph type="subTitle" idx="8"/>
          </p:nvPr>
        </p:nvSpPr>
        <p:spPr>
          <a:xfrm>
            <a:off x="1338063" y="3484249"/>
            <a:ext cx="2192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755" name="Google Shape;755;p30"/>
          <p:cNvSpPr txBox="1">
            <a:spLocks noGrp="1"/>
          </p:cNvSpPr>
          <p:nvPr>
            <p:ph type="subTitle" idx="14"/>
          </p:nvPr>
        </p:nvSpPr>
        <p:spPr>
          <a:xfrm>
            <a:off x="3829601" y="3484250"/>
            <a:ext cx="24090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Augmentation</a:t>
            </a:r>
            <a:endParaRPr/>
          </a:p>
        </p:txBody>
      </p:sp>
      <p:sp>
        <p:nvSpPr>
          <p:cNvPr id="756" name="Google Shape;756;p30"/>
          <p:cNvSpPr txBox="1">
            <a:spLocks noGrp="1"/>
          </p:cNvSpPr>
          <p:nvPr>
            <p:ph type="subTitle" idx="7"/>
          </p:nvPr>
        </p:nvSpPr>
        <p:spPr>
          <a:xfrm>
            <a:off x="1338063" y="3930158"/>
            <a:ext cx="21924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7" name="Google Shape;757;p30"/>
          <p:cNvSpPr txBox="1">
            <a:spLocks noGrp="1"/>
          </p:cNvSpPr>
          <p:nvPr>
            <p:ph type="subTitle" idx="13"/>
          </p:nvPr>
        </p:nvSpPr>
        <p:spPr>
          <a:xfrm>
            <a:off x="3829588" y="3930158"/>
            <a:ext cx="2187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8" name="Google Shape;758;p30"/>
          <p:cNvSpPr txBox="1">
            <a:spLocks noGrp="1"/>
          </p:cNvSpPr>
          <p:nvPr>
            <p:ph type="subTitle" idx="4"/>
          </p:nvPr>
        </p:nvSpPr>
        <p:spPr>
          <a:xfrm>
            <a:off x="3829588" y="2255950"/>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9" name="Google Shape;759;p30"/>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Agenda</a:t>
            </a:r>
            <a:endParaRPr/>
          </a:p>
        </p:txBody>
      </p:sp>
      <p:sp>
        <p:nvSpPr>
          <p:cNvPr id="760" name="Google Shape;760;p30"/>
          <p:cNvSpPr txBox="1">
            <a:spLocks noGrp="1"/>
          </p:cNvSpPr>
          <p:nvPr>
            <p:ph type="title"/>
          </p:nvPr>
        </p:nvSpPr>
        <p:spPr>
          <a:xfrm>
            <a:off x="1338063" y="12802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01</a:t>
            </a:r>
            <a:endParaRPr sz="4000"/>
          </a:p>
        </p:txBody>
      </p:sp>
      <p:sp>
        <p:nvSpPr>
          <p:cNvPr id="761" name="Google Shape;761;p30"/>
          <p:cNvSpPr txBox="1">
            <a:spLocks noGrp="1"/>
          </p:cNvSpPr>
          <p:nvPr>
            <p:ph type="title" idx="3"/>
          </p:nvPr>
        </p:nvSpPr>
        <p:spPr>
          <a:xfrm>
            <a:off x="3829588" y="12802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02</a:t>
            </a:r>
            <a:endParaRPr sz="4000"/>
          </a:p>
        </p:txBody>
      </p:sp>
      <p:sp>
        <p:nvSpPr>
          <p:cNvPr id="762" name="Google Shape;762;p30"/>
          <p:cNvSpPr txBox="1">
            <a:spLocks noGrp="1"/>
          </p:cNvSpPr>
          <p:nvPr>
            <p:ph type="title" idx="6"/>
          </p:nvPr>
        </p:nvSpPr>
        <p:spPr>
          <a:xfrm>
            <a:off x="1338063" y="296460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03</a:t>
            </a:r>
            <a:endParaRPr sz="4000"/>
          </a:p>
        </p:txBody>
      </p:sp>
      <p:sp>
        <p:nvSpPr>
          <p:cNvPr id="763" name="Google Shape;763;p30"/>
          <p:cNvSpPr txBox="1">
            <a:spLocks noGrp="1"/>
          </p:cNvSpPr>
          <p:nvPr>
            <p:ph type="title" idx="9"/>
          </p:nvPr>
        </p:nvSpPr>
        <p:spPr>
          <a:xfrm>
            <a:off x="3829588" y="296460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04</a:t>
            </a:r>
            <a:endParaRPr sz="4000"/>
          </a:p>
        </p:txBody>
      </p:sp>
      <p:sp>
        <p:nvSpPr>
          <p:cNvPr id="764" name="Google Shape;764;p30"/>
          <p:cNvSpPr txBox="1">
            <a:spLocks noGrp="1"/>
          </p:cNvSpPr>
          <p:nvPr>
            <p:ph type="subTitle" idx="14"/>
          </p:nvPr>
        </p:nvSpPr>
        <p:spPr>
          <a:xfrm>
            <a:off x="6441951" y="3095025"/>
            <a:ext cx="24090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Resnet50 Architecture</a:t>
            </a:r>
            <a:endParaRPr/>
          </a:p>
        </p:txBody>
      </p:sp>
      <p:sp>
        <p:nvSpPr>
          <p:cNvPr id="765" name="Google Shape;765;p30"/>
          <p:cNvSpPr txBox="1">
            <a:spLocks noGrp="1"/>
          </p:cNvSpPr>
          <p:nvPr>
            <p:ph type="title" idx="9"/>
          </p:nvPr>
        </p:nvSpPr>
        <p:spPr>
          <a:xfrm>
            <a:off x="6441938" y="242297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05</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5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Own Coarse label model fit with augmented data</a:t>
            </a:r>
            <a:endParaRPr sz="2200"/>
          </a:p>
        </p:txBody>
      </p:sp>
      <p:pic>
        <p:nvPicPr>
          <p:cNvPr id="1011" name="Google Shape;1011;p53"/>
          <p:cNvPicPr preferRelativeResize="0"/>
          <p:nvPr/>
        </p:nvPicPr>
        <p:blipFill>
          <a:blip r:embed="rId3">
            <a:alphaModFix/>
          </a:blip>
          <a:stretch>
            <a:fillRect/>
          </a:stretch>
        </p:blipFill>
        <p:spPr>
          <a:xfrm>
            <a:off x="152400" y="984400"/>
            <a:ext cx="4058067" cy="4006700"/>
          </a:xfrm>
          <a:prstGeom prst="rect">
            <a:avLst/>
          </a:prstGeom>
          <a:noFill/>
          <a:ln>
            <a:noFill/>
          </a:ln>
        </p:spPr>
      </p:pic>
      <p:pic>
        <p:nvPicPr>
          <p:cNvPr id="1012" name="Google Shape;1012;p53"/>
          <p:cNvPicPr preferRelativeResize="0"/>
          <p:nvPr/>
        </p:nvPicPr>
        <p:blipFill>
          <a:blip r:embed="rId4">
            <a:alphaModFix/>
          </a:blip>
          <a:stretch>
            <a:fillRect/>
          </a:stretch>
        </p:blipFill>
        <p:spPr>
          <a:xfrm>
            <a:off x="4210475" y="2327938"/>
            <a:ext cx="4840800" cy="131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54"/>
          <p:cNvSpPr txBox="1">
            <a:spLocks noGrp="1"/>
          </p:cNvSpPr>
          <p:nvPr>
            <p:ph type="title"/>
          </p:nvPr>
        </p:nvSpPr>
        <p:spPr>
          <a:xfrm>
            <a:off x="2299525" y="-362975"/>
            <a:ext cx="4545000" cy="19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rPr>
              <a:t>Own Coarse Augmented Model Evaluation</a:t>
            </a:r>
            <a:endParaRPr sz="3000">
              <a:solidFill>
                <a:schemeClr val="accent2"/>
              </a:solidFill>
            </a:endParaRPr>
          </a:p>
        </p:txBody>
      </p:sp>
      <p:pic>
        <p:nvPicPr>
          <p:cNvPr id="1018" name="Google Shape;1018;p54"/>
          <p:cNvPicPr preferRelativeResize="0"/>
          <p:nvPr/>
        </p:nvPicPr>
        <p:blipFill>
          <a:blip r:embed="rId3">
            <a:alphaModFix/>
          </a:blip>
          <a:stretch>
            <a:fillRect/>
          </a:stretch>
        </p:blipFill>
        <p:spPr>
          <a:xfrm>
            <a:off x="850975" y="1197225"/>
            <a:ext cx="7048500" cy="1885950"/>
          </a:xfrm>
          <a:prstGeom prst="rect">
            <a:avLst/>
          </a:prstGeom>
          <a:noFill/>
          <a:ln>
            <a:noFill/>
          </a:ln>
        </p:spPr>
      </p:pic>
      <p:sp>
        <p:nvSpPr>
          <p:cNvPr id="3" name="TextBox 2"/>
          <p:cNvSpPr txBox="1"/>
          <p:nvPr/>
        </p:nvSpPr>
        <p:spPr>
          <a:xfrm>
            <a:off x="2600960" y="3373121"/>
            <a:ext cx="4897120" cy="523220"/>
          </a:xfrm>
          <a:prstGeom prst="rect">
            <a:avLst/>
          </a:prstGeom>
          <a:noFill/>
        </p:spPr>
        <p:txBody>
          <a:bodyPr wrap="square" rtlCol="0">
            <a:spAutoFit/>
          </a:bodyPr>
          <a:lstStyle/>
          <a:p>
            <a:r>
              <a:rPr lang="en-US" dirty="0" smtClean="0">
                <a:solidFill>
                  <a:schemeClr val="bg1"/>
                </a:solidFill>
              </a:rPr>
              <a:t>The highest test accuracy achieved for this model is 67% but I re-ran the model so the accuracy decreased to 65%</a:t>
            </a:r>
            <a:endParaRPr 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pic>
        <p:nvPicPr>
          <p:cNvPr id="1023" name="Google Shape;1023;p55"/>
          <p:cNvPicPr preferRelativeResize="0"/>
          <p:nvPr/>
        </p:nvPicPr>
        <p:blipFill>
          <a:blip r:embed="rId3">
            <a:alphaModFix/>
          </a:blip>
          <a:stretch>
            <a:fillRect/>
          </a:stretch>
        </p:blipFill>
        <p:spPr>
          <a:xfrm>
            <a:off x="1503525" y="999750"/>
            <a:ext cx="5519630" cy="4006700"/>
          </a:xfrm>
          <a:prstGeom prst="rect">
            <a:avLst/>
          </a:prstGeom>
          <a:noFill/>
          <a:ln>
            <a:noFill/>
          </a:ln>
        </p:spPr>
      </p:pic>
      <p:sp>
        <p:nvSpPr>
          <p:cNvPr id="1024" name="Google Shape;1024;p55"/>
          <p:cNvSpPr txBox="1">
            <a:spLocks noGrp="1"/>
          </p:cNvSpPr>
          <p:nvPr>
            <p:ph type="title" idx="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Plot of accuracy and loss for training and validation respectively</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56"/>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Resnet50 Architecture for coarse labels</a:t>
            </a:r>
            <a:endParaRPr/>
          </a:p>
        </p:txBody>
      </p:sp>
      <p:pic>
        <p:nvPicPr>
          <p:cNvPr id="1030" name="Google Shape;1030;p56"/>
          <p:cNvPicPr preferRelativeResize="0"/>
          <p:nvPr/>
        </p:nvPicPr>
        <p:blipFill>
          <a:blip r:embed="rId3">
            <a:alphaModFix/>
          </a:blip>
          <a:stretch>
            <a:fillRect/>
          </a:stretch>
        </p:blipFill>
        <p:spPr>
          <a:xfrm>
            <a:off x="629225" y="1141900"/>
            <a:ext cx="8039100" cy="2581275"/>
          </a:xfrm>
          <a:prstGeom prst="rect">
            <a:avLst/>
          </a:prstGeom>
          <a:noFill/>
          <a:ln>
            <a:noFill/>
          </a:ln>
        </p:spPr>
      </p:pic>
      <p:sp>
        <p:nvSpPr>
          <p:cNvPr id="1031" name="Google Shape;1031;p56"/>
          <p:cNvSpPr txBox="1"/>
          <p:nvPr/>
        </p:nvSpPr>
        <p:spPr>
          <a:xfrm>
            <a:off x="2332650" y="4048550"/>
            <a:ext cx="4590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Big Shoulders Text Light"/>
                <a:ea typeface="Big Shoulders Text Light"/>
                <a:cs typeface="Big Shoulders Text Light"/>
                <a:sym typeface="Big Shoulders Text Light"/>
              </a:rPr>
              <a:t>Test Accuracy of 45.54% and loss of 19.42%</a:t>
            </a:r>
            <a:endParaRPr sz="170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57"/>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General Model</a:t>
            </a:r>
            <a:endParaRPr/>
          </a:p>
        </p:txBody>
      </p:sp>
      <p:sp>
        <p:nvSpPr>
          <p:cNvPr id="1037" name="Google Shape;1037;p57"/>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 tried a different architecture of my own but decided not to use it as my main model as it performed quite poorly. I tried using a custom function involving Progressive Dropout and Random Augmentation. I also made use of Keras efficientnet v2 to import the augment library</a:t>
            </a:r>
            <a:endParaRPr/>
          </a:p>
        </p:txBody>
      </p:sp>
      <p:pic>
        <p:nvPicPr>
          <p:cNvPr id="1038" name="Google Shape;1038;p57"/>
          <p:cNvPicPr preferRelativeResize="0"/>
          <p:nvPr/>
        </p:nvPicPr>
        <p:blipFill>
          <a:blip r:embed="rId3">
            <a:alphaModFix/>
          </a:blip>
          <a:stretch>
            <a:fillRect/>
          </a:stretch>
        </p:blipFill>
        <p:spPr>
          <a:xfrm>
            <a:off x="144725" y="1181125"/>
            <a:ext cx="5067451" cy="29765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58"/>
          <p:cNvSpPr txBox="1">
            <a:spLocks noGrp="1"/>
          </p:cNvSpPr>
          <p:nvPr>
            <p:ph type="title"/>
          </p:nvPr>
        </p:nvSpPr>
        <p:spPr>
          <a:xfrm>
            <a:off x="1489300" y="172325"/>
            <a:ext cx="66909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Visualising the architecture of the general model</a:t>
            </a:r>
            <a:endParaRPr/>
          </a:p>
        </p:txBody>
      </p:sp>
      <p:sp>
        <p:nvSpPr>
          <p:cNvPr id="1044" name="Google Shape;1044;p58"/>
          <p:cNvSpPr txBox="1">
            <a:spLocks noGrp="1"/>
          </p:cNvSpPr>
          <p:nvPr>
            <p:ph type="body" idx="1"/>
          </p:nvPr>
        </p:nvSpPr>
        <p:spPr>
          <a:xfrm>
            <a:off x="1420225" y="998400"/>
            <a:ext cx="6759900" cy="128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 used Conv2d, Batch Normalization, Relu activations, Max Pooling 2D, Global Average Pooling and a Dense layers</a:t>
            </a:r>
            <a:endParaRPr/>
          </a:p>
        </p:txBody>
      </p:sp>
      <p:pic>
        <p:nvPicPr>
          <p:cNvPr id="1045" name="Google Shape;1045;p58"/>
          <p:cNvPicPr preferRelativeResize="0"/>
          <p:nvPr/>
        </p:nvPicPr>
        <p:blipFill>
          <a:blip r:embed="rId3">
            <a:alphaModFix/>
          </a:blip>
          <a:stretch>
            <a:fillRect/>
          </a:stretch>
        </p:blipFill>
        <p:spPr>
          <a:xfrm>
            <a:off x="1109663" y="2281488"/>
            <a:ext cx="6924675" cy="1990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59"/>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General Model Evaluation</a:t>
            </a:r>
            <a:endParaRPr/>
          </a:p>
        </p:txBody>
      </p:sp>
      <p:pic>
        <p:nvPicPr>
          <p:cNvPr id="1051" name="Google Shape;1051;p59"/>
          <p:cNvPicPr preferRelativeResize="0"/>
          <p:nvPr/>
        </p:nvPicPr>
        <p:blipFill>
          <a:blip r:embed="rId3">
            <a:alphaModFix/>
          </a:blip>
          <a:stretch>
            <a:fillRect/>
          </a:stretch>
        </p:blipFill>
        <p:spPr>
          <a:xfrm>
            <a:off x="152400" y="984400"/>
            <a:ext cx="8429625" cy="1352550"/>
          </a:xfrm>
          <a:prstGeom prst="rect">
            <a:avLst/>
          </a:prstGeom>
          <a:noFill/>
          <a:ln>
            <a:noFill/>
          </a:ln>
        </p:spPr>
      </p:pic>
      <p:pic>
        <p:nvPicPr>
          <p:cNvPr id="1052" name="Google Shape;1052;p59"/>
          <p:cNvPicPr preferRelativeResize="0"/>
          <p:nvPr/>
        </p:nvPicPr>
        <p:blipFill>
          <a:blip r:embed="rId4">
            <a:alphaModFix/>
          </a:blip>
          <a:stretch>
            <a:fillRect/>
          </a:stretch>
        </p:blipFill>
        <p:spPr>
          <a:xfrm>
            <a:off x="2140700" y="2450950"/>
            <a:ext cx="4707049" cy="250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6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058" name="Google Shape;1058;p60"/>
          <p:cNvSpPr txBox="1">
            <a:spLocks noGrp="1"/>
          </p:cNvSpPr>
          <p:nvPr>
            <p:ph type="body" idx="1"/>
          </p:nvPr>
        </p:nvSpPr>
        <p:spPr>
          <a:xfrm>
            <a:off x="715100" y="943300"/>
            <a:ext cx="7759200" cy="12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After running all these models, I can conclude that my Own Model with Data Augmentation and extra parameters fit with the coarse labels performed the best, achieving a test accuracy score of over 65%</a:t>
            </a:r>
            <a:endParaRPr sz="1600"/>
          </a:p>
          <a:p>
            <a:pPr marL="0" lvl="0" indent="0" algn="l" rtl="0">
              <a:spcBef>
                <a:spcPts val="0"/>
              </a:spcBef>
              <a:spcAft>
                <a:spcPts val="0"/>
              </a:spcAft>
              <a:buNone/>
            </a:pPr>
            <a:endParaRPr/>
          </a:p>
        </p:txBody>
      </p:sp>
      <p:pic>
        <p:nvPicPr>
          <p:cNvPr id="1059" name="Google Shape;1059;p60"/>
          <p:cNvPicPr preferRelativeResize="0"/>
          <p:nvPr/>
        </p:nvPicPr>
        <p:blipFill>
          <a:blip r:embed="rId3">
            <a:alphaModFix/>
          </a:blip>
          <a:stretch>
            <a:fillRect/>
          </a:stretch>
        </p:blipFill>
        <p:spPr>
          <a:xfrm>
            <a:off x="513200" y="1933575"/>
            <a:ext cx="8020050" cy="1276350"/>
          </a:xfrm>
          <a:prstGeom prst="rect">
            <a:avLst/>
          </a:prstGeom>
          <a:noFill/>
          <a:ln>
            <a:noFill/>
          </a:ln>
        </p:spPr>
      </p:pic>
      <p:sp>
        <p:nvSpPr>
          <p:cNvPr id="1060" name="Google Shape;1060;p60"/>
          <p:cNvSpPr txBox="1"/>
          <p:nvPr/>
        </p:nvSpPr>
        <p:spPr>
          <a:xfrm>
            <a:off x="722200" y="3417350"/>
            <a:ext cx="7675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Big Shoulders Text Light"/>
                <a:ea typeface="Big Shoulders Text Light"/>
                <a:cs typeface="Big Shoulders Text Light"/>
                <a:sym typeface="Big Shoulders Text Light"/>
              </a:rPr>
              <a:t>Furthermore, to achieve efficiency while running my models, I made use of tensorflow keras model checkpoint function to monitor the best weights that give the maximum validation accuracy while fitting the model and saved those weights. Then for the model evaluation, I load those weights from with checkpoints for evaluation so that the evaluation result for Test Accuracy and Loss are the most accurate for all the models. </a:t>
            </a:r>
            <a:endParaRPr sz="160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61"/>
          <p:cNvSpPr txBox="1">
            <a:spLocks noGrp="1"/>
          </p:cNvSpPr>
          <p:nvPr>
            <p:ph type="title"/>
          </p:nvPr>
        </p:nvSpPr>
        <p:spPr>
          <a:xfrm>
            <a:off x="2075750" y="1010050"/>
            <a:ext cx="4992600" cy="7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Thanks!</a:t>
            </a:r>
            <a:endParaRPr>
              <a:solidFill>
                <a:schemeClr val="accent1"/>
              </a:solidFill>
            </a:endParaRPr>
          </a:p>
        </p:txBody>
      </p:sp>
      <p:sp>
        <p:nvSpPr>
          <p:cNvPr id="1066" name="Google Shape;1066;p61"/>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Do you have any questions?</a:t>
            </a:r>
            <a:endParaRPr sz="2000" b="1"/>
          </a:p>
          <a:p>
            <a:pPr marL="0" lvl="0" indent="0" algn="ctr" rtl="0">
              <a:lnSpc>
                <a:spcPct val="90000"/>
              </a:lnSpc>
              <a:spcBef>
                <a:spcPts val="0"/>
              </a:spcBef>
              <a:spcAft>
                <a:spcPts val="0"/>
              </a:spcAft>
              <a:buNone/>
            </a:pPr>
            <a:endParaRPr/>
          </a:p>
          <a:p>
            <a:pPr marL="0" lvl="0" indent="0" algn="ctr" rtl="0">
              <a:spcBef>
                <a:spcPts val="0"/>
              </a:spcBef>
              <a:spcAft>
                <a:spcPts val="0"/>
              </a:spcAft>
              <a:buNone/>
            </a:pPr>
            <a:r>
              <a:rPr lang="en"/>
              <a:t>youremail@freepik.com </a:t>
            </a:r>
            <a:endParaRPr/>
          </a:p>
          <a:p>
            <a:pPr marL="0" lvl="0" indent="0" algn="ctr" rtl="0">
              <a:spcBef>
                <a:spcPts val="0"/>
              </a:spcBef>
              <a:spcAft>
                <a:spcPts val="0"/>
              </a:spcAft>
              <a:buNone/>
            </a:pPr>
            <a:r>
              <a:rPr lang="en"/>
              <a:t>+91  620 421 838 </a:t>
            </a:r>
            <a:endParaRPr/>
          </a:p>
          <a:p>
            <a:pPr marL="0" lvl="0" indent="0" algn="ctr" rtl="0">
              <a:spcBef>
                <a:spcPts val="0"/>
              </a:spcBef>
              <a:spcAft>
                <a:spcPts val="0"/>
              </a:spcAft>
              <a:buNone/>
            </a:pPr>
            <a:r>
              <a:rPr lang="en"/>
              <a:t>yourcompany.com</a:t>
            </a:r>
            <a:endParaRPr/>
          </a:p>
        </p:txBody>
      </p:sp>
      <p:sp>
        <p:nvSpPr>
          <p:cNvPr id="1067" name="Google Shape;1067;p61"/>
          <p:cNvSpPr txBox="1">
            <a:spLocks noGrp="1"/>
          </p:cNvSpPr>
          <p:nvPr>
            <p:ph type="title" idx="4294967295"/>
          </p:nvPr>
        </p:nvSpPr>
        <p:spPr>
          <a:xfrm>
            <a:off x="3402500" y="4335267"/>
            <a:ext cx="2339100" cy="1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lt1"/>
                </a:solidFill>
                <a:latin typeface="Big Shoulders Text Light"/>
                <a:ea typeface="Big Shoulders Text Light"/>
                <a:cs typeface="Big Shoulders Text Light"/>
                <a:sym typeface="Big Shoulders Text Light"/>
              </a:rPr>
              <a:t>Please keep this slide for attribution.</a:t>
            </a:r>
            <a:endParaRPr sz="1400">
              <a:solidFill>
                <a:schemeClr val="lt1"/>
              </a:solidFill>
              <a:latin typeface="Big Shoulders Text Light"/>
              <a:ea typeface="Big Shoulders Text Light"/>
              <a:cs typeface="Big Shoulders Text Light"/>
              <a:sym typeface="Big Shoulders Text Light"/>
            </a:endParaRPr>
          </a:p>
        </p:txBody>
      </p:sp>
      <p:grpSp>
        <p:nvGrpSpPr>
          <p:cNvPr id="1068" name="Google Shape;1068;p61"/>
          <p:cNvGrpSpPr/>
          <p:nvPr/>
        </p:nvGrpSpPr>
        <p:grpSpPr>
          <a:xfrm>
            <a:off x="4398975" y="3378897"/>
            <a:ext cx="346056" cy="345674"/>
            <a:chOff x="4398975" y="3378897"/>
            <a:chExt cx="346056" cy="345674"/>
          </a:xfrm>
        </p:grpSpPr>
        <p:sp>
          <p:nvSpPr>
            <p:cNvPr id="1069" name="Google Shape;1069;p61"/>
            <p:cNvSpPr/>
            <p:nvPr/>
          </p:nvSpPr>
          <p:spPr>
            <a:xfrm>
              <a:off x="4398975" y="3378897"/>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2"/>
            </a:solidFill>
            <a:ln>
              <a:noFill/>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1"/>
            <p:cNvSpPr/>
            <p:nvPr/>
          </p:nvSpPr>
          <p:spPr>
            <a:xfrm>
              <a:off x="4478550" y="3517230"/>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2"/>
            </a:solidFill>
            <a:ln>
              <a:noFill/>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1"/>
            <p:cNvSpPr/>
            <p:nvPr/>
          </p:nvSpPr>
          <p:spPr>
            <a:xfrm>
              <a:off x="4471356" y="3451661"/>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2"/>
            </a:solidFill>
            <a:ln>
              <a:noFill/>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1"/>
            <p:cNvSpPr/>
            <p:nvPr/>
          </p:nvSpPr>
          <p:spPr>
            <a:xfrm>
              <a:off x="4551313" y="3517230"/>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2"/>
            </a:solidFill>
            <a:ln>
              <a:noFill/>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61"/>
          <p:cNvGrpSpPr/>
          <p:nvPr/>
        </p:nvGrpSpPr>
        <p:grpSpPr>
          <a:xfrm>
            <a:off x="4917762" y="3378897"/>
            <a:ext cx="346024" cy="345674"/>
            <a:chOff x="4917762" y="3378897"/>
            <a:chExt cx="346024" cy="345674"/>
          </a:xfrm>
        </p:grpSpPr>
        <p:sp>
          <p:nvSpPr>
            <p:cNvPr id="1074" name="Google Shape;1074;p61"/>
            <p:cNvSpPr/>
            <p:nvPr/>
          </p:nvSpPr>
          <p:spPr>
            <a:xfrm>
              <a:off x="4917762" y="3378897"/>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accent6"/>
            </a:solidFill>
            <a:ln>
              <a:noFill/>
            </a:ln>
            <a:effectLst>
              <a:outerShdw blurRad="28575"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1"/>
            <p:cNvSpPr/>
            <p:nvPr/>
          </p:nvSpPr>
          <p:spPr>
            <a:xfrm>
              <a:off x="4968149" y="3428934"/>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accent6"/>
            </a:solidFill>
            <a:ln>
              <a:noFill/>
            </a:ln>
            <a:effectLst>
              <a:outerShdw blurRad="28575"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1"/>
            <p:cNvSpPr/>
            <p:nvPr/>
          </p:nvSpPr>
          <p:spPr>
            <a:xfrm>
              <a:off x="5016308" y="3473082"/>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accent6"/>
            </a:solidFill>
            <a:ln>
              <a:noFill/>
            </a:ln>
            <a:effectLst>
              <a:outerShdw blurRad="28575"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61"/>
          <p:cNvGrpSpPr/>
          <p:nvPr/>
        </p:nvGrpSpPr>
        <p:grpSpPr>
          <a:xfrm>
            <a:off x="3880214" y="3378897"/>
            <a:ext cx="346024" cy="345674"/>
            <a:chOff x="3880214" y="3378897"/>
            <a:chExt cx="346024" cy="345674"/>
          </a:xfrm>
        </p:grpSpPr>
        <p:sp>
          <p:nvSpPr>
            <p:cNvPr id="1078" name="Google Shape;1078;p61"/>
            <p:cNvSpPr/>
            <p:nvPr/>
          </p:nvSpPr>
          <p:spPr>
            <a:xfrm>
              <a:off x="3880214" y="3378897"/>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1"/>
            </a:solidFill>
            <a:ln>
              <a:noFill/>
            </a:ln>
            <a:effectLst>
              <a:outerShdw blurRad="28575"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1"/>
            <p:cNvSpPr/>
            <p:nvPr/>
          </p:nvSpPr>
          <p:spPr>
            <a:xfrm>
              <a:off x="3950335" y="3466079"/>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1"/>
            </a:solidFill>
            <a:ln>
              <a:noFill/>
            </a:ln>
            <a:effectLst>
              <a:outerShdw blurRad="28575"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a:t>
            </a:r>
            <a:br>
              <a:rPr lang="en"/>
            </a:br>
            <a:r>
              <a:rPr lang="en"/>
              <a:t>Schedule</a:t>
            </a:r>
            <a:endParaRPr/>
          </a:p>
        </p:txBody>
      </p:sp>
      <p:sp>
        <p:nvSpPr>
          <p:cNvPr id="793" name="Google Shape;793;p33"/>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94" name="Google Shape;794;p3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5"/>
          <p:cNvSpPr txBox="1">
            <a:spLocks noGrp="1"/>
          </p:cNvSpPr>
          <p:nvPr>
            <p:ph type="body" idx="1"/>
          </p:nvPr>
        </p:nvSpPr>
        <p:spPr>
          <a:xfrm>
            <a:off x="155925" y="1779538"/>
            <a:ext cx="3404100" cy="22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The Cifar-100 dataset consists of 20 labels vs 100 labels</a:t>
            </a:r>
            <a:endParaRPr sz="1400"/>
          </a:p>
          <a:p>
            <a:pPr marL="0" lvl="0" indent="0" algn="l" rtl="0">
              <a:spcBef>
                <a:spcPts val="0"/>
              </a:spcBef>
              <a:spcAft>
                <a:spcPts val="0"/>
              </a:spcAft>
              <a:buNone/>
            </a:pPr>
            <a:r>
              <a:rPr lang="en" sz="1400"/>
              <a:t>So I loaded 2 versions of y (fine + coarse) that share the same x and extracted the classnames using my own function (from website)</a:t>
            </a:r>
            <a:endParaRPr sz="1400"/>
          </a:p>
          <a:p>
            <a:pPr marL="0" lvl="0" indent="0" algn="l" rtl="0">
              <a:spcBef>
                <a:spcPts val="0"/>
              </a:spcBef>
              <a:spcAft>
                <a:spcPts val="0"/>
              </a:spcAft>
              <a:buNone/>
            </a:pPr>
            <a:endParaRPr sz="1400"/>
          </a:p>
        </p:txBody>
      </p:sp>
      <p:sp>
        <p:nvSpPr>
          <p:cNvPr id="816" name="Google Shape;816;p35"/>
          <p:cNvSpPr txBox="1">
            <a:spLocks noGrp="1"/>
          </p:cNvSpPr>
          <p:nvPr>
            <p:ph type="title"/>
          </p:nvPr>
        </p:nvSpPr>
        <p:spPr>
          <a:xfrm>
            <a:off x="155925" y="1699950"/>
            <a:ext cx="34041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Cifar-100 Dataset</a:t>
            </a:r>
            <a:endParaRPr/>
          </a:p>
        </p:txBody>
      </p:sp>
      <p:grpSp>
        <p:nvGrpSpPr>
          <p:cNvPr id="817" name="Google Shape;817;p35"/>
          <p:cNvGrpSpPr/>
          <p:nvPr/>
        </p:nvGrpSpPr>
        <p:grpSpPr>
          <a:xfrm>
            <a:off x="2938795" y="2514293"/>
            <a:ext cx="8667291" cy="8667613"/>
            <a:chOff x="-3553205" y="-5628757"/>
            <a:chExt cx="8667291" cy="8667613"/>
          </a:xfrm>
        </p:grpSpPr>
        <p:sp>
          <p:nvSpPr>
            <p:cNvPr id="818" name="Google Shape;818;p35"/>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8" name="Google Shape;828;p35"/>
          <p:cNvPicPr preferRelativeResize="0"/>
          <p:nvPr/>
        </p:nvPicPr>
        <p:blipFill>
          <a:blip r:embed="rId3">
            <a:alphaModFix/>
          </a:blip>
          <a:stretch>
            <a:fillRect/>
          </a:stretch>
        </p:blipFill>
        <p:spPr>
          <a:xfrm>
            <a:off x="3426925" y="1319000"/>
            <a:ext cx="5535975" cy="2504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Images in dataset </a:t>
            </a:r>
            <a:endParaRPr/>
          </a:p>
        </p:txBody>
      </p:sp>
      <p:sp>
        <p:nvSpPr>
          <p:cNvPr id="834" name="Google Shape;834;p3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Venus has a beautiful name and is the second planet from the Sun. It’s terribly hot—even hotter than Mercury—and its atmosphere is extremely poisonous</a:t>
            </a:r>
            <a:endParaRPr/>
          </a:p>
        </p:txBody>
      </p:sp>
      <p:pic>
        <p:nvPicPr>
          <p:cNvPr id="835" name="Google Shape;835;p36"/>
          <p:cNvPicPr preferRelativeResize="0"/>
          <p:nvPr/>
        </p:nvPicPr>
        <p:blipFill>
          <a:blip r:embed="rId3">
            <a:alphaModFix/>
          </a:blip>
          <a:stretch>
            <a:fillRect/>
          </a:stretch>
        </p:blipFill>
        <p:spPr>
          <a:xfrm>
            <a:off x="152400" y="152400"/>
            <a:ext cx="5067450" cy="4774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7"/>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Information about dataset</a:t>
            </a:r>
            <a:endParaRPr/>
          </a:p>
        </p:txBody>
      </p:sp>
      <p:pic>
        <p:nvPicPr>
          <p:cNvPr id="841" name="Google Shape;841;p37"/>
          <p:cNvPicPr preferRelativeResize="0"/>
          <p:nvPr/>
        </p:nvPicPr>
        <p:blipFill>
          <a:blip r:embed="rId3">
            <a:alphaModFix/>
          </a:blip>
          <a:stretch>
            <a:fillRect/>
          </a:stretch>
        </p:blipFill>
        <p:spPr>
          <a:xfrm>
            <a:off x="912425" y="1322175"/>
            <a:ext cx="7210425" cy="1876425"/>
          </a:xfrm>
          <a:prstGeom prst="rect">
            <a:avLst/>
          </a:prstGeom>
          <a:noFill/>
          <a:ln>
            <a:noFill/>
          </a:ln>
        </p:spPr>
      </p:pic>
      <p:pic>
        <p:nvPicPr>
          <p:cNvPr id="842" name="Google Shape;842;p37"/>
          <p:cNvPicPr preferRelativeResize="0"/>
          <p:nvPr/>
        </p:nvPicPr>
        <p:blipFill>
          <a:blip r:embed="rId4">
            <a:alphaModFix/>
          </a:blip>
          <a:stretch>
            <a:fillRect/>
          </a:stretch>
        </p:blipFill>
        <p:spPr>
          <a:xfrm>
            <a:off x="2025525" y="3351025"/>
            <a:ext cx="5276850" cy="124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8"/>
          <p:cNvSpPr txBox="1">
            <a:spLocks noGrp="1"/>
          </p:cNvSpPr>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Coarse Labels</a:t>
            </a:r>
            <a:endParaRPr/>
          </a:p>
        </p:txBody>
      </p:sp>
      <p:sp>
        <p:nvSpPr>
          <p:cNvPr id="848" name="Google Shape;848;p38"/>
          <p:cNvSpPr txBox="1">
            <a:spLocks noGrp="1"/>
          </p:cNvSpPr>
          <p:nvPr>
            <p:ph type="title" idx="6"/>
          </p:nvPr>
        </p:nvSpPr>
        <p:spPr>
          <a:xfrm>
            <a:off x="6080075" y="2771300"/>
            <a:ext cx="3024900" cy="29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There are about 200+ images per class for course labels</a:t>
            </a:r>
            <a:endParaRPr/>
          </a:p>
        </p:txBody>
      </p:sp>
      <p:pic>
        <p:nvPicPr>
          <p:cNvPr id="849" name="Google Shape;849;p38"/>
          <p:cNvPicPr preferRelativeResize="0"/>
          <p:nvPr/>
        </p:nvPicPr>
        <p:blipFill>
          <a:blip r:embed="rId3">
            <a:alphaModFix/>
          </a:blip>
          <a:stretch>
            <a:fillRect/>
          </a:stretch>
        </p:blipFill>
        <p:spPr>
          <a:xfrm>
            <a:off x="229175" y="1567850"/>
            <a:ext cx="5717976" cy="29336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39"/>
          <p:cNvSpPr txBox="1">
            <a:spLocks noGrp="1"/>
          </p:cNvSpPr>
          <p:nvPr>
            <p:ph type="title"/>
          </p:nvPr>
        </p:nvSpPr>
        <p:spPr>
          <a:xfrm>
            <a:off x="5361175" y="2050675"/>
            <a:ext cx="3640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855" name="Google Shape;855;p39"/>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1"/>
          <p:cNvSpPr txBox="1">
            <a:spLocks noGrp="1"/>
          </p:cNvSpPr>
          <p:nvPr>
            <p:ph type="title"/>
          </p:nvPr>
        </p:nvSpPr>
        <p:spPr>
          <a:xfrm>
            <a:off x="713225" y="2347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 summary and visual</a:t>
            </a:r>
            <a:endParaRPr/>
          </a:p>
        </p:txBody>
      </p:sp>
      <p:pic>
        <p:nvPicPr>
          <p:cNvPr id="877" name="Google Shape;877;p41"/>
          <p:cNvPicPr preferRelativeResize="0"/>
          <p:nvPr/>
        </p:nvPicPr>
        <p:blipFill>
          <a:blip r:embed="rId3">
            <a:alphaModFix/>
          </a:blip>
          <a:stretch>
            <a:fillRect/>
          </a:stretch>
        </p:blipFill>
        <p:spPr>
          <a:xfrm>
            <a:off x="3914763" y="1253100"/>
            <a:ext cx="5229225" cy="3019425"/>
          </a:xfrm>
          <a:prstGeom prst="rect">
            <a:avLst/>
          </a:prstGeom>
          <a:noFill/>
          <a:ln>
            <a:noFill/>
          </a:ln>
        </p:spPr>
      </p:pic>
      <p:pic>
        <p:nvPicPr>
          <p:cNvPr id="878" name="Google Shape;878;p41"/>
          <p:cNvPicPr preferRelativeResize="0"/>
          <p:nvPr/>
        </p:nvPicPr>
        <p:blipFill>
          <a:blip r:embed="rId4">
            <a:alphaModFix/>
          </a:blip>
          <a:stretch>
            <a:fillRect/>
          </a:stretch>
        </p:blipFill>
        <p:spPr>
          <a:xfrm>
            <a:off x="231675" y="2171150"/>
            <a:ext cx="3583274" cy="1444650"/>
          </a:xfrm>
          <a:prstGeom prst="rect">
            <a:avLst/>
          </a:prstGeom>
          <a:noFill/>
          <a:ln>
            <a:noFill/>
          </a:ln>
        </p:spPr>
      </p:pic>
    </p:spTree>
  </p:cSld>
  <p:clrMapOvr>
    <a:masterClrMapping/>
  </p:clrMapOvr>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599</Words>
  <Application>Microsoft Office PowerPoint</Application>
  <PresentationFormat>On-screen Show (16:9)</PresentationFormat>
  <Paragraphs>84</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Big Shoulders Text Light</vt:lpstr>
      <vt:lpstr>Be Vietnam</vt:lpstr>
      <vt:lpstr>Blinker</vt:lpstr>
      <vt:lpstr>Blinker SemiBold</vt:lpstr>
      <vt:lpstr>Fira Sans Condensed Medium</vt:lpstr>
      <vt:lpstr>Arial</vt:lpstr>
      <vt:lpstr>Innovo AI Meeting by Slidesgo</vt:lpstr>
      <vt:lpstr>CIFAR-100 Dataset</vt:lpstr>
      <vt:lpstr>Agenda</vt:lpstr>
      <vt:lpstr>Project  Schedule</vt:lpstr>
      <vt:lpstr>Cifar-100 Dataset</vt:lpstr>
      <vt:lpstr>Images in dataset </vt:lpstr>
      <vt:lpstr>Information about dataset</vt:lpstr>
      <vt:lpstr>Coarse Labels</vt:lpstr>
      <vt:lpstr>Simple Baseline Model</vt:lpstr>
      <vt:lpstr>Architecture summary and visual</vt:lpstr>
      <vt:lpstr>Simple Baseline performance</vt:lpstr>
      <vt:lpstr>Plot of accuracy and loss for training and validation respectively</vt:lpstr>
      <vt:lpstr>Own Model</vt:lpstr>
      <vt:lpstr>Own Model architecture</vt:lpstr>
      <vt:lpstr>Where we want to be</vt:lpstr>
      <vt:lpstr>Own Model evaluation</vt:lpstr>
      <vt:lpstr>Plot of accuracy and loss for training and validation respectively</vt:lpstr>
      <vt:lpstr>Data Augmentation</vt:lpstr>
      <vt:lpstr>Data Augmentation with albumentations library</vt:lpstr>
      <vt:lpstr>Augmentation of data</vt:lpstr>
      <vt:lpstr>Own Coarse label model fit with augmented data</vt:lpstr>
      <vt:lpstr>Own Coarse Augmented Model Evaluation</vt:lpstr>
      <vt:lpstr>Plot of accuracy and loss for training and validation respectively</vt:lpstr>
      <vt:lpstr>Resnet50 Architecture for coarse labels</vt:lpstr>
      <vt:lpstr>General Model</vt:lpstr>
      <vt:lpstr>Visualising the architecture of the general model</vt:lpstr>
      <vt:lpstr>General Model Evaluation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CIFAR-100 Dataset</dc:title>
  <cp:lastModifiedBy>HAJA AMIR RAHMAN</cp:lastModifiedBy>
  <cp:revision>4</cp:revision>
  <dcterms:modified xsi:type="dcterms:W3CDTF">2022-11-25T07:14:07Z</dcterms:modified>
</cp:coreProperties>
</file>