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Averag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9139713a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9139713a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9139713a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9139713a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9139713a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9139713a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9139713a3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9139713a3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9139713a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9139713a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9139713a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9139713a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9139713a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9139713a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9139713a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9139713a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9139713a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9139713a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9139713a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9139713a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9139713a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9139713a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9139713a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9139713a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Time-Series Forecasting</a:t>
            </a:r>
            <a:endParaRPr/>
          </a:p>
        </p:txBody>
      </p:sp>
      <p:sp>
        <p:nvSpPr>
          <p:cNvPr id="195" name="Google Shape;195;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Spring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ARIMA</a:t>
            </a:r>
            <a:endParaRPr/>
          </a:p>
        </p:txBody>
      </p:sp>
      <p:sp>
        <p:nvSpPr>
          <p:cNvPr id="255" name="Google Shape;25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It has 3 hyperparameters:</a:t>
            </a:r>
            <a:endParaRPr/>
          </a:p>
          <a:p>
            <a:pPr indent="-311150" lvl="0" marL="457200" rtl="0" algn="l">
              <a:lnSpc>
                <a:spcPct val="150000"/>
              </a:lnSpc>
              <a:spcBef>
                <a:spcPts val="1200"/>
              </a:spcBef>
              <a:spcAft>
                <a:spcPts val="0"/>
              </a:spcAft>
              <a:buSzPts val="1300"/>
              <a:buChar char="●"/>
            </a:pPr>
            <a:r>
              <a:rPr lang="en-GB"/>
              <a:t>P (</a:t>
            </a:r>
            <a:r>
              <a:rPr lang="en-GB"/>
              <a:t>autoregressive</a:t>
            </a:r>
            <a:r>
              <a:rPr lang="en-GB"/>
              <a:t> lags)</a:t>
            </a:r>
            <a:endParaRPr/>
          </a:p>
          <a:p>
            <a:pPr indent="-311150" lvl="0" marL="457200" rtl="0" algn="l">
              <a:lnSpc>
                <a:spcPct val="150000"/>
              </a:lnSpc>
              <a:spcBef>
                <a:spcPts val="0"/>
              </a:spcBef>
              <a:spcAft>
                <a:spcPts val="0"/>
              </a:spcAft>
              <a:buSzPts val="1300"/>
              <a:buChar char="●"/>
            </a:pPr>
            <a:r>
              <a:rPr lang="en-GB"/>
              <a:t>d (order of differentiation)</a:t>
            </a:r>
            <a:endParaRPr/>
          </a:p>
          <a:p>
            <a:pPr indent="-311150" lvl="0" marL="457200" rtl="0" algn="l">
              <a:lnSpc>
                <a:spcPct val="150000"/>
              </a:lnSpc>
              <a:spcBef>
                <a:spcPts val="0"/>
              </a:spcBef>
              <a:spcAft>
                <a:spcPts val="0"/>
              </a:spcAft>
              <a:buSzPts val="1300"/>
              <a:buChar char="●"/>
            </a:pPr>
            <a:r>
              <a:rPr lang="en-GB"/>
              <a:t>Q (moving avg.)</a:t>
            </a:r>
            <a:endParaRPr/>
          </a:p>
          <a:p>
            <a:pPr indent="0" lvl="0" marL="0" rtl="0" algn="l">
              <a:lnSpc>
                <a:spcPct val="150000"/>
              </a:lnSpc>
              <a:spcBef>
                <a:spcPts val="1200"/>
              </a:spcBef>
              <a:spcAft>
                <a:spcPts val="1200"/>
              </a:spcAft>
              <a:buNone/>
            </a:pPr>
            <a:r>
              <a:rPr lang="en-GB"/>
              <a:t> Which respectively comes from the AR, I &amp; MA components. The AR part is correlation between prev &amp; current time periods. To smooth out the noise, the MA part is used. The I part binds together the AR &amp; MA parts.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find value of P &amp; Q for ARIMA ?</a:t>
            </a:r>
            <a:endParaRPr/>
          </a:p>
        </p:txBody>
      </p:sp>
      <p:sp>
        <p:nvSpPr>
          <p:cNvPr id="261" name="Google Shape;26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need to take help of </a:t>
            </a:r>
            <a:r>
              <a:rPr lang="en-GB">
                <a:solidFill>
                  <a:schemeClr val="accent2"/>
                </a:solidFill>
              </a:rPr>
              <a:t>ACF</a:t>
            </a:r>
            <a:r>
              <a:rPr lang="en-GB"/>
              <a:t>(</a:t>
            </a:r>
            <a:r>
              <a:rPr lang="en-GB"/>
              <a:t>Autocorrelation</a:t>
            </a:r>
            <a:r>
              <a:rPr lang="en-GB"/>
              <a:t> Function) &amp; </a:t>
            </a:r>
            <a:r>
              <a:rPr lang="en-GB">
                <a:solidFill>
                  <a:schemeClr val="accent2"/>
                </a:solidFill>
              </a:rPr>
              <a:t>PACF</a:t>
            </a:r>
            <a:r>
              <a:rPr lang="en-GB"/>
              <a:t>(Partial </a:t>
            </a:r>
            <a:r>
              <a:rPr lang="en-GB"/>
              <a:t>Autocorrelation</a:t>
            </a:r>
            <a:r>
              <a:rPr lang="en-GB"/>
              <a:t> Function) plots. ACF &amp; PACF graphs are used to find value of P &amp; Q for ARIMA. We need to check, for which value in x-axis, graph line drops to 0 in y-axis for 1st time.</a:t>
            </a:r>
            <a:endParaRPr/>
          </a:p>
          <a:p>
            <a:pPr indent="-311150" lvl="0" marL="457200" rtl="0" algn="l">
              <a:spcBef>
                <a:spcPts val="1200"/>
              </a:spcBef>
              <a:spcAft>
                <a:spcPts val="0"/>
              </a:spcAft>
              <a:buSzPts val="1300"/>
              <a:buChar char="●"/>
            </a:pPr>
            <a:r>
              <a:rPr lang="en-GB"/>
              <a:t>From PACF(at y=0), get P</a:t>
            </a:r>
            <a:endParaRPr/>
          </a:p>
          <a:p>
            <a:pPr indent="-311150" lvl="0" marL="457200" rtl="0" algn="l">
              <a:spcBef>
                <a:spcPts val="0"/>
              </a:spcBef>
              <a:spcAft>
                <a:spcPts val="0"/>
              </a:spcAft>
              <a:buSzPts val="1300"/>
              <a:buChar char="●"/>
            </a:pPr>
            <a:r>
              <a:rPr lang="en-GB"/>
              <a:t>From ACF(at y=0), get Q</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ARMA vs. ARIMA vs. SARIMA</a:t>
            </a:r>
            <a:endParaRPr/>
          </a:p>
        </p:txBody>
      </p:sp>
      <p:sp>
        <p:nvSpPr>
          <p:cNvPr id="267" name="Google Shape;26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a:solidFill>
                  <a:schemeClr val="accent2"/>
                </a:solidFill>
              </a:rPr>
              <a:t>ARMA (AutoRegressive Moving Average):</a:t>
            </a:r>
            <a:endParaRPr>
              <a:solidFill>
                <a:schemeClr val="accent2"/>
              </a:solidFill>
            </a:endParaRPr>
          </a:p>
          <a:p>
            <a:pPr indent="-311150" lvl="0" marL="457200" rtl="0" algn="l">
              <a:lnSpc>
                <a:spcPct val="200000"/>
              </a:lnSpc>
              <a:spcBef>
                <a:spcPts val="1200"/>
              </a:spcBef>
              <a:spcAft>
                <a:spcPts val="0"/>
              </a:spcAft>
              <a:buSzPts val="1300"/>
              <a:buChar char="●"/>
            </a:pPr>
            <a:r>
              <a:rPr lang="en-GB">
                <a:solidFill>
                  <a:srgbClr val="FF9900"/>
                </a:solidFill>
              </a:rPr>
              <a:t>Components</a:t>
            </a:r>
            <a:r>
              <a:rPr lang="en-GB"/>
              <a:t>: Combines autoregression (AR) and moving average (MA) components.</a:t>
            </a:r>
            <a:endParaRPr/>
          </a:p>
          <a:p>
            <a:pPr indent="-311150" lvl="0" marL="457200" rtl="0" algn="l">
              <a:lnSpc>
                <a:spcPct val="200000"/>
              </a:lnSpc>
              <a:spcBef>
                <a:spcPts val="0"/>
              </a:spcBef>
              <a:spcAft>
                <a:spcPts val="0"/>
              </a:spcAft>
              <a:buSzPts val="1300"/>
              <a:buChar char="●"/>
            </a:pPr>
            <a:r>
              <a:rPr lang="en-GB">
                <a:solidFill>
                  <a:srgbClr val="FF9900"/>
                </a:solidFill>
              </a:rPr>
              <a:t>Use Case</a:t>
            </a:r>
            <a:r>
              <a:rPr lang="en-GB"/>
              <a:t>: Suitable for stationary time series data (mean, variance, and autocorrelation structure are constant over time).</a:t>
            </a:r>
            <a:endParaRPr/>
          </a:p>
          <a:p>
            <a:pPr indent="-311150" lvl="0" marL="457200" rtl="0" algn="l">
              <a:lnSpc>
                <a:spcPct val="200000"/>
              </a:lnSpc>
              <a:spcBef>
                <a:spcPts val="0"/>
              </a:spcBef>
              <a:spcAft>
                <a:spcPts val="0"/>
              </a:spcAft>
              <a:buSzPts val="1300"/>
              <a:buChar char="●"/>
            </a:pPr>
            <a:r>
              <a:rPr lang="en-GB">
                <a:solidFill>
                  <a:srgbClr val="FF9900"/>
                </a:solidFill>
              </a:rPr>
              <a:t>Parameters</a:t>
            </a:r>
            <a:r>
              <a:rPr lang="en-GB"/>
              <a:t>: (p, q) where p is the order of the AR part and q is the order of the MA part.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ARMA vs. ARIMA vs. SARIMA</a:t>
            </a:r>
            <a:endParaRPr/>
          </a:p>
        </p:txBody>
      </p:sp>
      <p:sp>
        <p:nvSpPr>
          <p:cNvPr id="273" name="Google Shape;27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lnSpc>
                <a:spcPct val="200000"/>
              </a:lnSpc>
              <a:spcBef>
                <a:spcPts val="0"/>
              </a:spcBef>
              <a:spcAft>
                <a:spcPts val="0"/>
              </a:spcAft>
              <a:buNone/>
            </a:pPr>
            <a:r>
              <a:rPr lang="en-GB">
                <a:solidFill>
                  <a:schemeClr val="accent2"/>
                </a:solidFill>
              </a:rPr>
              <a:t>ARIMA (AutoRegressive Integrated Moving Average):</a:t>
            </a:r>
            <a:endParaRPr>
              <a:solidFill>
                <a:schemeClr val="accent2"/>
              </a:solidFill>
            </a:endParaRPr>
          </a:p>
          <a:p>
            <a:pPr indent="-304958" lvl="0" marL="457200" rtl="0" algn="l">
              <a:lnSpc>
                <a:spcPct val="200000"/>
              </a:lnSpc>
              <a:spcBef>
                <a:spcPts val="1200"/>
              </a:spcBef>
              <a:spcAft>
                <a:spcPts val="0"/>
              </a:spcAft>
              <a:buSzPct val="100000"/>
              <a:buChar char="●"/>
            </a:pPr>
            <a:r>
              <a:rPr lang="en-GB">
                <a:solidFill>
                  <a:srgbClr val="FF9900"/>
                </a:solidFill>
              </a:rPr>
              <a:t>Components</a:t>
            </a:r>
            <a:r>
              <a:rPr lang="en-GB"/>
              <a:t>: Adds an integration (I) component to ARMA for differencing the data to make it stationary.</a:t>
            </a:r>
            <a:endParaRPr/>
          </a:p>
          <a:p>
            <a:pPr indent="-304958" lvl="0" marL="457200" rtl="0" algn="l">
              <a:lnSpc>
                <a:spcPct val="200000"/>
              </a:lnSpc>
              <a:spcBef>
                <a:spcPts val="0"/>
              </a:spcBef>
              <a:spcAft>
                <a:spcPts val="0"/>
              </a:spcAft>
              <a:buSzPct val="100000"/>
              <a:buChar char="●"/>
            </a:pPr>
            <a:r>
              <a:rPr lang="en-GB">
                <a:solidFill>
                  <a:srgbClr val="FF9900"/>
                </a:solidFill>
              </a:rPr>
              <a:t>Use Case</a:t>
            </a:r>
            <a:r>
              <a:rPr lang="en-GB"/>
              <a:t>: Suitable for non-stationary time series data that can be made stationary through differencing.</a:t>
            </a:r>
            <a:endParaRPr/>
          </a:p>
          <a:p>
            <a:pPr indent="-304958" lvl="0" marL="457200" rtl="0" algn="l">
              <a:lnSpc>
                <a:spcPct val="200000"/>
              </a:lnSpc>
              <a:spcBef>
                <a:spcPts val="0"/>
              </a:spcBef>
              <a:spcAft>
                <a:spcPts val="0"/>
              </a:spcAft>
              <a:buSzPct val="100000"/>
              <a:buChar char="●"/>
            </a:pPr>
            <a:r>
              <a:rPr lang="en-GB">
                <a:solidFill>
                  <a:srgbClr val="FF9900"/>
                </a:solidFill>
              </a:rPr>
              <a:t>Parameters</a:t>
            </a:r>
            <a:r>
              <a:rPr lang="en-GB"/>
              <a:t>: (p, d, q) where d is the order of differencing needed to make the series stationary.</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ARMA vs. ARIMA vs. SARIMA</a:t>
            </a:r>
            <a:endParaRPr/>
          </a:p>
        </p:txBody>
      </p:sp>
      <p:sp>
        <p:nvSpPr>
          <p:cNvPr id="279" name="Google Shape;27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lang="en-GB">
                <a:solidFill>
                  <a:schemeClr val="accent2"/>
                </a:solidFill>
              </a:rPr>
              <a:t>SARIMA (Seasonal AutoRegressive Integrated Moving Average):</a:t>
            </a:r>
            <a:endParaRPr>
              <a:solidFill>
                <a:schemeClr val="accent2"/>
              </a:solidFill>
            </a:endParaRPr>
          </a:p>
          <a:p>
            <a:pPr indent="-311150" lvl="0" marL="457200" rtl="0" algn="l">
              <a:lnSpc>
                <a:spcPct val="200000"/>
              </a:lnSpc>
              <a:spcBef>
                <a:spcPts val="1200"/>
              </a:spcBef>
              <a:spcAft>
                <a:spcPts val="0"/>
              </a:spcAft>
              <a:buSzPts val="1300"/>
              <a:buChar char="●"/>
            </a:pPr>
            <a:r>
              <a:rPr lang="en-GB">
                <a:solidFill>
                  <a:srgbClr val="FF9900"/>
                </a:solidFill>
              </a:rPr>
              <a:t>Components</a:t>
            </a:r>
            <a:r>
              <a:rPr lang="en-GB"/>
              <a:t>: Extends ARIMA by including seasonal autoregressive (SAR), seasonal differencing (SI), and seasonal moving average (SMA) components.</a:t>
            </a:r>
            <a:endParaRPr/>
          </a:p>
          <a:p>
            <a:pPr indent="-311150" lvl="0" marL="457200" rtl="0" algn="l">
              <a:lnSpc>
                <a:spcPct val="200000"/>
              </a:lnSpc>
              <a:spcBef>
                <a:spcPts val="0"/>
              </a:spcBef>
              <a:spcAft>
                <a:spcPts val="0"/>
              </a:spcAft>
              <a:buSzPts val="1300"/>
              <a:buChar char="●"/>
            </a:pPr>
            <a:r>
              <a:rPr lang="en-GB">
                <a:solidFill>
                  <a:srgbClr val="FF9900"/>
                </a:solidFill>
              </a:rPr>
              <a:t>Use Case</a:t>
            </a:r>
            <a:r>
              <a:rPr lang="en-GB"/>
              <a:t>: Suitable for time series data with both non-stationary and seasonal patterns.</a:t>
            </a:r>
            <a:endParaRPr/>
          </a:p>
          <a:p>
            <a:pPr indent="-311150" lvl="0" marL="457200" rtl="0" algn="l">
              <a:lnSpc>
                <a:spcPct val="200000"/>
              </a:lnSpc>
              <a:spcBef>
                <a:spcPts val="0"/>
              </a:spcBef>
              <a:spcAft>
                <a:spcPts val="0"/>
              </a:spcAft>
              <a:buSzPts val="1300"/>
              <a:buChar char="●"/>
            </a:pPr>
            <a:r>
              <a:rPr lang="en-GB">
                <a:solidFill>
                  <a:srgbClr val="FF9900"/>
                </a:solidFill>
              </a:rPr>
              <a:t>Parameters</a:t>
            </a:r>
            <a:r>
              <a:rPr lang="en-GB"/>
              <a:t>: (p, d, q) x (P, D, Q, s) where P, D, and Q are the seasonal AR, differencing, and MA orders, and s is the length of the seasonal cycle.</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ARMA vs. ARIMA vs. SARIMA</a:t>
            </a:r>
            <a:endParaRPr/>
          </a:p>
        </p:txBody>
      </p:sp>
      <p:sp>
        <p:nvSpPr>
          <p:cNvPr id="285" name="Google Shape;28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a:t>In summary:</a:t>
            </a:r>
            <a:endParaRPr/>
          </a:p>
          <a:p>
            <a:pPr indent="-311150" lvl="0" marL="457200" rtl="0" algn="l">
              <a:lnSpc>
                <a:spcPct val="200000"/>
              </a:lnSpc>
              <a:spcBef>
                <a:spcPts val="1200"/>
              </a:spcBef>
              <a:spcAft>
                <a:spcPts val="0"/>
              </a:spcAft>
              <a:buSzPts val="1300"/>
              <a:buChar char="●"/>
            </a:pPr>
            <a:r>
              <a:rPr lang="en-GB">
                <a:solidFill>
                  <a:schemeClr val="accent2"/>
                </a:solidFill>
              </a:rPr>
              <a:t>ARMA</a:t>
            </a:r>
            <a:r>
              <a:rPr lang="en-GB"/>
              <a:t>: Best for stationary time series.</a:t>
            </a:r>
            <a:endParaRPr/>
          </a:p>
          <a:p>
            <a:pPr indent="-311150" lvl="0" marL="457200" rtl="0" algn="l">
              <a:lnSpc>
                <a:spcPct val="200000"/>
              </a:lnSpc>
              <a:spcBef>
                <a:spcPts val="0"/>
              </a:spcBef>
              <a:spcAft>
                <a:spcPts val="0"/>
              </a:spcAft>
              <a:buSzPts val="1300"/>
              <a:buChar char="●"/>
            </a:pPr>
            <a:r>
              <a:rPr lang="en-GB">
                <a:solidFill>
                  <a:schemeClr val="accent2"/>
                </a:solidFill>
              </a:rPr>
              <a:t>ARIMA</a:t>
            </a:r>
            <a:r>
              <a:rPr lang="en-GB"/>
              <a:t>: Best for non-stationary time series that can be differenced to become stationary.</a:t>
            </a:r>
            <a:endParaRPr/>
          </a:p>
          <a:p>
            <a:pPr indent="-311150" lvl="0" marL="457200" rtl="0" algn="l">
              <a:lnSpc>
                <a:spcPct val="200000"/>
              </a:lnSpc>
              <a:spcBef>
                <a:spcPts val="0"/>
              </a:spcBef>
              <a:spcAft>
                <a:spcPts val="0"/>
              </a:spcAft>
              <a:buSzPts val="1300"/>
              <a:buChar char="●"/>
            </a:pPr>
            <a:r>
              <a:rPr lang="en-GB">
                <a:solidFill>
                  <a:schemeClr val="accent2"/>
                </a:solidFill>
              </a:rPr>
              <a:t>SARIMA</a:t>
            </a:r>
            <a:r>
              <a:rPr lang="en-GB"/>
              <a:t>: Best for non-stationary and seasonal time series.</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Payam Taebi</a:t>
            </a:r>
            <a:endParaRPr sz="1800">
              <a:solidFill>
                <a:srgbClr val="CACACA"/>
              </a:solidFill>
              <a:latin typeface="Average"/>
              <a:ea typeface="Average"/>
              <a:cs typeface="Average"/>
              <a:sym typeface="Average"/>
            </a:endParaRPr>
          </a:p>
        </p:txBody>
      </p:sp>
      <p:sp>
        <p:nvSpPr>
          <p:cNvPr id="201" name="Google Shape;201;p18"/>
          <p:cNvSpPr txBox="1"/>
          <p:nvPr/>
        </p:nvSpPr>
        <p:spPr>
          <a:xfrm>
            <a:off x="40396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400104867</a:t>
            </a:r>
            <a:endParaRPr sz="1800">
              <a:solidFill>
                <a:srgbClr val="CACACA"/>
              </a:solidFill>
              <a:latin typeface="Average"/>
              <a:ea typeface="Average"/>
              <a:cs typeface="Average"/>
              <a:sym typeface="Average"/>
            </a:endParaRPr>
          </a:p>
        </p:txBody>
      </p:sp>
      <p:sp>
        <p:nvSpPr>
          <p:cNvPr id="202" name="Google Shape;202;p18"/>
          <p:cNvSpPr txBox="1"/>
          <p:nvPr/>
        </p:nvSpPr>
        <p:spPr>
          <a:xfrm>
            <a:off x="1294301" y="24090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Mahan Beyhaghi</a:t>
            </a:r>
            <a:endParaRPr sz="1800">
              <a:solidFill>
                <a:srgbClr val="CACACA"/>
              </a:solidFill>
              <a:latin typeface="Average"/>
              <a:ea typeface="Average"/>
              <a:cs typeface="Average"/>
              <a:sym typeface="Average"/>
            </a:endParaRPr>
          </a:p>
        </p:txBody>
      </p:sp>
      <p:sp>
        <p:nvSpPr>
          <p:cNvPr id="203" name="Google Shape;203;p18"/>
          <p:cNvSpPr txBox="1"/>
          <p:nvPr/>
        </p:nvSpPr>
        <p:spPr>
          <a:xfrm>
            <a:off x="1294301" y="27345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Farbod HajiMohammadAli</a:t>
            </a:r>
            <a:endParaRPr sz="1800">
              <a:solidFill>
                <a:srgbClr val="CACACA"/>
              </a:solidFill>
              <a:latin typeface="Average"/>
              <a:ea typeface="Average"/>
              <a:cs typeface="Average"/>
              <a:sym typeface="Average"/>
            </a:endParaRPr>
          </a:p>
        </p:txBody>
      </p:sp>
      <p:sp>
        <p:nvSpPr>
          <p:cNvPr id="204" name="Google Shape;204;p18"/>
          <p:cNvSpPr txBox="1"/>
          <p:nvPr/>
        </p:nvSpPr>
        <p:spPr>
          <a:xfrm>
            <a:off x="1294301" y="30600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AmirReza Azari</a:t>
            </a:r>
            <a:endParaRPr sz="1800">
              <a:solidFill>
                <a:srgbClr val="CACACA"/>
              </a:solidFill>
              <a:latin typeface="Average"/>
              <a:ea typeface="Average"/>
              <a:cs typeface="Average"/>
              <a:sym typeface="Average"/>
            </a:endParaRPr>
          </a:p>
        </p:txBody>
      </p:sp>
      <p:sp>
        <p:nvSpPr>
          <p:cNvPr id="205" name="Google Shape;205;p18"/>
          <p:cNvSpPr txBox="1"/>
          <p:nvPr/>
        </p:nvSpPr>
        <p:spPr>
          <a:xfrm>
            <a:off x="4039601" y="24090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400104834</a:t>
            </a:r>
            <a:endParaRPr sz="1800">
              <a:solidFill>
                <a:srgbClr val="CACACA"/>
              </a:solidFill>
              <a:latin typeface="Average"/>
              <a:ea typeface="Average"/>
              <a:cs typeface="Average"/>
              <a:sym typeface="Average"/>
            </a:endParaRPr>
          </a:p>
        </p:txBody>
      </p:sp>
      <p:sp>
        <p:nvSpPr>
          <p:cNvPr id="206" name="Google Shape;206;p18"/>
          <p:cNvSpPr txBox="1"/>
          <p:nvPr/>
        </p:nvSpPr>
        <p:spPr>
          <a:xfrm>
            <a:off x="4039601" y="27345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4001011038</a:t>
            </a:r>
            <a:endParaRPr sz="1800">
              <a:solidFill>
                <a:srgbClr val="CACACA"/>
              </a:solidFill>
              <a:latin typeface="Average"/>
              <a:ea typeface="Average"/>
              <a:cs typeface="Average"/>
              <a:sym typeface="Average"/>
            </a:endParaRPr>
          </a:p>
        </p:txBody>
      </p:sp>
      <p:sp>
        <p:nvSpPr>
          <p:cNvPr id="207" name="Google Shape;207;p18"/>
          <p:cNvSpPr txBox="1"/>
          <p:nvPr/>
        </p:nvSpPr>
        <p:spPr>
          <a:xfrm>
            <a:off x="4039601" y="3060000"/>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ACACA"/>
                </a:solidFill>
                <a:latin typeface="Montserrat"/>
                <a:ea typeface="Montserrat"/>
                <a:cs typeface="Montserrat"/>
                <a:sym typeface="Montserrat"/>
              </a:rPr>
              <a:t>99101087</a:t>
            </a:r>
            <a:endParaRPr sz="18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time series forecasting?</a:t>
            </a:r>
            <a:endParaRPr/>
          </a:p>
        </p:txBody>
      </p:sp>
      <p:sp>
        <p:nvSpPr>
          <p:cNvPr id="213" name="Google Shape;21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Time series forecasting is one of the most applied data science techniques in business, finance, supply chain management, production and inventory planning. </a:t>
            </a:r>
            <a:endParaRPr/>
          </a:p>
          <a:p>
            <a:pPr indent="-311150" lvl="0" marL="457200" rtl="0" algn="l">
              <a:spcBef>
                <a:spcPts val="0"/>
              </a:spcBef>
              <a:spcAft>
                <a:spcPts val="0"/>
              </a:spcAft>
              <a:buSzPts val="1300"/>
              <a:buChar char="●"/>
            </a:pPr>
            <a:r>
              <a:rPr lang="en-GB"/>
              <a:t>Many prediction problems involve a time component and thus require extrapolation of time series data, or time series forecasting. </a:t>
            </a:r>
            <a:endParaRPr/>
          </a:p>
          <a:p>
            <a:pPr indent="-311150" lvl="0" marL="457200" rtl="0" algn="l">
              <a:spcBef>
                <a:spcPts val="0"/>
              </a:spcBef>
              <a:spcAft>
                <a:spcPts val="0"/>
              </a:spcAft>
              <a:buSzPts val="1300"/>
              <a:buChar char="●"/>
            </a:pPr>
            <a:r>
              <a:rPr lang="en-GB"/>
              <a:t>Time series forecasting is also an important area of </a:t>
            </a:r>
            <a:r>
              <a:rPr lang="en-GB">
                <a:solidFill>
                  <a:schemeClr val="accent2"/>
                </a:solidFill>
              </a:rPr>
              <a:t>machine learning (ML)</a:t>
            </a:r>
            <a:r>
              <a:rPr lang="en-GB"/>
              <a:t> and can be cast as a supervised learning problem.</a:t>
            </a:r>
            <a:endParaRPr/>
          </a:p>
          <a:p>
            <a:pPr indent="-311150" lvl="0" marL="457200" rtl="0" algn="l">
              <a:spcBef>
                <a:spcPts val="0"/>
              </a:spcBef>
              <a:spcAft>
                <a:spcPts val="0"/>
              </a:spcAft>
              <a:buSzPts val="1300"/>
              <a:buChar char="●"/>
            </a:pPr>
            <a:r>
              <a:rPr lang="en-GB"/>
              <a:t>ML methods such as Regression, Neural Networks, Support Vector Machines, Random Forests can be applied to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time series forecasting?</a:t>
            </a:r>
            <a:endParaRPr/>
          </a:p>
        </p:txBody>
      </p:sp>
      <p:sp>
        <p:nvSpPr>
          <p:cNvPr id="219" name="Google Shape;21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Time series forecasting means to forecast or to predict the future value over a period of time. </a:t>
            </a:r>
            <a:endParaRPr/>
          </a:p>
          <a:p>
            <a:pPr indent="-311150" lvl="0" marL="457200" rtl="0" algn="l">
              <a:lnSpc>
                <a:spcPct val="150000"/>
              </a:lnSpc>
              <a:spcBef>
                <a:spcPts val="0"/>
              </a:spcBef>
              <a:spcAft>
                <a:spcPts val="0"/>
              </a:spcAft>
              <a:buSzPts val="1300"/>
              <a:buChar char="●"/>
            </a:pPr>
            <a:r>
              <a:rPr lang="en-GB"/>
              <a:t>It entails developing models based on previous data and applying them to make observations and guide future strategic decisions.</a:t>
            </a:r>
            <a:endParaRPr/>
          </a:p>
          <a:p>
            <a:pPr indent="-311150" lvl="0" marL="457200" rtl="0" algn="l">
              <a:lnSpc>
                <a:spcPct val="150000"/>
              </a:lnSpc>
              <a:spcBef>
                <a:spcPts val="0"/>
              </a:spcBef>
              <a:spcAft>
                <a:spcPts val="0"/>
              </a:spcAft>
              <a:buSzPts val="1300"/>
              <a:buChar char="●"/>
            </a:pPr>
            <a:r>
              <a:rPr lang="en-GB"/>
              <a:t>The future is forecast or estimated based on what has already happened. </a:t>
            </a:r>
            <a:endParaRPr/>
          </a:p>
          <a:p>
            <a:pPr indent="-311150" lvl="0" marL="457200" rtl="0" algn="l">
              <a:lnSpc>
                <a:spcPct val="150000"/>
              </a:lnSpc>
              <a:spcBef>
                <a:spcPts val="0"/>
              </a:spcBef>
              <a:spcAft>
                <a:spcPts val="0"/>
              </a:spcAft>
              <a:buSzPts val="1300"/>
              <a:buChar char="●"/>
            </a:pPr>
            <a:r>
              <a:rPr lang="en-GB"/>
              <a:t>Time series adds a time order dependence between observations.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time series forecasting?</a:t>
            </a:r>
            <a:endParaRPr/>
          </a:p>
        </p:txBody>
      </p:sp>
      <p:sp>
        <p:nvSpPr>
          <p:cNvPr id="225" name="Google Shape;22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GB">
                <a:solidFill>
                  <a:schemeClr val="accent2"/>
                </a:solidFill>
              </a:rPr>
              <a:t>Time series forecasting</a:t>
            </a:r>
            <a:r>
              <a:rPr lang="en-GB"/>
              <a:t> is a technique for the prediction of events through a sequence of time. It predicts future events by analyzing the trends of the past, on the assumption that future trends will hold similar to historical trends. It is used across many fields of study in various applications including:</a:t>
            </a:r>
            <a:endParaRPr/>
          </a:p>
          <a:p>
            <a:pPr indent="-304958" lvl="0" marL="457200" rtl="0" algn="l">
              <a:lnSpc>
                <a:spcPct val="150000"/>
              </a:lnSpc>
              <a:spcBef>
                <a:spcPts val="1200"/>
              </a:spcBef>
              <a:spcAft>
                <a:spcPts val="0"/>
              </a:spcAft>
              <a:buSzPct val="100000"/>
              <a:buChar char="●"/>
            </a:pPr>
            <a:r>
              <a:rPr lang="en-GB"/>
              <a:t>Astronomy</a:t>
            </a:r>
            <a:endParaRPr/>
          </a:p>
          <a:p>
            <a:pPr indent="-304958" lvl="0" marL="457200" rtl="0" algn="l">
              <a:lnSpc>
                <a:spcPct val="150000"/>
              </a:lnSpc>
              <a:spcBef>
                <a:spcPts val="0"/>
              </a:spcBef>
              <a:spcAft>
                <a:spcPts val="0"/>
              </a:spcAft>
              <a:buSzPct val="100000"/>
              <a:buChar char="●"/>
            </a:pPr>
            <a:r>
              <a:rPr lang="en-GB"/>
              <a:t>Business planning</a:t>
            </a:r>
            <a:endParaRPr/>
          </a:p>
          <a:p>
            <a:pPr indent="-304958" lvl="0" marL="457200" rtl="0" algn="l">
              <a:lnSpc>
                <a:spcPct val="150000"/>
              </a:lnSpc>
              <a:spcBef>
                <a:spcPts val="0"/>
              </a:spcBef>
              <a:spcAft>
                <a:spcPts val="0"/>
              </a:spcAft>
              <a:buSzPct val="100000"/>
              <a:buChar char="●"/>
            </a:pPr>
            <a:r>
              <a:rPr lang="en-GB"/>
              <a:t>Control engineering</a:t>
            </a:r>
            <a:endParaRPr/>
          </a:p>
          <a:p>
            <a:pPr indent="-304958" lvl="0" marL="457200" rtl="0" algn="l">
              <a:lnSpc>
                <a:spcPct val="150000"/>
              </a:lnSpc>
              <a:spcBef>
                <a:spcPts val="0"/>
              </a:spcBef>
              <a:spcAft>
                <a:spcPts val="0"/>
              </a:spcAft>
              <a:buSzPct val="100000"/>
              <a:buChar char="●"/>
            </a:pPr>
            <a:r>
              <a:rPr lang="en-GB"/>
              <a:t>Earthquake prediction</a:t>
            </a:r>
            <a:endParaRPr/>
          </a:p>
          <a:p>
            <a:pPr indent="-304958" lvl="0" marL="457200" rtl="0" algn="l">
              <a:lnSpc>
                <a:spcPct val="150000"/>
              </a:lnSpc>
              <a:spcBef>
                <a:spcPts val="0"/>
              </a:spcBef>
              <a:spcAft>
                <a:spcPts val="0"/>
              </a:spcAft>
              <a:buSzPct val="100000"/>
              <a:buChar char="●"/>
            </a:pPr>
            <a:r>
              <a:rPr lang="en-GB"/>
              <a:t>…</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ime Series Forecasting</a:t>
            </a:r>
            <a:endParaRPr/>
          </a:p>
        </p:txBody>
      </p:sp>
      <p:sp>
        <p:nvSpPr>
          <p:cNvPr id="231" name="Google Shape;23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500"/>
              <a:t>We talk about three models in this presentation:</a:t>
            </a:r>
            <a:endParaRPr sz="1500"/>
          </a:p>
          <a:p>
            <a:pPr indent="-323850" lvl="0" marL="457200" rtl="0" algn="l">
              <a:lnSpc>
                <a:spcPct val="200000"/>
              </a:lnSpc>
              <a:spcBef>
                <a:spcPts val="1200"/>
              </a:spcBef>
              <a:spcAft>
                <a:spcPts val="0"/>
              </a:spcAft>
              <a:buSzPts val="1500"/>
              <a:buChar char="●"/>
            </a:pPr>
            <a:r>
              <a:rPr lang="en-GB" sz="1500"/>
              <a:t>ARIMA</a:t>
            </a:r>
            <a:endParaRPr sz="1500"/>
          </a:p>
          <a:p>
            <a:pPr indent="-323850" lvl="0" marL="457200" rtl="0" algn="l">
              <a:lnSpc>
                <a:spcPct val="200000"/>
              </a:lnSpc>
              <a:spcBef>
                <a:spcPts val="0"/>
              </a:spcBef>
              <a:spcAft>
                <a:spcPts val="0"/>
              </a:spcAft>
              <a:buSzPts val="1500"/>
              <a:buChar char="●"/>
            </a:pPr>
            <a:r>
              <a:rPr lang="en-GB" sz="1500"/>
              <a:t>Long Short-Term Memory (</a:t>
            </a:r>
            <a:r>
              <a:rPr lang="en-GB" sz="1500"/>
              <a:t>LSTM)</a:t>
            </a:r>
            <a:endParaRPr sz="1500"/>
          </a:p>
          <a:p>
            <a:pPr indent="-323850" lvl="0" marL="457200" rtl="0" algn="l">
              <a:lnSpc>
                <a:spcPct val="200000"/>
              </a:lnSpc>
              <a:spcBef>
                <a:spcPts val="0"/>
              </a:spcBef>
              <a:spcAft>
                <a:spcPts val="0"/>
              </a:spcAft>
              <a:buSzPts val="1500"/>
              <a:buChar char="●"/>
            </a:pPr>
            <a:r>
              <a:rPr lang="en-GB" sz="1500"/>
              <a:t>Transformer</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ARIMA</a:t>
            </a:r>
            <a:endParaRPr/>
          </a:p>
        </p:txBody>
      </p:sp>
      <p:sp>
        <p:nvSpPr>
          <p:cNvPr id="237" name="Google Shape;23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Times series methods refer to different ways to measure timed data. Common types include: </a:t>
            </a:r>
            <a:endParaRPr/>
          </a:p>
          <a:p>
            <a:pPr indent="-311150" lvl="0" marL="457200" rtl="0" algn="l">
              <a:lnSpc>
                <a:spcPct val="150000"/>
              </a:lnSpc>
              <a:spcBef>
                <a:spcPts val="1200"/>
              </a:spcBef>
              <a:spcAft>
                <a:spcPts val="0"/>
              </a:spcAft>
              <a:buSzPts val="1300"/>
              <a:buChar char="●"/>
            </a:pPr>
            <a:r>
              <a:rPr lang="en-GB"/>
              <a:t>Autoregression (AR)</a:t>
            </a:r>
            <a:endParaRPr/>
          </a:p>
          <a:p>
            <a:pPr indent="-311150" lvl="0" marL="457200" rtl="0" algn="l">
              <a:lnSpc>
                <a:spcPct val="150000"/>
              </a:lnSpc>
              <a:spcBef>
                <a:spcPts val="0"/>
              </a:spcBef>
              <a:spcAft>
                <a:spcPts val="0"/>
              </a:spcAft>
              <a:buSzPts val="1300"/>
              <a:buChar char="●"/>
            </a:pPr>
            <a:r>
              <a:rPr lang="en-GB"/>
              <a:t> Moving Average (MA)</a:t>
            </a:r>
            <a:endParaRPr/>
          </a:p>
          <a:p>
            <a:pPr indent="-311150" lvl="0" marL="457200" rtl="0" algn="l">
              <a:lnSpc>
                <a:spcPct val="150000"/>
              </a:lnSpc>
              <a:spcBef>
                <a:spcPts val="0"/>
              </a:spcBef>
              <a:spcAft>
                <a:spcPts val="0"/>
              </a:spcAft>
              <a:buSzPts val="1300"/>
              <a:buChar char="●"/>
            </a:pPr>
            <a:r>
              <a:rPr lang="en-GB"/>
              <a:t> Autoregressive Moving Average (ARMA)</a:t>
            </a:r>
            <a:endParaRPr/>
          </a:p>
          <a:p>
            <a:pPr indent="-311150" lvl="0" marL="457200" rtl="0" algn="l">
              <a:lnSpc>
                <a:spcPct val="150000"/>
              </a:lnSpc>
              <a:spcBef>
                <a:spcPts val="0"/>
              </a:spcBef>
              <a:spcAft>
                <a:spcPts val="0"/>
              </a:spcAft>
              <a:buSzPts val="1300"/>
              <a:buChar char="●"/>
            </a:pPr>
            <a:r>
              <a:rPr lang="en-GB"/>
              <a:t>Autoregressive Integrated Moving Average (ARIMA)</a:t>
            </a:r>
            <a:endParaRPr/>
          </a:p>
          <a:p>
            <a:pPr indent="-311150" lvl="0" marL="457200" rtl="0" algn="l">
              <a:lnSpc>
                <a:spcPct val="150000"/>
              </a:lnSpc>
              <a:spcBef>
                <a:spcPts val="0"/>
              </a:spcBef>
              <a:spcAft>
                <a:spcPts val="0"/>
              </a:spcAft>
              <a:buSzPts val="1300"/>
              <a:buChar char="●"/>
            </a:pPr>
            <a:r>
              <a:rPr lang="en-GB"/>
              <a:t>Seasonal Autoregressive Integrated Moving-Average (SARIMA)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ARIMA</a:t>
            </a:r>
            <a:endParaRPr/>
          </a:p>
        </p:txBody>
      </p:sp>
      <p:sp>
        <p:nvSpPr>
          <p:cNvPr id="243" name="Google Shape;24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2"/>
                </a:solidFill>
              </a:rPr>
              <a:t>AutoRegressive Integrated Moving Average (ARIMA)</a:t>
            </a:r>
            <a:r>
              <a:rPr lang="en-GB"/>
              <a:t> models are among the most widely used time series forecasting techniques:</a:t>
            </a:r>
            <a:endParaRPr/>
          </a:p>
          <a:p>
            <a:pPr indent="-311150" lvl="0" marL="457200" rtl="0" algn="l">
              <a:spcBef>
                <a:spcPts val="1200"/>
              </a:spcBef>
              <a:spcAft>
                <a:spcPts val="0"/>
              </a:spcAft>
              <a:buSzPts val="1300"/>
              <a:buChar char="●"/>
            </a:pPr>
            <a:r>
              <a:rPr lang="en-GB"/>
              <a:t>In an </a:t>
            </a:r>
            <a:r>
              <a:rPr lang="en-GB">
                <a:solidFill>
                  <a:schemeClr val="accent2"/>
                </a:solidFill>
              </a:rPr>
              <a:t>Autoregressive model</a:t>
            </a:r>
            <a:r>
              <a:rPr lang="en-GB"/>
              <a:t>, the forecasts correspond to a linear combination of past values of the variable.</a:t>
            </a:r>
            <a:endParaRPr/>
          </a:p>
          <a:p>
            <a:pPr indent="-311150" lvl="0" marL="457200" rtl="0" algn="l">
              <a:spcBef>
                <a:spcPts val="0"/>
              </a:spcBef>
              <a:spcAft>
                <a:spcPts val="0"/>
              </a:spcAft>
              <a:buSzPts val="1300"/>
              <a:buChar char="●"/>
            </a:pPr>
            <a:r>
              <a:rPr lang="en-GB"/>
              <a:t>In a </a:t>
            </a:r>
            <a:r>
              <a:rPr lang="en-GB">
                <a:solidFill>
                  <a:schemeClr val="accent2"/>
                </a:solidFill>
              </a:rPr>
              <a:t>Moving Average model</a:t>
            </a:r>
            <a:r>
              <a:rPr lang="en-GB"/>
              <a:t> the forecasts correspond to a linear combination of past forecast errors.</a:t>
            </a:r>
            <a:endParaRPr/>
          </a:p>
          <a:p>
            <a:pPr indent="0" lvl="0" marL="0" rtl="0" algn="l">
              <a:spcBef>
                <a:spcPts val="1200"/>
              </a:spcBef>
              <a:spcAft>
                <a:spcPts val="1200"/>
              </a:spcAft>
              <a:buNone/>
            </a:pPr>
            <a:r>
              <a:rPr lang="en-GB"/>
              <a:t>The ARIMA models combine the above two approaches. Since they require the time series to be stationary, differencing (Integrating) the time series may be a necessary step, i.e. considering the time series of the differences instead of the original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ARIMA</a:t>
            </a:r>
            <a:endParaRPr/>
          </a:p>
        </p:txBody>
      </p:sp>
      <p:sp>
        <p:nvSpPr>
          <p:cNvPr id="249" name="Google Shape;24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solidFill>
                  <a:schemeClr val="accent2"/>
                </a:solidFill>
              </a:rPr>
              <a:t>Autoregression</a:t>
            </a:r>
            <a:r>
              <a:rPr lang="en-GB" sz="1400"/>
              <a:t> is a time series model that uses observations from previous time steps as input to a regression equation to predict the value at the next time step.</a:t>
            </a:r>
            <a:endParaRPr sz="1400"/>
          </a:p>
          <a:p>
            <a:pPr indent="-317500" lvl="0" marL="457200" rtl="0" algn="l">
              <a:lnSpc>
                <a:spcPct val="150000"/>
              </a:lnSpc>
              <a:spcBef>
                <a:spcPts val="0"/>
              </a:spcBef>
              <a:spcAft>
                <a:spcPts val="0"/>
              </a:spcAft>
              <a:buSzPts val="1400"/>
              <a:buChar char="●"/>
            </a:pPr>
            <a:r>
              <a:rPr lang="en-GB" sz="1400">
                <a:solidFill>
                  <a:schemeClr val="accent2"/>
                </a:solidFill>
              </a:rPr>
              <a:t>Moving-average model (MA model)</a:t>
            </a:r>
            <a:r>
              <a:rPr lang="en-GB" sz="1400"/>
              <a:t>, also known as moving-average process, is a common approach for modeling univariate time series. The moving-average model specifies that the output variable depends linearly on the current and various past values of a stochastic (imperfectly predictable) term.</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