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Lateef SemiBold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Playfair Display ExtraBold"/>
      <p:bold r:id="rId29"/>
      <p:boldItalic r:id="rId30"/>
    </p:embeddedFont>
    <p:embeddedFont>
      <p:font typeface="Lateef ExtraBold"/>
      <p:bold r:id="rId31"/>
    </p:embeddedFont>
    <p:embeddedFont>
      <p:font typeface="Lateef"/>
      <p:regular r:id="rId32"/>
      <p:bold r:id="rId33"/>
    </p:embeddedFont>
    <p:embeddedFont>
      <p:font typeface="Lateef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eefSemiBold-bold.fntdata"/><Relationship Id="rId23" Type="http://schemas.openxmlformats.org/officeDocument/2006/relationships/font" Target="fonts/Lateef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layfairDisplayExtra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eefExtraBold-bold.fntdata"/><Relationship Id="rId30" Type="http://schemas.openxmlformats.org/officeDocument/2006/relationships/font" Target="fonts/PlayfairDisplayExtraBold-boldItalic.fntdata"/><Relationship Id="rId11" Type="http://schemas.openxmlformats.org/officeDocument/2006/relationships/slide" Target="slides/slide7.xml"/><Relationship Id="rId33" Type="http://schemas.openxmlformats.org/officeDocument/2006/relationships/font" Target="fonts/Lateef-bold.fntdata"/><Relationship Id="rId10" Type="http://schemas.openxmlformats.org/officeDocument/2006/relationships/slide" Target="slides/slide6.xml"/><Relationship Id="rId32" Type="http://schemas.openxmlformats.org/officeDocument/2006/relationships/font" Target="fonts/Lateef-regular.fntdata"/><Relationship Id="rId13" Type="http://schemas.openxmlformats.org/officeDocument/2006/relationships/slide" Target="slides/slide9.xml"/><Relationship Id="rId35" Type="http://schemas.openxmlformats.org/officeDocument/2006/relationships/font" Target="fonts/LateefMedium-bold.fntdata"/><Relationship Id="rId12" Type="http://schemas.openxmlformats.org/officeDocument/2006/relationships/slide" Target="slides/slide8.xml"/><Relationship Id="rId34" Type="http://schemas.openxmlformats.org/officeDocument/2006/relationships/font" Target="fonts/LateefMedium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1aa2b3a133_0_4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1aa2b3a133_0_4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1aa2b3a133_0_4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31aa2b3a133_0_4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aa2b3a133_0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1aa2b3a133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1aa2b3a133_0_4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31aa2b3a133_0_4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1aa75a9d92_6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31aa75a9d92_6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1aa75a9d92_6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31aa75a9d92_6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1aa75a9d92_6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g31aa75a9d92_6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1aa2b3a133_0_2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g31aa2b3a133_0_2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aa75a9d92_6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aa75a9d92_6_1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aa2b3a13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1aa2b3a13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aa2b3a133_0_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1aa2b3a133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aa2b3a133_0_3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1aa2b3a133_0_3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444924" y="937299"/>
            <a:ext cx="6254701" cy="25029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000"/>
              <a:buFont typeface="Playfair Display ExtraBold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07675" y="3440200"/>
            <a:ext cx="4528800" cy="475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719999" y="4014449"/>
            <a:ext cx="7704002" cy="572701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600"/>
              <a:buFont typeface="Playfair Display ExtraBold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4618949" y="1583600"/>
            <a:ext cx="3805201" cy="2991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347938" y="539999"/>
            <a:ext cx="4448100" cy="1058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8500"/>
              <a:buFont typeface="Playfair Display ExtraBold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347899" y="1671424"/>
            <a:ext cx="4448101" cy="1058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2099099" y="3611950"/>
            <a:ext cx="4945801" cy="538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b="0" i="0" lang="en-US" sz="12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Flaticon</a:t>
            </a:r>
            <a:r>
              <a:rPr b="0" i="0" lang="en-US" sz="12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Freepik</a:t>
            </a:r>
            <a:r>
              <a:rPr b="1" i="0" lang="en-US" sz="12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719999" y="1017793"/>
            <a:ext cx="7704002" cy="35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bg>
      <p:bgPr>
        <a:solidFill>
          <a:srgbClr val="0E2A47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23449" y="511025"/>
            <a:ext cx="7697101" cy="482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0E2A47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317949" y="1307099"/>
            <a:ext cx="4508102" cy="2529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0000"/>
              <a:buFont typeface="Playfair Display ExtraBold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2135550" y="1189099"/>
            <a:ext cx="4872900" cy="19644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0"/>
              <a:buFont typeface="Playfair Display ExtraBold"/>
              <a:buNone/>
              <a:defRPr sz="1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2135550" y="3153499"/>
            <a:ext cx="4872900" cy="80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hasCustomPrompt="1" type="title"/>
          </p:nvPr>
        </p:nvSpPr>
        <p:spPr>
          <a:xfrm>
            <a:off x="1284000" y="1288249"/>
            <a:ext cx="6576001" cy="1970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9600"/>
              <a:buFont typeface="Playfair Display ExtraBold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1284000" y="3259075"/>
            <a:ext cx="6576001" cy="497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719999" y="1017796"/>
            <a:ext cx="7704002" cy="381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_1">
  <p:cSld name="CUSTOM_6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37625" y="2746761"/>
            <a:ext cx="2175301" cy="124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05475" y="3075100"/>
            <a:ext cx="6161700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Playfair Display ExtraBold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705600" y="3855549"/>
            <a:ext cx="6161700" cy="37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5083974" y="537574"/>
            <a:ext cx="3020101" cy="4064401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6"/>
          <p:cNvSpPr txBox="1"/>
          <p:nvPr>
            <p:ph type="title"/>
          </p:nvPr>
        </p:nvSpPr>
        <p:spPr>
          <a:xfrm>
            <a:off x="719999" y="445025"/>
            <a:ext cx="3852002" cy="7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719999" y="1150024"/>
            <a:ext cx="3852002" cy="3453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">
  <p:cSld name="BLANK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2276999" y="2571750"/>
            <a:ext cx="4590002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layfair Display ExtraBold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444525" y="1687288"/>
            <a:ext cx="6255000" cy="8355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Roboto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Roboto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Roboto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Roboto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000"/>
              <a:buFont typeface="Roboto"/>
              <a:buNone/>
              <a:defRPr sz="20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719999" y="445025"/>
            <a:ext cx="7704002" cy="6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618949" y="2846750"/>
            <a:ext cx="3080401" cy="1383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Roboto"/>
              <a:buNone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>
  <p:cSld name="ONE_COLUMN_TEXT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>
            <p:ph idx="2" type="pic"/>
          </p:nvPr>
        </p:nvSpPr>
        <p:spPr>
          <a:xfrm>
            <a:off x="982999" y="1346674"/>
            <a:ext cx="2755202" cy="3260701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719999" y="445025"/>
            <a:ext cx="7710901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840500" y="1343349"/>
            <a:ext cx="4590301" cy="3260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sz="1200">
                <a:solidFill>
                  <a:schemeClr val="accent6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  <a:defRPr b="0" i="0" sz="3000" u="none" cap="none" strike="noStrike">
                <a:solidFill>
                  <a:srgbClr val="191919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9999" y="1017793"/>
            <a:ext cx="7704002" cy="35862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●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○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Char char="■"/>
              <a:defRPr b="0" i="0" sz="1400" u="none" cap="none" strike="noStrike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2684849" y="539499"/>
            <a:ext cx="3774302" cy="3774302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/>
          <p:nvPr>
            <p:ph idx="4294967295" type="ctrTitle"/>
          </p:nvPr>
        </p:nvSpPr>
        <p:spPr>
          <a:xfrm>
            <a:off x="2684850" y="539500"/>
            <a:ext cx="37743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820"/>
              <a:buFont typeface="Playfair Display ExtraBold"/>
              <a:buNone/>
            </a:pPr>
            <a:r>
              <a:rPr lang="en-US" sz="5820">
                <a:latin typeface="Lateef ExtraBold"/>
                <a:ea typeface="Lateef ExtraBold"/>
                <a:cs typeface="Lateef ExtraBold"/>
                <a:sym typeface="Lateef ExtraBold"/>
              </a:rPr>
              <a:t>استاندارد</a:t>
            </a:r>
            <a:endParaRPr sz="5820">
              <a:latin typeface="Lateef ExtraBold"/>
              <a:ea typeface="Lateef ExtraBold"/>
              <a:cs typeface="Lateef ExtraBold"/>
              <a:sym typeface="Lateef ExtraBold"/>
            </a:endParaRPr>
          </a:p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820"/>
              <a:buFont typeface="Playfair Display ExtraBold"/>
              <a:buNone/>
            </a:pPr>
            <a:r>
              <a:rPr lang="en-US" sz="5820">
                <a:latin typeface="Lateef ExtraBold"/>
                <a:ea typeface="Lateef ExtraBold"/>
                <a:cs typeface="Lateef ExtraBold"/>
                <a:sym typeface="Lateef ExtraBold"/>
              </a:rPr>
              <a:t>24774</a:t>
            </a:r>
            <a:endParaRPr sz="5820">
              <a:latin typeface="Lateef ExtraBold"/>
              <a:ea typeface="Lateef ExtraBold"/>
              <a:cs typeface="Lateef ExtraBold"/>
              <a:sym typeface="Lateef ExtraBold"/>
            </a:endParaRPr>
          </a:p>
        </p:txBody>
      </p:sp>
      <p:sp>
        <p:nvSpPr>
          <p:cNvPr id="86" name="Google Shape;86;p21"/>
          <p:cNvSpPr txBox="1"/>
          <p:nvPr>
            <p:ph idx="4294967295" type="subTitle"/>
          </p:nvPr>
        </p:nvSpPr>
        <p:spPr>
          <a:xfrm>
            <a:off x="6250875" y="2878850"/>
            <a:ext cx="31680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2100">
                <a:solidFill>
                  <a:srgbClr val="DCB516"/>
                </a:solidFill>
                <a:latin typeface="Lateef Medium"/>
                <a:ea typeface="Lateef Medium"/>
                <a:cs typeface="Lateef Medium"/>
                <a:sym typeface="Lateef Medium"/>
              </a:rPr>
              <a:t>گروه ۱</a:t>
            </a:r>
            <a:endParaRPr sz="2100">
              <a:solidFill>
                <a:srgbClr val="DCB516"/>
              </a:solidFill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1600">
                <a:latin typeface="Lateef Medium"/>
                <a:ea typeface="Lateef Medium"/>
                <a:cs typeface="Lateef Medium"/>
                <a:sym typeface="Lateef Medium"/>
              </a:rPr>
              <a:t>امیررضا آذری</a:t>
            </a:r>
            <a:endParaRPr sz="1600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1600">
                <a:latin typeface="Lateef Medium"/>
                <a:ea typeface="Lateef Medium"/>
                <a:cs typeface="Lateef Medium"/>
                <a:sym typeface="Lateef Medium"/>
              </a:rPr>
              <a:t>پرهام رضایی</a:t>
            </a:r>
            <a:endParaRPr sz="1600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1600">
                <a:latin typeface="Lateef Medium"/>
                <a:ea typeface="Lateef Medium"/>
                <a:cs typeface="Lateef Medium"/>
                <a:sym typeface="Lateef Medium"/>
              </a:rPr>
              <a:t>امید دلیران</a:t>
            </a:r>
            <a:endParaRPr sz="1600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1600">
                <a:latin typeface="Lateef Medium"/>
                <a:ea typeface="Lateef Medium"/>
                <a:cs typeface="Lateef Medium"/>
                <a:sym typeface="Lateef Medium"/>
              </a:rPr>
              <a:t>رضا وحیدی مجد</a:t>
            </a:r>
            <a:endParaRPr sz="1600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1600">
                <a:latin typeface="Lateef Medium"/>
                <a:ea typeface="Lateef Medium"/>
                <a:cs typeface="Lateef Medium"/>
                <a:sym typeface="Lateef Medium"/>
              </a:rPr>
              <a:t>رضا حیدری</a:t>
            </a:r>
            <a:endParaRPr sz="160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87" name="Google Shape;87;p21"/>
          <p:cNvGrpSpPr/>
          <p:nvPr/>
        </p:nvGrpSpPr>
        <p:grpSpPr>
          <a:xfrm>
            <a:off x="6967623" y="394824"/>
            <a:ext cx="2582402" cy="289353"/>
            <a:chOff x="-1" y="0"/>
            <a:chExt cx="2582400" cy="289351"/>
          </a:xfrm>
        </p:grpSpPr>
        <p:sp>
          <p:nvSpPr>
            <p:cNvPr id="88" name="Google Shape;88;p21"/>
            <p:cNvSpPr/>
            <p:nvPr/>
          </p:nvSpPr>
          <p:spPr>
            <a:xfrm rot="-5400000">
              <a:off x="-1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 rot="-5400000">
              <a:off x="-1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1"/>
            <p:cNvSpPr/>
            <p:nvPr/>
          </p:nvSpPr>
          <p:spPr>
            <a:xfrm rot="-5400000">
              <a:off x="190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1"/>
            <p:cNvSpPr/>
            <p:nvPr/>
          </p:nvSpPr>
          <p:spPr>
            <a:xfrm rot="-5400000">
              <a:off x="190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1"/>
            <p:cNvSpPr/>
            <p:nvPr/>
          </p:nvSpPr>
          <p:spPr>
            <a:xfrm rot="-5400000">
              <a:off x="380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1"/>
            <p:cNvSpPr/>
            <p:nvPr/>
          </p:nvSpPr>
          <p:spPr>
            <a:xfrm rot="-5400000">
              <a:off x="380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rot="-5400000">
              <a:off x="571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1"/>
            <p:cNvSpPr/>
            <p:nvPr/>
          </p:nvSpPr>
          <p:spPr>
            <a:xfrm rot="-5400000">
              <a:off x="571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1"/>
            <p:cNvSpPr/>
            <p:nvPr/>
          </p:nvSpPr>
          <p:spPr>
            <a:xfrm rot="-5400000">
              <a:off x="761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1"/>
            <p:cNvSpPr/>
            <p:nvPr/>
          </p:nvSpPr>
          <p:spPr>
            <a:xfrm rot="-5400000">
              <a:off x="761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1"/>
            <p:cNvSpPr/>
            <p:nvPr/>
          </p:nvSpPr>
          <p:spPr>
            <a:xfrm rot="-5400000">
              <a:off x="952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1"/>
            <p:cNvSpPr/>
            <p:nvPr/>
          </p:nvSpPr>
          <p:spPr>
            <a:xfrm rot="-5400000">
              <a:off x="952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1"/>
            <p:cNvSpPr/>
            <p:nvPr/>
          </p:nvSpPr>
          <p:spPr>
            <a:xfrm rot="-5400000">
              <a:off x="1142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1"/>
            <p:cNvSpPr/>
            <p:nvPr/>
          </p:nvSpPr>
          <p:spPr>
            <a:xfrm rot="-5400000">
              <a:off x="1142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rot="-5400000">
              <a:off x="1333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1"/>
            <p:cNvSpPr/>
            <p:nvPr/>
          </p:nvSpPr>
          <p:spPr>
            <a:xfrm rot="-5400000">
              <a:off x="1333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1"/>
            <p:cNvSpPr/>
            <p:nvPr/>
          </p:nvSpPr>
          <p:spPr>
            <a:xfrm rot="-5400000">
              <a:off x="1523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1"/>
            <p:cNvSpPr/>
            <p:nvPr/>
          </p:nvSpPr>
          <p:spPr>
            <a:xfrm rot="-5400000">
              <a:off x="1523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1"/>
            <p:cNvSpPr/>
            <p:nvPr/>
          </p:nvSpPr>
          <p:spPr>
            <a:xfrm rot="-5400000">
              <a:off x="1714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1"/>
            <p:cNvSpPr/>
            <p:nvPr/>
          </p:nvSpPr>
          <p:spPr>
            <a:xfrm rot="-5400000">
              <a:off x="1714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1"/>
            <p:cNvSpPr/>
            <p:nvPr/>
          </p:nvSpPr>
          <p:spPr>
            <a:xfrm rot="-5400000">
              <a:off x="1904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 rot="-5400000">
              <a:off x="1904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2095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2095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 rot="-5400000">
              <a:off x="2285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 rot="-5400000">
              <a:off x="2285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 rot="-5400000">
              <a:off x="2476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 rot="-5400000">
              <a:off x="2476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6" name="Google Shape;116;p21"/>
          <p:cNvCxnSpPr/>
          <p:nvPr/>
        </p:nvCxnSpPr>
        <p:spPr>
          <a:xfrm>
            <a:off x="722649" y="4867850"/>
            <a:ext cx="7698702" cy="1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17" name="Google Shape;117;p21"/>
          <p:cNvGrpSpPr/>
          <p:nvPr/>
        </p:nvGrpSpPr>
        <p:grpSpPr>
          <a:xfrm>
            <a:off x="1155574" y="394832"/>
            <a:ext cx="289353" cy="867903"/>
            <a:chOff x="-1" y="0"/>
            <a:chExt cx="289351" cy="867901"/>
          </a:xfrm>
        </p:grpSpPr>
        <p:sp>
          <p:nvSpPr>
            <p:cNvPr id="118" name="Google Shape;118;p21"/>
            <p:cNvSpPr/>
            <p:nvPr/>
          </p:nvSpPr>
          <p:spPr>
            <a:xfrm>
              <a:off x="-1" y="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183450" y="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-1" y="19050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183450" y="19050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-1" y="38100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183450" y="38100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-1" y="57150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183450" y="57150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-1" y="76200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183450" y="76200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1"/>
          <p:cNvSpPr txBox="1"/>
          <p:nvPr>
            <p:ph idx="4294967295" type="subTitle"/>
          </p:nvPr>
        </p:nvSpPr>
        <p:spPr>
          <a:xfrm>
            <a:off x="66375" y="3429050"/>
            <a:ext cx="28512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2100">
                <a:solidFill>
                  <a:schemeClr val="dk1"/>
                </a:solidFill>
                <a:latin typeface="Lateef Medium"/>
                <a:ea typeface="Lateef Medium"/>
                <a:cs typeface="Lateef Medium"/>
                <a:sym typeface="Lateef Medium"/>
              </a:rPr>
              <a:t>درس: تحلیل و طراحی سیستم‌ها</a:t>
            </a:r>
            <a:endParaRPr sz="2100">
              <a:solidFill>
                <a:schemeClr val="dk1"/>
              </a:solidFill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2100">
                <a:solidFill>
                  <a:schemeClr val="dk1"/>
                </a:solidFill>
                <a:latin typeface="Lateef Medium"/>
                <a:ea typeface="Lateef Medium"/>
                <a:cs typeface="Lateef Medium"/>
                <a:sym typeface="Lateef Medium"/>
              </a:rPr>
              <a:t>استاد حبیبی</a:t>
            </a:r>
            <a:endParaRPr sz="2100">
              <a:solidFill>
                <a:schemeClr val="dk1"/>
              </a:solidFill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Helvetica Neue"/>
              <a:buNone/>
            </a:pPr>
            <a:r>
              <a:rPr lang="en-US" sz="2100">
                <a:solidFill>
                  <a:schemeClr val="dk1"/>
                </a:solidFill>
                <a:latin typeface="Lateef Medium"/>
                <a:ea typeface="Lateef Medium"/>
                <a:cs typeface="Lateef Medium"/>
                <a:sym typeface="Lateef Medium"/>
              </a:rPr>
              <a:t>ترم پاییز ۱۴۰۳</a:t>
            </a:r>
            <a:endParaRPr sz="2100">
              <a:solidFill>
                <a:schemeClr val="dk1"/>
              </a:solidFill>
              <a:latin typeface="Lateef Medium"/>
              <a:ea typeface="Lateef Medium"/>
              <a:cs typeface="Lateef Medium"/>
              <a:sym typeface="Lateef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p30"/>
          <p:cNvGrpSpPr/>
          <p:nvPr/>
        </p:nvGrpSpPr>
        <p:grpSpPr>
          <a:xfrm>
            <a:off x="7146325" y="3075206"/>
            <a:ext cx="677401" cy="105900"/>
            <a:chOff x="0" y="-1"/>
            <a:chExt cx="677401" cy="105900"/>
          </a:xfrm>
        </p:grpSpPr>
        <p:sp>
          <p:nvSpPr>
            <p:cNvPr id="495" name="Google Shape;495;p30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9" name="Google Shape;499;p30"/>
          <p:cNvSpPr txBox="1"/>
          <p:nvPr>
            <p:ph type="title"/>
          </p:nvPr>
        </p:nvSpPr>
        <p:spPr>
          <a:xfrm>
            <a:off x="719999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20"/>
              <a:buFont typeface="Playfair Display ExtraBold"/>
              <a:buNone/>
            </a:pPr>
            <a:r>
              <a:rPr lang="en-US" sz="2520">
                <a:latin typeface="Lateef ExtraBold"/>
                <a:ea typeface="Lateef ExtraBold"/>
                <a:cs typeface="Lateef ExtraBold"/>
                <a:sym typeface="Lateef ExtraBold"/>
              </a:rPr>
              <a:t>عناصر اختیاری</a:t>
            </a:r>
            <a:endParaRPr>
              <a:latin typeface="Lateef ExtraBold"/>
              <a:ea typeface="Lateef ExtraBold"/>
              <a:cs typeface="Lateef ExtraBold"/>
              <a:sym typeface="Lateef ExtraBold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6611725" y="1402187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فعالیت‌ها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501" name="Google Shape;501;p30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02" name="Google Shape;502;p30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3" name="Google Shape;503;p30"/>
          <p:cNvSpPr txBox="1"/>
          <p:nvPr>
            <p:ph idx="4294967295" type="body"/>
          </p:nvPr>
        </p:nvSpPr>
        <p:spPr>
          <a:xfrm>
            <a:off x="4075075" y="1676277"/>
            <a:ext cx="2674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اقداماتی برای رسیدن به نتایج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الزامی، توصیه‌ای، یا مجاز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504" name="Google Shape;504;p30"/>
          <p:cNvGrpSpPr/>
          <p:nvPr/>
        </p:nvGrpSpPr>
        <p:grpSpPr>
          <a:xfrm>
            <a:off x="7146325" y="1296281"/>
            <a:ext cx="677401" cy="105900"/>
            <a:chOff x="0" y="-1"/>
            <a:chExt cx="677401" cy="105900"/>
          </a:xfrm>
        </p:grpSpPr>
        <p:sp>
          <p:nvSpPr>
            <p:cNvPr id="505" name="Google Shape;505;p30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30"/>
          <p:cNvSpPr txBox="1"/>
          <p:nvPr/>
        </p:nvSpPr>
        <p:spPr>
          <a:xfrm>
            <a:off x="6611725" y="3171837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6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وظایف</a:t>
            </a:r>
            <a:endParaRPr b="1" sz="18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510" name="Google Shape;510;p30"/>
          <p:cNvSpPr txBox="1"/>
          <p:nvPr>
            <p:ph idx="4294967295" type="body"/>
          </p:nvPr>
        </p:nvSpPr>
        <p:spPr>
          <a:xfrm>
            <a:off x="3776325" y="3412525"/>
            <a:ext cx="3046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جهت پشتیبانی از دست‌یابی به نتایج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solidFill>
                  <a:schemeClr val="dk1"/>
                </a:solidFill>
                <a:latin typeface="Lateef Medium"/>
                <a:ea typeface="Lateef Medium"/>
                <a:cs typeface="Lateef Medium"/>
                <a:sym typeface="Lateef Medium"/>
              </a:rPr>
              <a:t>الزامات، توصیه‌‌ها، یا اقدامات مجاز</a:t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511" name="Google Shape;511;p30"/>
          <p:cNvGrpSpPr/>
          <p:nvPr/>
        </p:nvGrpSpPr>
        <p:grpSpPr>
          <a:xfrm>
            <a:off x="-843789" y="1929867"/>
            <a:ext cx="2504400" cy="2504400"/>
            <a:chOff x="-1" y="53"/>
            <a:chExt cx="2504400" cy="2504400"/>
          </a:xfrm>
        </p:grpSpPr>
        <p:sp>
          <p:nvSpPr>
            <p:cNvPr id="512" name="Google Shape;512;p30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p30"/>
          <p:cNvSpPr/>
          <p:nvPr/>
        </p:nvSpPr>
        <p:spPr>
          <a:xfrm>
            <a:off x="-327040" y="2446635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0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31"/>
          <p:cNvGrpSpPr/>
          <p:nvPr/>
        </p:nvGrpSpPr>
        <p:grpSpPr>
          <a:xfrm>
            <a:off x="7209250" y="1814106"/>
            <a:ext cx="677401" cy="105900"/>
            <a:chOff x="0" y="-1"/>
            <a:chExt cx="677401" cy="105900"/>
          </a:xfrm>
        </p:grpSpPr>
        <p:sp>
          <p:nvSpPr>
            <p:cNvPr id="521" name="Google Shape;521;p31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1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1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1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31"/>
          <p:cNvSpPr txBox="1"/>
          <p:nvPr/>
        </p:nvSpPr>
        <p:spPr>
          <a:xfrm>
            <a:off x="6611725" y="716287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ورودی‌ها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526" name="Google Shape;526;p31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27" name="Google Shape;527;p31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28" name="Google Shape;528;p31"/>
          <p:cNvSpPr txBox="1"/>
          <p:nvPr>
            <p:ph idx="4294967295" type="body"/>
          </p:nvPr>
        </p:nvSpPr>
        <p:spPr>
          <a:xfrm>
            <a:off x="4075075" y="990377"/>
            <a:ext cx="2674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اطلاعات وارد شده جهت تبدیل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529" name="Google Shape;529;p31"/>
          <p:cNvGrpSpPr/>
          <p:nvPr/>
        </p:nvGrpSpPr>
        <p:grpSpPr>
          <a:xfrm>
            <a:off x="7146325" y="610381"/>
            <a:ext cx="677401" cy="105901"/>
            <a:chOff x="0" y="-1"/>
            <a:chExt cx="677401" cy="105900"/>
          </a:xfrm>
        </p:grpSpPr>
        <p:sp>
          <p:nvSpPr>
            <p:cNvPr id="530" name="Google Shape;530;p31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1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1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1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p31"/>
          <p:cNvSpPr txBox="1"/>
          <p:nvPr/>
        </p:nvSpPr>
        <p:spPr>
          <a:xfrm>
            <a:off x="6674650" y="1910737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6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خروجی‌ها</a:t>
            </a:r>
            <a:endParaRPr b="1" sz="18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535" name="Google Shape;535;p31"/>
          <p:cNvSpPr txBox="1"/>
          <p:nvPr>
            <p:ph idx="4294967295" type="body"/>
          </p:nvPr>
        </p:nvSpPr>
        <p:spPr>
          <a:xfrm>
            <a:off x="3839250" y="2284850"/>
            <a:ext cx="29736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محصولات، خدمات، یا آثار فیزیکی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536" name="Google Shape;536;p31"/>
          <p:cNvGrpSpPr/>
          <p:nvPr/>
        </p:nvGrpSpPr>
        <p:grpSpPr>
          <a:xfrm>
            <a:off x="-843789" y="1929867"/>
            <a:ext cx="2504400" cy="2504400"/>
            <a:chOff x="-1" y="53"/>
            <a:chExt cx="2504400" cy="2504400"/>
          </a:xfrm>
        </p:grpSpPr>
        <p:sp>
          <p:nvSpPr>
            <p:cNvPr id="537" name="Google Shape;537;p31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1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31"/>
          <p:cNvSpPr/>
          <p:nvPr/>
        </p:nvSpPr>
        <p:spPr>
          <a:xfrm>
            <a:off x="-327040" y="2446635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1"/>
          <p:cNvGrpSpPr/>
          <p:nvPr/>
        </p:nvGrpSpPr>
        <p:grpSpPr>
          <a:xfrm>
            <a:off x="7209250" y="3105181"/>
            <a:ext cx="677401" cy="105900"/>
            <a:chOff x="0" y="-1"/>
            <a:chExt cx="677401" cy="105900"/>
          </a:xfrm>
        </p:grpSpPr>
        <p:sp>
          <p:nvSpPr>
            <p:cNvPr id="541" name="Google Shape;541;p31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1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31"/>
          <p:cNvSpPr txBox="1"/>
          <p:nvPr/>
        </p:nvSpPr>
        <p:spPr>
          <a:xfrm>
            <a:off x="6674650" y="3201812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6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محدودیت‌ها</a:t>
            </a:r>
            <a:endParaRPr b="1" sz="18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546" name="Google Shape;546;p31"/>
          <p:cNvSpPr txBox="1"/>
          <p:nvPr>
            <p:ph idx="4294967295" type="body"/>
          </p:nvPr>
        </p:nvSpPr>
        <p:spPr>
          <a:xfrm>
            <a:off x="2400825" y="3575925"/>
            <a:ext cx="44121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دستورالعمل‌ها و محدودیت‌ها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الزامات قانونی، سیاست‌های سازمان، و توافق‌نامه‌ها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sp>
        <p:nvSpPr>
          <p:cNvPr id="547" name="Google Shape;547;p31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/>
          <p:nvPr/>
        </p:nvSpPr>
        <p:spPr>
          <a:xfrm>
            <a:off x="5328951" y="1936075"/>
            <a:ext cx="1371600" cy="13482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2"/>
          <p:cNvSpPr txBox="1"/>
          <p:nvPr>
            <p:ph type="title"/>
          </p:nvPr>
        </p:nvSpPr>
        <p:spPr>
          <a:xfrm>
            <a:off x="719999" y="470025"/>
            <a:ext cx="77040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</a:pPr>
            <a:r>
              <a:rPr lang="en-US" sz="3400">
                <a:latin typeface="Lateef Medium"/>
                <a:ea typeface="Lateef Medium"/>
                <a:cs typeface="Lateef Medium"/>
                <a:sym typeface="Lateef Medium"/>
              </a:rPr>
              <a:t>تعریف فرآیند بر اساس نیاز‌های خاص</a:t>
            </a:r>
            <a:endParaRPr sz="340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cxnSp>
        <p:nvCxnSpPr>
          <p:cNvPr id="554" name="Google Shape;554;p32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55" name="Google Shape;555;p32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556" name="Google Shape;556;p32"/>
          <p:cNvGrpSpPr/>
          <p:nvPr/>
        </p:nvGrpSpPr>
        <p:grpSpPr>
          <a:xfrm>
            <a:off x="423861" y="1343339"/>
            <a:ext cx="289351" cy="1820399"/>
            <a:chOff x="-1" y="0"/>
            <a:chExt cx="289351" cy="1820399"/>
          </a:xfrm>
        </p:grpSpPr>
        <p:sp>
          <p:nvSpPr>
            <p:cNvPr id="557" name="Google Shape;557;p32"/>
            <p:cNvSpPr/>
            <p:nvPr/>
          </p:nvSpPr>
          <p:spPr>
            <a:xfrm>
              <a:off x="-1" y="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183450" y="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-1" y="1905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83450" y="1905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-1" y="3810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183450" y="3810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-1" y="571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183450" y="571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-1" y="761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183450" y="761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-1" y="952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83450" y="952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-1" y="1142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183450" y="1142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-1" y="1333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183450" y="1333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-1" y="1523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183450" y="1523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-1" y="1714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183450" y="1714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32"/>
          <p:cNvGrpSpPr/>
          <p:nvPr/>
        </p:nvGrpSpPr>
        <p:grpSpPr>
          <a:xfrm>
            <a:off x="8286087" y="3248337"/>
            <a:ext cx="289351" cy="677400"/>
            <a:chOff x="-1" y="-1"/>
            <a:chExt cx="289351" cy="677400"/>
          </a:xfrm>
        </p:grpSpPr>
        <p:sp>
          <p:nvSpPr>
            <p:cNvPr id="578" name="Google Shape;578;p32"/>
            <p:cNvSpPr/>
            <p:nvPr/>
          </p:nvSpPr>
          <p:spPr>
            <a:xfrm>
              <a:off x="-1" y="-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183450" y="-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-1" y="190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183450" y="190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-1" y="380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183450" y="3809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-1" y="571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183450" y="571499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32"/>
          <p:cNvSpPr/>
          <p:nvPr/>
        </p:nvSpPr>
        <p:spPr>
          <a:xfrm>
            <a:off x="2443351" y="1936075"/>
            <a:ext cx="1371600" cy="13482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2"/>
          <p:cNvSpPr txBox="1"/>
          <p:nvPr/>
        </p:nvSpPr>
        <p:spPr>
          <a:xfrm>
            <a:off x="2539800" y="2271475"/>
            <a:ext cx="1178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44"/>
              <a:buFont typeface="Playfair Display ExtraBold"/>
              <a:buNone/>
            </a:pPr>
            <a:r>
              <a:rPr b="1" lang="en-US" sz="3243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دیدگاه</a:t>
            </a:r>
            <a:endParaRPr b="1" sz="33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588" name="Google Shape;588;p32"/>
          <p:cNvSpPr txBox="1"/>
          <p:nvPr/>
        </p:nvSpPr>
        <p:spPr>
          <a:xfrm>
            <a:off x="5425400" y="2271475"/>
            <a:ext cx="11787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344"/>
              <a:buFont typeface="Playfair Display ExtraBold"/>
              <a:buNone/>
            </a:pPr>
            <a:r>
              <a:rPr b="1" lang="en-US" sz="3243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دید</a:t>
            </a:r>
            <a:endParaRPr b="1" sz="33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589" name="Google Shape;589;p32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33"/>
          <p:cNvGrpSpPr/>
          <p:nvPr/>
        </p:nvGrpSpPr>
        <p:grpSpPr>
          <a:xfrm>
            <a:off x="7209250" y="1827919"/>
            <a:ext cx="677401" cy="105900"/>
            <a:chOff x="0" y="-1"/>
            <a:chExt cx="677401" cy="105900"/>
          </a:xfrm>
        </p:grpSpPr>
        <p:sp>
          <p:nvSpPr>
            <p:cNvPr id="595" name="Google Shape;595;p33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3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3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33"/>
          <p:cNvSpPr txBox="1"/>
          <p:nvPr/>
        </p:nvSpPr>
        <p:spPr>
          <a:xfrm>
            <a:off x="6674650" y="499000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دید (نما)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600" name="Google Shape;600;p33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01" name="Google Shape;601;p33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02" name="Google Shape;602;p33"/>
          <p:cNvSpPr txBox="1"/>
          <p:nvPr>
            <p:ph idx="4294967295" type="body"/>
          </p:nvPr>
        </p:nvSpPr>
        <p:spPr>
          <a:xfrm>
            <a:off x="2999700" y="773100"/>
            <a:ext cx="38130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نمایش </a:t>
            </a: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ساختار یافته</a:t>
            </a: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 برای هدف یا مخاطب خاص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متمرکز بر هدف و دغدغه خاص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فراهم آوری امکان شخصی سازی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603" name="Google Shape;603;p33"/>
          <p:cNvGrpSpPr/>
          <p:nvPr/>
        </p:nvGrpSpPr>
        <p:grpSpPr>
          <a:xfrm>
            <a:off x="7209250" y="393093"/>
            <a:ext cx="677401" cy="105901"/>
            <a:chOff x="0" y="-1"/>
            <a:chExt cx="677401" cy="105900"/>
          </a:xfrm>
        </p:grpSpPr>
        <p:sp>
          <p:nvSpPr>
            <p:cNvPr id="604" name="Google Shape;604;p33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3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3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3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33"/>
          <p:cNvSpPr txBox="1"/>
          <p:nvPr/>
        </p:nvSpPr>
        <p:spPr>
          <a:xfrm>
            <a:off x="6674650" y="1926250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6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دیدگاه</a:t>
            </a:r>
            <a:endParaRPr b="1" sz="18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609" name="Google Shape;609;p33"/>
          <p:cNvSpPr txBox="1"/>
          <p:nvPr>
            <p:ph idx="4294967295" type="body"/>
          </p:nvPr>
        </p:nvSpPr>
        <p:spPr>
          <a:xfrm>
            <a:off x="3491400" y="2170500"/>
            <a:ext cx="33213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قالبی برای توسعه نما‌های فردی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مجموعه نگرانی‌ها و ذینفعان دارای دغدغه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610" name="Google Shape;610;p33"/>
          <p:cNvGrpSpPr/>
          <p:nvPr/>
        </p:nvGrpSpPr>
        <p:grpSpPr>
          <a:xfrm>
            <a:off x="-85189" y="1121242"/>
            <a:ext cx="2504400" cy="2504400"/>
            <a:chOff x="-1" y="53"/>
            <a:chExt cx="2504400" cy="2504400"/>
          </a:xfrm>
        </p:grpSpPr>
        <p:sp>
          <p:nvSpPr>
            <p:cNvPr id="611" name="Google Shape;611;p33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3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33"/>
          <p:cNvSpPr/>
          <p:nvPr/>
        </p:nvSpPr>
        <p:spPr>
          <a:xfrm>
            <a:off x="431560" y="1638010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3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5" name="Google Shape;615;p33"/>
          <p:cNvSpPr txBox="1"/>
          <p:nvPr/>
        </p:nvSpPr>
        <p:spPr>
          <a:xfrm>
            <a:off x="6632950" y="3459400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کاربرد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616" name="Google Shape;616;p33"/>
          <p:cNvSpPr txBox="1"/>
          <p:nvPr>
            <p:ph idx="4294967295" type="body"/>
          </p:nvPr>
        </p:nvSpPr>
        <p:spPr>
          <a:xfrm>
            <a:off x="2958000" y="3689150"/>
            <a:ext cx="38130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افزایش اثربخشی به کمک انعطاف پذیری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617" name="Google Shape;617;p33"/>
          <p:cNvGrpSpPr/>
          <p:nvPr/>
        </p:nvGrpSpPr>
        <p:grpSpPr>
          <a:xfrm>
            <a:off x="7167550" y="3353493"/>
            <a:ext cx="677401" cy="105901"/>
            <a:chOff x="0" y="-1"/>
            <a:chExt cx="677401" cy="105900"/>
          </a:xfrm>
        </p:grpSpPr>
        <p:sp>
          <p:nvSpPr>
            <p:cNvPr id="618" name="Google Shape;618;p33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3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3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3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6" name="Google Shape;626;p34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27" name="Google Shape;627;p34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628" name="Google Shape;628;p34"/>
          <p:cNvGrpSpPr/>
          <p:nvPr/>
        </p:nvGrpSpPr>
        <p:grpSpPr>
          <a:xfrm>
            <a:off x="7196325" y="587706"/>
            <a:ext cx="677401" cy="105901"/>
            <a:chOff x="0" y="-1"/>
            <a:chExt cx="677401" cy="105900"/>
          </a:xfrm>
        </p:grpSpPr>
        <p:sp>
          <p:nvSpPr>
            <p:cNvPr id="629" name="Google Shape;629;p34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4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4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4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34"/>
          <p:cNvGrpSpPr/>
          <p:nvPr/>
        </p:nvGrpSpPr>
        <p:grpSpPr>
          <a:xfrm>
            <a:off x="-843789" y="1929867"/>
            <a:ext cx="2504400" cy="2504400"/>
            <a:chOff x="-1" y="53"/>
            <a:chExt cx="2504400" cy="2504400"/>
          </a:xfrm>
        </p:grpSpPr>
        <p:sp>
          <p:nvSpPr>
            <p:cNvPr id="634" name="Google Shape;634;p34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p34"/>
          <p:cNvSpPr/>
          <p:nvPr/>
        </p:nvSpPr>
        <p:spPr>
          <a:xfrm>
            <a:off x="-327040" y="2446635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6661725" y="844950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نمونه کاربرد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638" name="Google Shape;638;p34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34"/>
          <p:cNvSpPr txBox="1"/>
          <p:nvPr/>
        </p:nvSpPr>
        <p:spPr>
          <a:xfrm>
            <a:off x="1918300" y="1372650"/>
            <a:ext cx="59049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●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نام فرآیند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نهادینه سازی کیفیتِ کاربر‌محور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●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اهداف فرآیند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ایجاد و حفظ رویکرد کاربرمحور به عنوان یک رویه ی عادی در سازمان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●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نتایج فرآیند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مدیریت ارشد رویکرد کاربرمحور را برای طراحی، عملکرد و خرید سیستم ترویج میدهد.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سازمان چشم‌انداز </a:t>
            </a: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استراتژیکی</a:t>
            </a: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در </a:t>
            </a: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مورد</a:t>
            </a: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ارزش در </a:t>
            </a: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نظر</a:t>
            </a: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گرفتن تجربه کاربر برای هر دو محصول و سیستم‌هایی که کارکنان از آنها استفاده می‌کنند، دارد.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میزان دستیابی به اهداف کیفیت کاربرمحور برای محصولات یا بخش‌های مختلف بازار مشخص است.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طراحی کاربرمحور در توسعه سیستم‌های تعاملی اعمال میشود.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سازمان به تغییرات در نحوه استفاده از سیستم‌های تعاملی خود واکنش‌پذیر است.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4" name="Google Shape;644;p35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45" name="Google Shape;645;p35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646" name="Google Shape;646;p35"/>
          <p:cNvGrpSpPr/>
          <p:nvPr/>
        </p:nvGrpSpPr>
        <p:grpSpPr>
          <a:xfrm>
            <a:off x="7196325" y="587706"/>
            <a:ext cx="677401" cy="105901"/>
            <a:chOff x="0" y="-1"/>
            <a:chExt cx="677401" cy="105900"/>
          </a:xfrm>
        </p:grpSpPr>
        <p:sp>
          <p:nvSpPr>
            <p:cNvPr id="647" name="Google Shape;647;p35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1" name="Google Shape;651;p35"/>
          <p:cNvGrpSpPr/>
          <p:nvPr/>
        </p:nvGrpSpPr>
        <p:grpSpPr>
          <a:xfrm>
            <a:off x="-843789" y="1929867"/>
            <a:ext cx="2504400" cy="2504400"/>
            <a:chOff x="-1" y="53"/>
            <a:chExt cx="2504400" cy="2504400"/>
          </a:xfrm>
        </p:grpSpPr>
        <p:sp>
          <p:nvSpPr>
            <p:cNvPr id="652" name="Google Shape;652;p35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p35"/>
          <p:cNvSpPr/>
          <p:nvPr/>
        </p:nvSpPr>
        <p:spPr>
          <a:xfrm>
            <a:off x="-327040" y="2446635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5"/>
          <p:cNvSpPr txBox="1"/>
          <p:nvPr/>
        </p:nvSpPr>
        <p:spPr>
          <a:xfrm>
            <a:off x="6661725" y="844950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نمونه کاربرد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656" name="Google Shape;656;p35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35"/>
          <p:cNvSpPr txBox="1"/>
          <p:nvPr/>
        </p:nvSpPr>
        <p:spPr>
          <a:xfrm>
            <a:off x="1918300" y="1372650"/>
            <a:ext cx="59049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●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فعالیت‌های فرآیند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تعیین یک عضو مناسب از هیئت مدیره برای مسئولیت ترویج رویکرد کاربرمحور و جلب حمایت مدیریت ارشد.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ایجاد و ابلاغ سیاستی برای دستیابی به سطوح مورد نیاز کیفیت کاربرمحور در سازمان.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ایجاد یک برنامه بهبود مستمر برای کیفیت کاربرمحور در سازمان.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ایجاد و حفظ آگاهی از اهمیت کیفیت کاربرمحور.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ارزیابی و تعریف اهمیت کیفیت کاربرمحور در بخش‌های مختلف بازار، با در نظر گرفتن انتظارات برای کیفیت کاربرمحور محصولات در آن بخشهای بازار. 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اطمینان از پذیرش فعالیت‌های کاربرمحور در سازمان.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 توسعه استراتژی سیستم‌ها برای در نظر گرفتن نیاز های کاربر، ذی‌نفعان دیگر و سازمان. 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0" marL="4572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●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مزایای فرآیند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23850" lvl="1" marL="914400" rtl="1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500"/>
              <a:buFont typeface="Lateef"/>
              <a:buChar char="○"/>
            </a:pPr>
            <a:r>
              <a:rPr lang="en-US" sz="1500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سازمان کیفیت کاربرمحور را در نظر می‌گیرد.</a:t>
            </a:r>
            <a:endParaRPr sz="15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36"/>
          <p:cNvGrpSpPr/>
          <p:nvPr/>
        </p:nvGrpSpPr>
        <p:grpSpPr>
          <a:xfrm>
            <a:off x="7338486" y="3608867"/>
            <a:ext cx="2504400" cy="2504400"/>
            <a:chOff x="-1" y="53"/>
            <a:chExt cx="2504400" cy="2504400"/>
          </a:xfrm>
        </p:grpSpPr>
        <p:sp>
          <p:nvSpPr>
            <p:cNvPr id="663" name="Google Shape;663;p36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6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36"/>
          <p:cNvSpPr/>
          <p:nvPr/>
        </p:nvSpPr>
        <p:spPr>
          <a:xfrm>
            <a:off x="7855185" y="4125560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p36"/>
          <p:cNvCxnSpPr/>
          <p:nvPr/>
        </p:nvCxnSpPr>
        <p:spPr>
          <a:xfrm>
            <a:off x="722699" y="1157124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67" name="Google Shape;667;p36"/>
          <p:cNvSpPr/>
          <p:nvPr/>
        </p:nvSpPr>
        <p:spPr>
          <a:xfrm>
            <a:off x="949770" y="-256672"/>
            <a:ext cx="990300" cy="9903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8" name="Google Shape;668;p36"/>
          <p:cNvGrpSpPr/>
          <p:nvPr/>
        </p:nvGrpSpPr>
        <p:grpSpPr>
          <a:xfrm>
            <a:off x="705589" y="4279387"/>
            <a:ext cx="2877712" cy="322338"/>
            <a:chOff x="0" y="115"/>
            <a:chExt cx="2877712" cy="322338"/>
          </a:xfrm>
        </p:grpSpPr>
        <p:sp>
          <p:nvSpPr>
            <p:cNvPr id="669" name="Google Shape;669;p36"/>
            <p:cNvSpPr/>
            <p:nvPr/>
          </p:nvSpPr>
          <p:spPr>
            <a:xfrm rot="-5400000">
              <a:off x="0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 rot="-5400000">
              <a:off x="0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 rot="-5400000">
              <a:off x="212293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 rot="-5400000">
              <a:off x="212293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 rot="-5400000">
              <a:off x="424585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 rot="-5400000">
              <a:off x="424586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 rot="-5400000">
              <a:off x="636879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 rot="-5400000">
              <a:off x="636879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 rot="-5400000">
              <a:off x="849173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 rot="-5400000">
              <a:off x="849173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 rot="-5400000">
              <a:off x="1061466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 rot="-5400000">
              <a:off x="1061466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 rot="-5400000">
              <a:off x="1273759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 rot="-5400000">
              <a:off x="1273759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 rot="-5400000">
              <a:off x="1486052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 rot="-5400000">
              <a:off x="1486052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 rot="-5400000">
              <a:off x="1698345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 rot="-5400000">
              <a:off x="1698345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 rot="-5400000">
              <a:off x="1910639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 rot="-5400000">
              <a:off x="1910639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 rot="-5400000">
              <a:off x="2122932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 rot="-5400000">
              <a:off x="2122932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 rot="-5400000">
              <a:off x="2335225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 rot="-5400000">
              <a:off x="2335225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 rot="-5400000">
              <a:off x="2547518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 rot="-5400000">
              <a:off x="2547518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 rot="-5400000">
              <a:off x="2759811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 rot="-5400000">
              <a:off x="2759811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7" name="Google Shape;697;p36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36"/>
          <p:cNvSpPr txBox="1"/>
          <p:nvPr>
            <p:ph type="title"/>
          </p:nvPr>
        </p:nvSpPr>
        <p:spPr>
          <a:xfrm>
            <a:off x="4931124" y="312975"/>
            <a:ext cx="3852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</a:pPr>
            <a:r>
              <a:rPr lang="en-US" sz="2850">
                <a:latin typeface="Lateef ExtraBold"/>
                <a:ea typeface="Lateef ExtraBold"/>
                <a:cs typeface="Lateef ExtraBold"/>
                <a:sym typeface="Lateef ExtraBold"/>
              </a:rPr>
              <a:t>مقایسه با نسخه قبلی (2010)</a:t>
            </a:r>
            <a:endParaRPr sz="2850">
              <a:latin typeface="Lateef ExtraBold"/>
              <a:ea typeface="Lateef ExtraBold"/>
              <a:cs typeface="Lateef ExtraBold"/>
              <a:sym typeface="Lateef ExtraBold"/>
            </a:endParaRPr>
          </a:p>
        </p:txBody>
      </p:sp>
      <p:grpSp>
        <p:nvGrpSpPr>
          <p:cNvPr id="699" name="Google Shape;699;p36"/>
          <p:cNvGrpSpPr/>
          <p:nvPr/>
        </p:nvGrpSpPr>
        <p:grpSpPr>
          <a:xfrm>
            <a:off x="3583425" y="1296281"/>
            <a:ext cx="677401" cy="105900"/>
            <a:chOff x="0" y="-1"/>
            <a:chExt cx="677401" cy="105900"/>
          </a:xfrm>
        </p:grpSpPr>
        <p:sp>
          <p:nvSpPr>
            <p:cNvPr id="700" name="Google Shape;700;p36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36"/>
          <p:cNvGrpSpPr/>
          <p:nvPr/>
        </p:nvGrpSpPr>
        <p:grpSpPr>
          <a:xfrm>
            <a:off x="7146325" y="1296281"/>
            <a:ext cx="677401" cy="105900"/>
            <a:chOff x="0" y="-1"/>
            <a:chExt cx="677401" cy="105900"/>
          </a:xfrm>
        </p:grpSpPr>
        <p:sp>
          <p:nvSpPr>
            <p:cNvPr id="705" name="Google Shape;705;p36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9" name="Google Shape;709;p36"/>
          <p:cNvSpPr txBox="1"/>
          <p:nvPr>
            <p:ph idx="1" type="body"/>
          </p:nvPr>
        </p:nvSpPr>
        <p:spPr>
          <a:xfrm>
            <a:off x="5519725" y="1708850"/>
            <a:ext cx="26748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استاندارد جهانی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solidFill>
                  <a:schemeClr val="dk1"/>
                </a:solidFill>
                <a:latin typeface="Lateef Medium"/>
                <a:ea typeface="Lateef Medium"/>
                <a:cs typeface="Lateef Medium"/>
                <a:sym typeface="Lateef Medium"/>
              </a:rPr>
              <a:t>وجود </a:t>
            </a:r>
            <a:r>
              <a:rPr lang="en-US" sz="2135">
                <a:solidFill>
                  <a:schemeClr val="dk1"/>
                </a:solidFill>
                <a:latin typeface="Lateef Medium"/>
                <a:ea typeface="Lateef Medium"/>
                <a:cs typeface="Lateef Medium"/>
                <a:sym typeface="Lateef Medium"/>
              </a:rPr>
              <a:t>دسته‌بندی مطرح شده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sp>
        <p:nvSpPr>
          <p:cNvPr id="710" name="Google Shape;710;p36"/>
          <p:cNvSpPr txBox="1"/>
          <p:nvPr>
            <p:ph idx="1" type="body"/>
          </p:nvPr>
        </p:nvSpPr>
        <p:spPr>
          <a:xfrm>
            <a:off x="2010825" y="1775100"/>
            <a:ext cx="26748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4172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50">
                <a:solidFill>
                  <a:schemeClr val="dk1"/>
                </a:solidFill>
                <a:latin typeface="Lateef"/>
                <a:ea typeface="Lateef"/>
                <a:cs typeface="Lateef"/>
                <a:sym typeface="Lateef"/>
              </a:rPr>
              <a:t>تبعیت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○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انطباق</a:t>
            </a: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 با نتایج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○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انطباق با وظایف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7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20"/>
              <a:buFont typeface="Playfair Display ExtraBold"/>
              <a:buNone/>
            </a:pPr>
            <a:r>
              <a:rPr b="1" lang="en-US" sz="3600">
                <a:latin typeface="Lateef"/>
                <a:ea typeface="Lateef"/>
                <a:cs typeface="Lateef"/>
                <a:sym typeface="Lateef"/>
              </a:rPr>
              <a:t>مراجع</a:t>
            </a:r>
            <a:endParaRPr b="1" sz="36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716" name="Google Shape;716;p37"/>
          <p:cNvCxnSpPr/>
          <p:nvPr/>
        </p:nvCxnSpPr>
        <p:spPr>
          <a:xfrm>
            <a:off x="722649" y="256849"/>
            <a:ext cx="7698702" cy="1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717" name="Google Shape;717;p37"/>
          <p:cNvGrpSpPr/>
          <p:nvPr/>
        </p:nvGrpSpPr>
        <p:grpSpPr>
          <a:xfrm>
            <a:off x="6721767" y="2371211"/>
            <a:ext cx="3527357" cy="3527357"/>
            <a:chOff x="-1" y="-3"/>
            <a:chExt cx="3527356" cy="3527356"/>
          </a:xfrm>
        </p:grpSpPr>
        <p:grpSp>
          <p:nvGrpSpPr>
            <p:cNvPr id="718" name="Google Shape;718;p37"/>
            <p:cNvGrpSpPr/>
            <p:nvPr/>
          </p:nvGrpSpPr>
          <p:grpSpPr>
            <a:xfrm>
              <a:off x="-1" y="-3"/>
              <a:ext cx="3527356" cy="3527356"/>
              <a:chOff x="-1" y="-1"/>
              <a:chExt cx="3527355" cy="3527355"/>
            </a:xfrm>
          </p:grpSpPr>
          <p:sp>
            <p:nvSpPr>
              <p:cNvPr id="719" name="Google Shape;719;p37"/>
              <p:cNvSpPr/>
              <p:nvPr/>
            </p:nvSpPr>
            <p:spPr>
              <a:xfrm rot="-4670559">
                <a:off x="279312" y="279312"/>
                <a:ext cx="2968729" cy="2968729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 rot="-4667545">
                <a:off x="199984" y="1340790"/>
                <a:ext cx="219557" cy="219557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1" name="Google Shape;721;p37"/>
            <p:cNvSpPr/>
            <p:nvPr/>
          </p:nvSpPr>
          <p:spPr>
            <a:xfrm>
              <a:off x="532361" y="532389"/>
              <a:ext cx="2463001" cy="2463001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2" name="Google Shape;722;p37"/>
          <p:cNvSpPr txBox="1"/>
          <p:nvPr>
            <p:ph idx="1" type="body"/>
          </p:nvPr>
        </p:nvSpPr>
        <p:spPr>
          <a:xfrm>
            <a:off x="720000" y="1394975"/>
            <a:ext cx="77040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eef"/>
              <a:buChar char="●"/>
            </a:pPr>
            <a:r>
              <a:rPr lang="en-US" sz="20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 ISO/IEC/IEEE 24774:2021, Systems and software engineering — Life cycle management —Specification for process description.</a:t>
            </a:r>
            <a:endParaRPr sz="20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Lateef"/>
              <a:buChar char="●"/>
            </a:pPr>
            <a:r>
              <a:rPr lang="en-US" sz="20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ISO/IEC/IEEE 24774:2010, Systems and software engineering — Life cycle management — Specification for process description.</a:t>
            </a:r>
            <a:endParaRPr sz="20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723" name="Google Shape;723;p37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"/>
          <p:cNvSpPr/>
          <p:nvPr/>
        </p:nvSpPr>
        <p:spPr>
          <a:xfrm>
            <a:off x="1965572" y="1832045"/>
            <a:ext cx="1178100" cy="11781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9" name="Google Shape;729;p38"/>
          <p:cNvGrpSpPr/>
          <p:nvPr/>
        </p:nvGrpSpPr>
        <p:grpSpPr>
          <a:xfrm>
            <a:off x="6683046" y="-1938689"/>
            <a:ext cx="3522300" cy="3522300"/>
            <a:chOff x="-101" y="-97"/>
            <a:chExt cx="3522300" cy="3522300"/>
          </a:xfrm>
        </p:grpSpPr>
        <p:sp>
          <p:nvSpPr>
            <p:cNvPr id="730" name="Google Shape;730;p38"/>
            <p:cNvSpPr/>
            <p:nvPr/>
          </p:nvSpPr>
          <p:spPr>
            <a:xfrm rot="-7370656">
              <a:off x="487166" y="487170"/>
              <a:ext cx="2547766" cy="2547766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8"/>
            <p:cNvSpPr/>
            <p:nvPr/>
          </p:nvSpPr>
          <p:spPr>
            <a:xfrm rot="-7371343">
              <a:off x="594374" y="2358919"/>
              <a:ext cx="188563" cy="188563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38"/>
          <p:cNvSpPr/>
          <p:nvPr/>
        </p:nvSpPr>
        <p:spPr>
          <a:xfrm>
            <a:off x="7387569" y="-1234259"/>
            <a:ext cx="2113800" cy="21138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38"/>
          <p:cNvGrpSpPr/>
          <p:nvPr/>
        </p:nvGrpSpPr>
        <p:grpSpPr>
          <a:xfrm>
            <a:off x="212373" y="1273533"/>
            <a:ext cx="289351" cy="867900"/>
            <a:chOff x="-1" y="0"/>
            <a:chExt cx="289351" cy="867900"/>
          </a:xfrm>
        </p:grpSpPr>
        <p:sp>
          <p:nvSpPr>
            <p:cNvPr id="734" name="Google Shape;734;p38"/>
            <p:cNvSpPr/>
            <p:nvPr/>
          </p:nvSpPr>
          <p:spPr>
            <a:xfrm>
              <a:off x="-1" y="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8"/>
            <p:cNvSpPr/>
            <p:nvPr/>
          </p:nvSpPr>
          <p:spPr>
            <a:xfrm>
              <a:off x="183450" y="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8"/>
            <p:cNvSpPr/>
            <p:nvPr/>
          </p:nvSpPr>
          <p:spPr>
            <a:xfrm>
              <a:off x="-1" y="1905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183450" y="1905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-1" y="3810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183450" y="3810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-1" y="5715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8"/>
            <p:cNvSpPr/>
            <p:nvPr/>
          </p:nvSpPr>
          <p:spPr>
            <a:xfrm>
              <a:off x="183450" y="5715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8"/>
            <p:cNvSpPr/>
            <p:nvPr/>
          </p:nvSpPr>
          <p:spPr>
            <a:xfrm>
              <a:off x="-1" y="7620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83450" y="762000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38"/>
          <p:cNvSpPr txBox="1"/>
          <p:nvPr/>
        </p:nvSpPr>
        <p:spPr>
          <a:xfrm>
            <a:off x="1404900" y="2041050"/>
            <a:ext cx="63342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95">
                <a:solidFill>
                  <a:schemeClr val="dk1"/>
                </a:solidFill>
                <a:latin typeface="Lateef"/>
                <a:ea typeface="Lateef"/>
                <a:cs typeface="Lateef"/>
                <a:sym typeface="Lateef"/>
              </a:rPr>
              <a:t>از توجه شما </a:t>
            </a:r>
            <a:r>
              <a:rPr b="1" lang="en-US" sz="5695">
                <a:solidFill>
                  <a:schemeClr val="dk1"/>
                </a:solidFill>
                <a:latin typeface="Lateef"/>
                <a:ea typeface="Lateef"/>
                <a:cs typeface="Lateef"/>
                <a:sym typeface="Lateef"/>
              </a:rPr>
              <a:t>سپاسگزاریم</a:t>
            </a:r>
            <a:r>
              <a:rPr b="1" lang="en-US" sz="5695">
                <a:solidFill>
                  <a:schemeClr val="dk1"/>
                </a:solidFill>
                <a:latin typeface="Lateef"/>
                <a:ea typeface="Lateef"/>
                <a:cs typeface="Lateef"/>
                <a:sym typeface="Lateef"/>
              </a:rPr>
              <a:t>.</a:t>
            </a:r>
            <a:endParaRPr b="1" sz="8500">
              <a:solidFill>
                <a:schemeClr val="dk1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745" name="Google Shape;745;p38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3024759" y="2143888"/>
            <a:ext cx="734700" cy="7347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4268848" y="2137213"/>
            <a:ext cx="734700" cy="7347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1751399" y="2143901"/>
            <a:ext cx="734700" cy="7347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20"/>
              <a:buFont typeface="Playfair Display ExtraBold"/>
              <a:buNone/>
            </a:pPr>
            <a:r>
              <a:rPr b="1" lang="en-US" sz="3600">
                <a:latin typeface="Lateef"/>
                <a:ea typeface="Lateef"/>
                <a:cs typeface="Lateef"/>
                <a:sym typeface="Lateef"/>
              </a:rPr>
              <a:t>فهرست</a:t>
            </a:r>
            <a:endParaRPr b="1"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436100" y="2881088"/>
            <a:ext cx="136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lang="en-US" sz="2256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مقایسه</a:t>
            </a:r>
            <a:endParaRPr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652452" y="2881088"/>
            <a:ext cx="147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lang="en-US" sz="2256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نمونه از کاربرد</a:t>
            </a:r>
            <a:endParaRPr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921753" y="2886250"/>
            <a:ext cx="142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lang="en-US" sz="2256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تشریح</a:t>
            </a:r>
            <a:endParaRPr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751399" y="22874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۵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024759" y="228744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۴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268848" y="228077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۳</a:t>
            </a:r>
            <a:endParaRPr/>
          </a:p>
        </p:txBody>
      </p:sp>
      <p:cxnSp>
        <p:nvCxnSpPr>
          <p:cNvPr id="143" name="Google Shape;143;p22"/>
          <p:cNvCxnSpPr/>
          <p:nvPr/>
        </p:nvCxnSpPr>
        <p:spPr>
          <a:xfrm>
            <a:off x="722649" y="256849"/>
            <a:ext cx="7698702" cy="1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4" name="Google Shape;144;p22"/>
          <p:cNvSpPr/>
          <p:nvPr/>
        </p:nvSpPr>
        <p:spPr>
          <a:xfrm>
            <a:off x="5048375" y="730737"/>
            <a:ext cx="192900" cy="192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22"/>
          <p:cNvCxnSpPr/>
          <p:nvPr/>
        </p:nvCxnSpPr>
        <p:spPr>
          <a:xfrm>
            <a:off x="722649" y="4867850"/>
            <a:ext cx="7698702" cy="1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46" name="Google Shape;146;p22"/>
          <p:cNvGrpSpPr/>
          <p:nvPr/>
        </p:nvGrpSpPr>
        <p:grpSpPr>
          <a:xfrm>
            <a:off x="-62574" y="959837"/>
            <a:ext cx="1629902" cy="289354"/>
            <a:chOff x="0" y="-1"/>
            <a:chExt cx="1629901" cy="289352"/>
          </a:xfrm>
        </p:grpSpPr>
        <p:sp>
          <p:nvSpPr>
            <p:cNvPr id="147" name="Google Shape;147;p22"/>
            <p:cNvSpPr/>
            <p:nvPr/>
          </p:nvSpPr>
          <p:spPr>
            <a:xfrm rot="-5400000">
              <a:off x="0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 rot="-5400000">
              <a:off x="0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2"/>
            <p:cNvSpPr/>
            <p:nvPr/>
          </p:nvSpPr>
          <p:spPr>
            <a:xfrm rot="-5400000">
              <a:off x="190500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 rot="-5400000">
              <a:off x="190500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2"/>
            <p:cNvSpPr/>
            <p:nvPr/>
          </p:nvSpPr>
          <p:spPr>
            <a:xfrm rot="-5400000">
              <a:off x="381000" y="18345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2"/>
            <p:cNvSpPr/>
            <p:nvPr/>
          </p:nvSpPr>
          <p:spPr>
            <a:xfrm rot="-5400000">
              <a:off x="381000" y="-1"/>
              <a:ext cx="105900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 rot="-5400000">
              <a:off x="571499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 rot="-5400000">
              <a:off x="571499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 rot="-5400000">
              <a:off x="761999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 rot="-5400000">
              <a:off x="761999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 rot="-5400000">
              <a:off x="952499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2"/>
            <p:cNvSpPr/>
            <p:nvPr/>
          </p:nvSpPr>
          <p:spPr>
            <a:xfrm rot="-5400000">
              <a:off x="952499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2"/>
            <p:cNvSpPr/>
            <p:nvPr/>
          </p:nvSpPr>
          <p:spPr>
            <a:xfrm rot="-5400000">
              <a:off x="1142999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 rot="-5400000">
              <a:off x="1142999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 rot="-5400000">
              <a:off x="1333499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 rot="-5400000">
              <a:off x="1333499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2"/>
            <p:cNvSpPr/>
            <p:nvPr/>
          </p:nvSpPr>
          <p:spPr>
            <a:xfrm rot="-5400000">
              <a:off x="1523999" y="18345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2"/>
            <p:cNvSpPr/>
            <p:nvPr/>
          </p:nvSpPr>
          <p:spPr>
            <a:xfrm rot="-5400000">
              <a:off x="1523999" y="-1"/>
              <a:ext cx="105901" cy="10590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5447986" y="2143876"/>
            <a:ext cx="734700" cy="7347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075678" y="2886238"/>
            <a:ext cx="1479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6"/>
              <a:buFont typeface="Playfair Display ExtraBold"/>
              <a:buNone/>
            </a:pPr>
            <a:r>
              <a:rPr lang="en-US" sz="2256">
                <a:solidFill>
                  <a:schemeClr val="dk1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معرفی استاندارد</a:t>
            </a:r>
            <a:endParaRPr sz="2256">
              <a:solidFill>
                <a:srgbClr val="191919"/>
              </a:solidFill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447986" y="22874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۲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6630286" y="2143901"/>
            <a:ext cx="734700" cy="7347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6182677" y="2886250"/>
            <a:ext cx="162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lang="en-US" sz="2256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مقدمه</a:t>
            </a:r>
            <a:endParaRPr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6630286" y="228745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۱</a:t>
            </a:r>
            <a:endParaRPr b="1" sz="1740">
              <a:solidFill>
                <a:srgbClr val="19191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3891975" y="730737"/>
            <a:ext cx="192900" cy="192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23"/>
          <p:cNvGrpSpPr/>
          <p:nvPr/>
        </p:nvGrpSpPr>
        <p:grpSpPr>
          <a:xfrm>
            <a:off x="7338486" y="3608867"/>
            <a:ext cx="2504400" cy="2504400"/>
            <a:chOff x="-1" y="53"/>
            <a:chExt cx="2504400" cy="2504400"/>
          </a:xfrm>
        </p:grpSpPr>
        <p:sp>
          <p:nvSpPr>
            <p:cNvPr id="178" name="Google Shape;178;p23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23"/>
          <p:cNvSpPr/>
          <p:nvPr/>
        </p:nvSpPr>
        <p:spPr>
          <a:xfrm>
            <a:off x="7855185" y="4125560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3"/>
          <p:cNvCxnSpPr/>
          <p:nvPr/>
        </p:nvCxnSpPr>
        <p:spPr>
          <a:xfrm>
            <a:off x="722699" y="1157124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2" name="Google Shape;182;p23"/>
          <p:cNvSpPr/>
          <p:nvPr/>
        </p:nvSpPr>
        <p:spPr>
          <a:xfrm>
            <a:off x="949770" y="-256672"/>
            <a:ext cx="990300" cy="9903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705589" y="4279387"/>
            <a:ext cx="2877712" cy="322338"/>
            <a:chOff x="0" y="115"/>
            <a:chExt cx="2877712" cy="322338"/>
          </a:xfrm>
        </p:grpSpPr>
        <p:sp>
          <p:nvSpPr>
            <p:cNvPr id="184" name="Google Shape;184;p23"/>
            <p:cNvSpPr/>
            <p:nvPr/>
          </p:nvSpPr>
          <p:spPr>
            <a:xfrm rot="-5400000">
              <a:off x="0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 rot="-5400000">
              <a:off x="0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 rot="-5400000">
              <a:off x="212293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 rot="-5400000">
              <a:off x="212293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 rot="-5400000">
              <a:off x="424585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3"/>
            <p:cNvSpPr/>
            <p:nvPr/>
          </p:nvSpPr>
          <p:spPr>
            <a:xfrm rot="-5400000">
              <a:off x="424586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 rot="-5400000">
              <a:off x="636879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3"/>
            <p:cNvSpPr/>
            <p:nvPr/>
          </p:nvSpPr>
          <p:spPr>
            <a:xfrm rot="-5400000">
              <a:off x="636879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3"/>
            <p:cNvSpPr/>
            <p:nvPr/>
          </p:nvSpPr>
          <p:spPr>
            <a:xfrm rot="-5400000">
              <a:off x="849173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 rot="-5400000">
              <a:off x="849173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-5400000">
              <a:off x="1061466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3"/>
            <p:cNvSpPr/>
            <p:nvPr/>
          </p:nvSpPr>
          <p:spPr>
            <a:xfrm rot="-5400000">
              <a:off x="1061466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 rot="-5400000">
              <a:off x="1273759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 rot="-5400000">
              <a:off x="1273759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rot="-5400000">
              <a:off x="1486052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3"/>
            <p:cNvSpPr/>
            <p:nvPr/>
          </p:nvSpPr>
          <p:spPr>
            <a:xfrm rot="-5400000">
              <a:off x="1486052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 rot="-5400000">
              <a:off x="1698345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 rot="-5400000">
              <a:off x="1698345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 rot="-5400000">
              <a:off x="1910639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 rot="-5400000">
              <a:off x="1910639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 rot="-5400000">
              <a:off x="2122932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 rot="-5400000">
              <a:off x="2122932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 rot="-5400000">
              <a:off x="2335225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 rot="-5400000">
              <a:off x="2335225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 rot="-5400000">
              <a:off x="2547518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 rot="-5400000">
              <a:off x="2547518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 rot="-5400000">
              <a:off x="2759811" y="204553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 rot="-5400000">
              <a:off x="2759811" y="115"/>
              <a:ext cx="117900" cy="117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3"/>
          <p:cNvSpPr txBox="1"/>
          <p:nvPr>
            <p:ph type="title"/>
          </p:nvPr>
        </p:nvSpPr>
        <p:spPr>
          <a:xfrm>
            <a:off x="5696474" y="284600"/>
            <a:ext cx="3852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</a:pPr>
            <a:r>
              <a:rPr lang="en-US" sz="3600">
                <a:latin typeface="Lateef ExtraBold"/>
                <a:ea typeface="Lateef ExtraBold"/>
                <a:cs typeface="Lateef ExtraBold"/>
                <a:sym typeface="Lateef ExtraBold"/>
              </a:rPr>
              <a:t>مقدمه</a:t>
            </a:r>
            <a:endParaRPr sz="3600">
              <a:latin typeface="Lateef ExtraBold"/>
              <a:ea typeface="Lateef ExtraBold"/>
              <a:cs typeface="Lateef ExtraBold"/>
              <a:sym typeface="Lateef ExtraBold"/>
            </a:endParaRPr>
          </a:p>
        </p:txBody>
      </p:sp>
      <p:grpSp>
        <p:nvGrpSpPr>
          <p:cNvPr id="214" name="Google Shape;214;p23"/>
          <p:cNvGrpSpPr/>
          <p:nvPr/>
        </p:nvGrpSpPr>
        <p:grpSpPr>
          <a:xfrm>
            <a:off x="3583425" y="1296281"/>
            <a:ext cx="677401" cy="105900"/>
            <a:chOff x="0" y="-1"/>
            <a:chExt cx="677401" cy="105900"/>
          </a:xfrm>
        </p:grpSpPr>
        <p:sp>
          <p:nvSpPr>
            <p:cNvPr id="215" name="Google Shape;215;p23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7146325" y="1296281"/>
            <a:ext cx="677401" cy="105900"/>
            <a:chOff x="0" y="-1"/>
            <a:chExt cx="677401" cy="105900"/>
          </a:xfrm>
        </p:grpSpPr>
        <p:sp>
          <p:nvSpPr>
            <p:cNvPr id="220" name="Google Shape;220;p23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5038825" y="1541325"/>
            <a:ext cx="31656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هدف استاندارد</a:t>
            </a:r>
            <a:r>
              <a:rPr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:</a:t>
            </a:r>
            <a:endParaRPr sz="14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توصیف دقیق و منسجم فرآیندهای مهندسی سیستم و نرم‌افزار</a:t>
            </a:r>
            <a:endParaRPr sz="14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تسهیل پیاده‌سازی، تطبیق و بهبود فرآیندها در سطح جهانی</a:t>
            </a:r>
            <a:endParaRPr sz="14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مزایا و فواید</a:t>
            </a:r>
            <a:r>
              <a:rPr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:</a:t>
            </a:r>
            <a:endParaRPr sz="14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ارائه شفاف وظایف، فعالیت‌ها، ورودی‌ها و خروجی‌ها</a:t>
            </a:r>
            <a:endParaRPr sz="14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تضمین اثربخشی و قابلیت ارزیابی فرآیندها</a:t>
            </a:r>
            <a:endParaRPr sz="1400"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 sz="1400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ارتقای کیفیت و کارایی در پروژه‌ها</a:t>
            </a:r>
            <a:endParaRPr sz="24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6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749275" y="1514400"/>
            <a:ext cx="30441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کاربردها</a:t>
            </a:r>
            <a:r>
              <a:rPr lang="en-US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:</a:t>
            </a:r>
            <a:endParaRPr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تعریف مدل‌های فرآیندی برای سازمان‌ها</a:t>
            </a:r>
            <a:endParaRPr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استفاده توسط متخصصان، گروه‌های تحقیقاتی و ارزیابان فرآیند</a:t>
            </a:r>
            <a:endParaRPr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0" lvl="0" marL="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نتیجه مورد انتظار</a:t>
            </a:r>
            <a:r>
              <a:rPr lang="en-US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:</a:t>
            </a:r>
            <a:endParaRPr>
              <a:solidFill>
                <a:schemeClr val="accent6"/>
              </a:solidFill>
              <a:latin typeface="Lateef"/>
              <a:ea typeface="Lateef"/>
              <a:cs typeface="Lateef"/>
              <a:sym typeface="Lateef"/>
            </a:endParaRPr>
          </a:p>
          <a:p>
            <a:pPr indent="-31750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eef"/>
              <a:buChar char="●"/>
            </a:pPr>
            <a:r>
              <a:rPr lang="en-US">
                <a:solidFill>
                  <a:schemeClr val="accent6"/>
                </a:solidFill>
                <a:latin typeface="Lateef"/>
                <a:ea typeface="Lateef"/>
                <a:cs typeface="Lateef"/>
                <a:sym typeface="Lateef"/>
              </a:rPr>
              <a:t>رویکرد جامع و مستمر در مدیریت و بهبود فرآیندها بر اساس نیازهای متغیر</a:t>
            </a:r>
            <a:endParaRPr sz="1700">
              <a:solidFill>
                <a:srgbClr val="191919"/>
              </a:solidFill>
              <a:latin typeface="Lateef"/>
              <a:ea typeface="Lateef"/>
              <a:cs typeface="Lateef"/>
              <a:sym typeface="Lateef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4"/>
          <p:cNvGrpSpPr/>
          <p:nvPr/>
        </p:nvGrpSpPr>
        <p:grpSpPr>
          <a:xfrm>
            <a:off x="7338486" y="3608813"/>
            <a:ext cx="2504383" cy="2504383"/>
            <a:chOff x="-1" y="-1"/>
            <a:chExt cx="2504383" cy="2504383"/>
          </a:xfrm>
        </p:grpSpPr>
        <p:sp>
          <p:nvSpPr>
            <p:cNvPr id="231" name="Google Shape;231;p24"/>
            <p:cNvSpPr/>
            <p:nvPr/>
          </p:nvSpPr>
          <p:spPr>
            <a:xfrm rot="-2870521">
              <a:off x="365667" y="365667"/>
              <a:ext cx="1773047" cy="1773047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 rot="-2869913">
              <a:off x="528175" y="590330"/>
              <a:ext cx="131269" cy="131269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4"/>
          <p:cNvSpPr/>
          <p:nvPr/>
        </p:nvSpPr>
        <p:spPr>
          <a:xfrm>
            <a:off x="7855185" y="4125560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4"/>
          <p:cNvCxnSpPr/>
          <p:nvPr/>
        </p:nvCxnSpPr>
        <p:spPr>
          <a:xfrm>
            <a:off x="722699" y="1157124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5" name="Google Shape;235;p24"/>
          <p:cNvSpPr/>
          <p:nvPr/>
        </p:nvSpPr>
        <p:spPr>
          <a:xfrm>
            <a:off x="949770" y="-256672"/>
            <a:ext cx="990301" cy="990301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" name="Google Shape;236;p24"/>
          <p:cNvGrpSpPr/>
          <p:nvPr/>
        </p:nvGrpSpPr>
        <p:grpSpPr>
          <a:xfrm>
            <a:off x="705588" y="4279270"/>
            <a:ext cx="2877830" cy="322456"/>
            <a:chOff x="0" y="-2"/>
            <a:chExt cx="2877829" cy="322455"/>
          </a:xfrm>
        </p:grpSpPr>
        <p:sp>
          <p:nvSpPr>
            <p:cNvPr id="237" name="Google Shape;237;p24"/>
            <p:cNvSpPr/>
            <p:nvPr/>
          </p:nvSpPr>
          <p:spPr>
            <a:xfrm rot="-5400000">
              <a:off x="0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 rot="-5400000">
              <a:off x="0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 rot="-5400000">
              <a:off x="212293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 rot="-5400000">
              <a:off x="212293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 rot="-5400000">
              <a:off x="424586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 rot="-5400000">
              <a:off x="424586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 rot="-5400000">
              <a:off x="636879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 rot="-5400000">
              <a:off x="636879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 rot="-5400000">
              <a:off x="849173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rot="-5400000">
              <a:off x="849173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 rot="-5400000">
              <a:off x="1061466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rot="-5400000">
              <a:off x="1061466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 rot="-5400000">
              <a:off x="1273759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rot="-5400000">
              <a:off x="1273759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rot="-5400000">
              <a:off x="1486052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 rot="-5400000">
              <a:off x="1486052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 rot="-5400000">
              <a:off x="1698345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 rot="-5400000">
              <a:off x="1698345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 rot="-5400000">
              <a:off x="1910639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 rot="-5400000">
              <a:off x="1910639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 rot="-5400000">
              <a:off x="2122932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4"/>
            <p:cNvSpPr/>
            <p:nvPr/>
          </p:nvSpPr>
          <p:spPr>
            <a:xfrm rot="-5400000">
              <a:off x="2122932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4"/>
            <p:cNvSpPr/>
            <p:nvPr/>
          </p:nvSpPr>
          <p:spPr>
            <a:xfrm rot="-5400000">
              <a:off x="2335225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4"/>
            <p:cNvSpPr/>
            <p:nvPr/>
          </p:nvSpPr>
          <p:spPr>
            <a:xfrm rot="-5400000">
              <a:off x="2335225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4"/>
            <p:cNvSpPr/>
            <p:nvPr/>
          </p:nvSpPr>
          <p:spPr>
            <a:xfrm rot="-5400000">
              <a:off x="2547518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 rot="-5400000">
              <a:off x="2547518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 rot="-5400000">
              <a:off x="2759811" y="204435"/>
              <a:ext cx="118017" cy="118018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4"/>
            <p:cNvSpPr/>
            <p:nvPr/>
          </p:nvSpPr>
          <p:spPr>
            <a:xfrm rot="-5400000">
              <a:off x="2759811" y="-2"/>
              <a:ext cx="118017" cy="118017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24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4"/>
          <p:cNvSpPr txBox="1"/>
          <p:nvPr>
            <p:ph type="title"/>
          </p:nvPr>
        </p:nvSpPr>
        <p:spPr>
          <a:xfrm>
            <a:off x="4842174" y="284600"/>
            <a:ext cx="3852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</a:pPr>
            <a:r>
              <a:rPr lang="en-US" sz="3600">
                <a:latin typeface="Lateef ExtraBold"/>
                <a:ea typeface="Lateef ExtraBold"/>
                <a:cs typeface="Lateef ExtraBold"/>
                <a:sym typeface="Lateef ExtraBold"/>
              </a:rPr>
              <a:t>معرفی و </a:t>
            </a:r>
            <a:r>
              <a:rPr lang="en-US" sz="3600">
                <a:latin typeface="Lateef ExtraBold"/>
                <a:ea typeface="Lateef ExtraBold"/>
                <a:cs typeface="Lateef ExtraBold"/>
                <a:sym typeface="Lateef ExtraBold"/>
              </a:rPr>
              <a:t>اهداف استاندارد</a:t>
            </a:r>
            <a:endParaRPr sz="3600">
              <a:latin typeface="Lateef ExtraBold"/>
              <a:ea typeface="Lateef ExtraBold"/>
              <a:cs typeface="Lateef ExtraBold"/>
              <a:sym typeface="Lateef ExtraBold"/>
            </a:endParaRPr>
          </a:p>
        </p:txBody>
      </p:sp>
      <p:grpSp>
        <p:nvGrpSpPr>
          <p:cNvPr id="267" name="Google Shape;267;p24"/>
          <p:cNvGrpSpPr/>
          <p:nvPr/>
        </p:nvGrpSpPr>
        <p:grpSpPr>
          <a:xfrm>
            <a:off x="3583425" y="1296281"/>
            <a:ext cx="677401" cy="105900"/>
            <a:chOff x="0" y="-1"/>
            <a:chExt cx="677401" cy="105900"/>
          </a:xfrm>
        </p:grpSpPr>
        <p:sp>
          <p:nvSpPr>
            <p:cNvPr id="268" name="Google Shape;268;p24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4"/>
          <p:cNvGrpSpPr/>
          <p:nvPr/>
        </p:nvGrpSpPr>
        <p:grpSpPr>
          <a:xfrm>
            <a:off x="7146325" y="1296281"/>
            <a:ext cx="677401" cy="105900"/>
            <a:chOff x="0" y="-1"/>
            <a:chExt cx="677401" cy="105900"/>
          </a:xfrm>
        </p:grpSpPr>
        <p:sp>
          <p:nvSpPr>
            <p:cNvPr id="273" name="Google Shape;273;p24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4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24"/>
          <p:cNvSpPr txBox="1"/>
          <p:nvPr>
            <p:ph idx="1" type="body"/>
          </p:nvPr>
        </p:nvSpPr>
        <p:spPr>
          <a:xfrm>
            <a:off x="5519725" y="1708850"/>
            <a:ext cx="26748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توصیف یکپارچه فرآیند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انسجام و بهبود کیفیت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2010825" y="1775100"/>
            <a:ext cx="26748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50">
                <a:solidFill>
                  <a:schemeClr val="dk1"/>
                </a:solidFill>
                <a:latin typeface="Lateef"/>
                <a:ea typeface="Lateef"/>
                <a:cs typeface="Lateef"/>
                <a:sym typeface="Lateef"/>
              </a:rPr>
              <a:t>انعطاف‌پذیری و یکپارچگی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پوشش جامع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قابل اجرا بودن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386524" y="228100"/>
            <a:ext cx="3852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</a:pPr>
            <a:r>
              <a:rPr b="1" lang="en-US" sz="3600">
                <a:latin typeface="Lateef"/>
                <a:ea typeface="Lateef"/>
                <a:cs typeface="Lateef"/>
                <a:sym typeface="Lateef"/>
              </a:rPr>
              <a:t>تشریح استاندارد</a:t>
            </a:r>
            <a:endParaRPr b="1" sz="36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>
            <a:off x="722649" y="4867850"/>
            <a:ext cx="7698702" cy="1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285" name="Google Shape;285;p25"/>
          <p:cNvGrpSpPr/>
          <p:nvPr/>
        </p:nvGrpSpPr>
        <p:grpSpPr>
          <a:xfrm>
            <a:off x="4618948" y="394813"/>
            <a:ext cx="2582401" cy="289353"/>
            <a:chOff x="-1" y="0"/>
            <a:chExt cx="2582400" cy="289351"/>
          </a:xfrm>
        </p:grpSpPr>
        <p:sp>
          <p:nvSpPr>
            <p:cNvPr id="286" name="Google Shape;286;p25"/>
            <p:cNvSpPr/>
            <p:nvPr/>
          </p:nvSpPr>
          <p:spPr>
            <a:xfrm rot="-5400000">
              <a:off x="-1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 rot="-5400000">
              <a:off x="-1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 rot="-5400000">
              <a:off x="190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 rot="-5400000">
              <a:off x="190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 rot="-5400000">
              <a:off x="380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 rot="-5400000">
              <a:off x="380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 rot="-5400000">
              <a:off x="571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 rot="-5400000">
              <a:off x="571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 rot="-5400000">
              <a:off x="761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 rot="-5400000">
              <a:off x="761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 rot="-5400000">
              <a:off x="952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 rot="-5400000">
              <a:off x="952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 rot="-5400000">
              <a:off x="1142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 rot="-5400000">
              <a:off x="1142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 rot="-5400000">
              <a:off x="1333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 rot="-5400000">
              <a:off x="1333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 rot="-5400000">
              <a:off x="1523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 rot="-5400000">
              <a:off x="1523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 rot="-5400000">
              <a:off x="1714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 rot="-5400000">
              <a:off x="1714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 rot="-5400000">
              <a:off x="1904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 rot="-5400000">
              <a:off x="1904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 rot="-5400000">
              <a:off x="2095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 rot="-5400000">
              <a:off x="2095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 rot="-5400000">
              <a:off x="22859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 rot="-5400000">
              <a:off x="22859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 rot="-5400000">
              <a:off x="2476499" y="18345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 rot="-5400000">
              <a:off x="2476499" y="0"/>
              <a:ext cx="105901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4" name="Google Shape;3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574" y="1352550"/>
            <a:ext cx="4490100" cy="243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315" name="Google Shape;315;p25"/>
          <p:cNvGrpSpPr/>
          <p:nvPr/>
        </p:nvGrpSpPr>
        <p:grpSpPr>
          <a:xfrm>
            <a:off x="7699651" y="-1065648"/>
            <a:ext cx="2438486" cy="2438486"/>
            <a:chOff x="-1" y="-1"/>
            <a:chExt cx="2438486" cy="2438486"/>
          </a:xfrm>
        </p:grpSpPr>
        <p:sp>
          <p:nvSpPr>
            <p:cNvPr id="316" name="Google Shape;316;p25"/>
            <p:cNvSpPr/>
            <p:nvPr/>
          </p:nvSpPr>
          <p:spPr>
            <a:xfrm rot="-8270499">
              <a:off x="356046" y="356046"/>
              <a:ext cx="1726393" cy="1726393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 rot="-8269891">
              <a:off x="574792" y="1796388"/>
              <a:ext cx="127815" cy="127815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25"/>
          <p:cNvSpPr/>
          <p:nvPr/>
        </p:nvSpPr>
        <p:spPr>
          <a:xfrm>
            <a:off x="8202794" y="-562505"/>
            <a:ext cx="1432200" cy="14322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975125" y="1775100"/>
            <a:ext cx="26748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فرآیند چیست؟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چگونه توصیف می‌شود؟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6417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35"/>
              <a:buFont typeface="Lateef Medium"/>
              <a:buChar char="●"/>
            </a:pPr>
            <a:r>
              <a:rPr lang="en-US" sz="2135">
                <a:latin typeface="Lateef Medium"/>
                <a:ea typeface="Lateef Medium"/>
                <a:cs typeface="Lateef Medium"/>
                <a:sym typeface="Lateef Medium"/>
              </a:rPr>
              <a:t>سازماندهی آن به چه نوع است؟</a:t>
            </a:r>
            <a:endParaRPr sz="21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3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sp>
        <p:nvSpPr>
          <p:cNvPr id="320" name="Google Shape;320;p25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/>
          <p:nvPr>
            <p:ph type="title"/>
          </p:nvPr>
        </p:nvSpPr>
        <p:spPr>
          <a:xfrm>
            <a:off x="6500950" y="422250"/>
            <a:ext cx="2709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20"/>
              <a:buFont typeface="Playfair Display ExtraBold"/>
              <a:buNone/>
            </a:pPr>
            <a:r>
              <a:rPr b="1" lang="en-US" sz="3600">
                <a:latin typeface="Lateef"/>
                <a:ea typeface="Lateef"/>
                <a:cs typeface="Lateef"/>
                <a:sym typeface="Lateef"/>
              </a:rPr>
              <a:t>اصطلاحات</a:t>
            </a:r>
            <a:endParaRPr b="1"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938737" y="1004958"/>
            <a:ext cx="109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layfair Display ExtraBold"/>
              <a:buNone/>
            </a:pPr>
            <a:r>
              <a:rPr lang="en-US" sz="3000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فعالیت</a:t>
            </a:r>
            <a:endParaRPr sz="3000"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189925" y="1981454"/>
            <a:ext cx="184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layfair Display ExtraBold"/>
              <a:buNone/>
            </a:pPr>
            <a:r>
              <a:rPr lang="en-US" sz="3000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نتیجه فرآیند</a:t>
            </a:r>
            <a:endParaRPr sz="3000"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5669275" y="798875"/>
            <a:ext cx="70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layfair Display ExtraBold"/>
              <a:buNone/>
            </a:pPr>
            <a:r>
              <a:rPr lang="en-US" sz="3000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فرآیند</a:t>
            </a:r>
            <a:endParaRPr sz="3000"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sp>
        <p:nvSpPr>
          <p:cNvPr id="329" name="Google Shape;329;p26"/>
          <p:cNvSpPr txBox="1"/>
          <p:nvPr/>
        </p:nvSpPr>
        <p:spPr>
          <a:xfrm>
            <a:off x="5352675" y="1987400"/>
            <a:ext cx="83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layfair Display ExtraBold"/>
              <a:buNone/>
            </a:pPr>
            <a:r>
              <a:rPr lang="en-US" sz="3000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وظیفه</a:t>
            </a:r>
            <a:endParaRPr sz="3000"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cxnSp>
        <p:nvCxnSpPr>
          <p:cNvPr id="330" name="Google Shape;330;p26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331" name="Google Shape;331;p26"/>
          <p:cNvGrpSpPr/>
          <p:nvPr/>
        </p:nvGrpSpPr>
        <p:grpSpPr>
          <a:xfrm>
            <a:off x="3202131" y="2500484"/>
            <a:ext cx="980349" cy="974863"/>
            <a:chOff x="-131" y="-1"/>
            <a:chExt cx="1015800" cy="1015800"/>
          </a:xfrm>
        </p:grpSpPr>
        <p:grpSp>
          <p:nvGrpSpPr>
            <p:cNvPr id="332" name="Google Shape;332;p26"/>
            <p:cNvGrpSpPr/>
            <p:nvPr/>
          </p:nvGrpSpPr>
          <p:grpSpPr>
            <a:xfrm>
              <a:off x="-131" y="-1"/>
              <a:ext cx="1015800" cy="1015800"/>
              <a:chOff x="-131" y="-1"/>
              <a:chExt cx="1015800" cy="1015800"/>
            </a:xfrm>
          </p:grpSpPr>
          <p:sp>
            <p:nvSpPr>
              <p:cNvPr id="333" name="Google Shape;333;p26"/>
              <p:cNvSpPr/>
              <p:nvPr/>
            </p:nvSpPr>
            <p:spPr>
              <a:xfrm rot="2700000">
                <a:off x="148629" y="148760"/>
                <a:ext cx="718279" cy="718279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26"/>
              <p:cNvSpPr/>
              <p:nvPr/>
            </p:nvSpPr>
            <p:spPr>
              <a:xfrm rot="-2864885">
                <a:off x="214539" y="239791"/>
                <a:ext cx="53094" cy="53094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" name="Google Shape;335;p26"/>
            <p:cNvSpPr/>
            <p:nvPr/>
          </p:nvSpPr>
          <p:spPr>
            <a:xfrm>
              <a:off x="207053" y="207038"/>
              <a:ext cx="601500" cy="6015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6"/>
          <p:cNvGrpSpPr/>
          <p:nvPr/>
        </p:nvGrpSpPr>
        <p:grpSpPr>
          <a:xfrm>
            <a:off x="3202899" y="1753068"/>
            <a:ext cx="978901" cy="973424"/>
            <a:chOff x="-1" y="96"/>
            <a:chExt cx="1014300" cy="1014300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-1" y="96"/>
              <a:ext cx="1014300" cy="1014300"/>
              <a:chOff x="-1" y="96"/>
              <a:chExt cx="1014300" cy="1014300"/>
            </a:xfrm>
          </p:grpSpPr>
          <p:sp>
            <p:nvSpPr>
              <p:cNvPr id="338" name="Google Shape;338;p26"/>
              <p:cNvSpPr/>
              <p:nvPr/>
            </p:nvSpPr>
            <p:spPr>
              <a:xfrm rot="-2869665">
                <a:off x="148103" y="148199"/>
                <a:ext cx="718093" cy="718093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 rot="-2864885">
                <a:off x="213900" y="239166"/>
                <a:ext cx="53094" cy="53094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0" name="Google Shape;340;p26"/>
            <p:cNvSpPr/>
            <p:nvPr/>
          </p:nvSpPr>
          <p:spPr>
            <a:xfrm>
              <a:off x="206413" y="206414"/>
              <a:ext cx="601500" cy="6015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26"/>
          <p:cNvGrpSpPr/>
          <p:nvPr/>
        </p:nvGrpSpPr>
        <p:grpSpPr>
          <a:xfrm>
            <a:off x="3202899" y="1004959"/>
            <a:ext cx="978901" cy="973424"/>
            <a:chOff x="-1" y="96"/>
            <a:chExt cx="1014300" cy="1014300"/>
          </a:xfrm>
        </p:grpSpPr>
        <p:grpSp>
          <p:nvGrpSpPr>
            <p:cNvPr id="342" name="Google Shape;342;p26"/>
            <p:cNvGrpSpPr/>
            <p:nvPr/>
          </p:nvGrpSpPr>
          <p:grpSpPr>
            <a:xfrm>
              <a:off x="-1" y="96"/>
              <a:ext cx="1014300" cy="1014300"/>
              <a:chOff x="-1" y="96"/>
              <a:chExt cx="1014300" cy="1014300"/>
            </a:xfrm>
          </p:grpSpPr>
          <p:sp>
            <p:nvSpPr>
              <p:cNvPr id="343" name="Google Shape;343;p26"/>
              <p:cNvSpPr/>
              <p:nvPr/>
            </p:nvSpPr>
            <p:spPr>
              <a:xfrm rot="-2869665">
                <a:off x="148103" y="148199"/>
                <a:ext cx="718093" cy="718093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 rot="-2864885">
                <a:off x="213900" y="239166"/>
                <a:ext cx="53094" cy="53094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5" name="Google Shape;345;p26"/>
            <p:cNvSpPr/>
            <p:nvPr/>
          </p:nvSpPr>
          <p:spPr>
            <a:xfrm>
              <a:off x="206413" y="206414"/>
              <a:ext cx="601500" cy="6015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3202899" y="256850"/>
            <a:ext cx="978901" cy="973424"/>
            <a:chOff x="-1" y="96"/>
            <a:chExt cx="1014300" cy="1014300"/>
          </a:xfrm>
        </p:grpSpPr>
        <p:grpSp>
          <p:nvGrpSpPr>
            <p:cNvPr id="347" name="Google Shape;347;p26"/>
            <p:cNvGrpSpPr/>
            <p:nvPr/>
          </p:nvGrpSpPr>
          <p:grpSpPr>
            <a:xfrm>
              <a:off x="-1" y="96"/>
              <a:ext cx="1014300" cy="1014300"/>
              <a:chOff x="-1" y="96"/>
              <a:chExt cx="1014300" cy="1014300"/>
            </a:xfrm>
          </p:grpSpPr>
          <p:sp>
            <p:nvSpPr>
              <p:cNvPr id="348" name="Google Shape;348;p26"/>
              <p:cNvSpPr/>
              <p:nvPr/>
            </p:nvSpPr>
            <p:spPr>
              <a:xfrm rot="-2869665">
                <a:off x="148103" y="148199"/>
                <a:ext cx="718093" cy="718093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 rot="-2864885">
                <a:off x="213900" y="239166"/>
                <a:ext cx="53094" cy="53094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26"/>
            <p:cNvSpPr/>
            <p:nvPr/>
          </p:nvSpPr>
          <p:spPr>
            <a:xfrm>
              <a:off x="206413" y="206414"/>
              <a:ext cx="601500" cy="6015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1" name="Google Shape;351;p26"/>
          <p:cNvCxnSpPr/>
          <p:nvPr/>
        </p:nvCxnSpPr>
        <p:spPr>
          <a:xfrm>
            <a:off x="4046876" y="753145"/>
            <a:ext cx="1622400" cy="35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352" name="Google Shape;352;p26"/>
          <p:cNvSpPr/>
          <p:nvPr/>
        </p:nvSpPr>
        <p:spPr>
          <a:xfrm>
            <a:off x="2031735" y="1353757"/>
            <a:ext cx="1309554" cy="13775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4046873" y="2213127"/>
            <a:ext cx="1296702" cy="802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777" y="0"/>
                </a:lnTo>
                <a:lnTo>
                  <a:pt x="10777" y="2160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6"/>
          <p:cNvSpPr/>
          <p:nvPr/>
        </p:nvSpPr>
        <p:spPr>
          <a:xfrm>
            <a:off x="2031736" y="2293440"/>
            <a:ext cx="1296702" cy="707346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6"/>
          <p:cNvSpPr txBox="1"/>
          <p:nvPr/>
        </p:nvSpPr>
        <p:spPr>
          <a:xfrm>
            <a:off x="3325060" y="512109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۱</a:t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3337803" y="1276763"/>
            <a:ext cx="70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۲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3337803" y="2023615"/>
            <a:ext cx="70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۳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3337803" y="2772981"/>
            <a:ext cx="70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۴</a:t>
            </a:r>
            <a:endParaRPr/>
          </a:p>
        </p:txBody>
      </p:sp>
      <p:grpSp>
        <p:nvGrpSpPr>
          <p:cNvPr id="359" name="Google Shape;359;p26"/>
          <p:cNvGrpSpPr/>
          <p:nvPr/>
        </p:nvGrpSpPr>
        <p:grpSpPr>
          <a:xfrm>
            <a:off x="6361583" y="4534313"/>
            <a:ext cx="2582400" cy="289350"/>
            <a:chOff x="0" y="1"/>
            <a:chExt cx="2582400" cy="289350"/>
          </a:xfrm>
        </p:grpSpPr>
        <p:sp>
          <p:nvSpPr>
            <p:cNvPr id="360" name="Google Shape;360;p26"/>
            <p:cNvSpPr/>
            <p:nvPr/>
          </p:nvSpPr>
          <p:spPr>
            <a:xfrm rot="-5400000">
              <a:off x="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6"/>
            <p:cNvSpPr/>
            <p:nvPr/>
          </p:nvSpPr>
          <p:spPr>
            <a:xfrm rot="-5400000">
              <a:off x="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6"/>
            <p:cNvSpPr/>
            <p:nvPr/>
          </p:nvSpPr>
          <p:spPr>
            <a:xfrm rot="-5400000">
              <a:off x="1905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 rot="-5400000">
              <a:off x="1905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 rot="-5400000">
              <a:off x="3810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6"/>
            <p:cNvSpPr/>
            <p:nvPr/>
          </p:nvSpPr>
          <p:spPr>
            <a:xfrm rot="-5400000">
              <a:off x="3810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6"/>
            <p:cNvSpPr/>
            <p:nvPr/>
          </p:nvSpPr>
          <p:spPr>
            <a:xfrm rot="-5400000">
              <a:off x="5715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6"/>
            <p:cNvSpPr/>
            <p:nvPr/>
          </p:nvSpPr>
          <p:spPr>
            <a:xfrm rot="-5400000">
              <a:off x="5715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6"/>
            <p:cNvSpPr/>
            <p:nvPr/>
          </p:nvSpPr>
          <p:spPr>
            <a:xfrm rot="-5400000">
              <a:off x="7620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6"/>
            <p:cNvSpPr/>
            <p:nvPr/>
          </p:nvSpPr>
          <p:spPr>
            <a:xfrm rot="-5400000">
              <a:off x="7620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6"/>
            <p:cNvSpPr/>
            <p:nvPr/>
          </p:nvSpPr>
          <p:spPr>
            <a:xfrm rot="-5400000">
              <a:off x="9525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6"/>
            <p:cNvSpPr/>
            <p:nvPr/>
          </p:nvSpPr>
          <p:spPr>
            <a:xfrm rot="-5400000">
              <a:off x="9525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6"/>
            <p:cNvSpPr/>
            <p:nvPr/>
          </p:nvSpPr>
          <p:spPr>
            <a:xfrm rot="-5400000">
              <a:off x="11430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6"/>
            <p:cNvSpPr/>
            <p:nvPr/>
          </p:nvSpPr>
          <p:spPr>
            <a:xfrm rot="-5400000">
              <a:off x="11430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6"/>
            <p:cNvSpPr/>
            <p:nvPr/>
          </p:nvSpPr>
          <p:spPr>
            <a:xfrm rot="-5400000">
              <a:off x="13335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6"/>
            <p:cNvSpPr/>
            <p:nvPr/>
          </p:nvSpPr>
          <p:spPr>
            <a:xfrm rot="-5400000">
              <a:off x="13335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6"/>
            <p:cNvSpPr/>
            <p:nvPr/>
          </p:nvSpPr>
          <p:spPr>
            <a:xfrm rot="-5400000">
              <a:off x="15240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6"/>
            <p:cNvSpPr/>
            <p:nvPr/>
          </p:nvSpPr>
          <p:spPr>
            <a:xfrm rot="-5400000">
              <a:off x="15240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6"/>
            <p:cNvSpPr/>
            <p:nvPr/>
          </p:nvSpPr>
          <p:spPr>
            <a:xfrm rot="-5400000">
              <a:off x="17145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6"/>
            <p:cNvSpPr/>
            <p:nvPr/>
          </p:nvSpPr>
          <p:spPr>
            <a:xfrm rot="-5400000">
              <a:off x="17145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/>
            <p:nvPr/>
          </p:nvSpPr>
          <p:spPr>
            <a:xfrm rot="-5400000">
              <a:off x="19050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6"/>
            <p:cNvSpPr/>
            <p:nvPr/>
          </p:nvSpPr>
          <p:spPr>
            <a:xfrm rot="-5400000">
              <a:off x="19050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6"/>
            <p:cNvSpPr/>
            <p:nvPr/>
          </p:nvSpPr>
          <p:spPr>
            <a:xfrm rot="-5400000">
              <a:off x="20955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6"/>
            <p:cNvSpPr/>
            <p:nvPr/>
          </p:nvSpPr>
          <p:spPr>
            <a:xfrm rot="-5400000">
              <a:off x="20955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/>
            <p:nvPr/>
          </p:nvSpPr>
          <p:spPr>
            <a:xfrm rot="-5400000">
              <a:off x="22860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/>
            <p:nvPr/>
          </p:nvSpPr>
          <p:spPr>
            <a:xfrm rot="-5400000">
              <a:off x="22860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/>
            <p:nvPr/>
          </p:nvSpPr>
          <p:spPr>
            <a:xfrm rot="-5400000">
              <a:off x="2476500" y="18345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/>
            <p:nvPr/>
          </p:nvSpPr>
          <p:spPr>
            <a:xfrm rot="-5400000">
              <a:off x="2476500" y="1"/>
              <a:ext cx="105900" cy="105900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26"/>
          <p:cNvSpPr txBox="1"/>
          <p:nvPr/>
        </p:nvSpPr>
        <p:spPr>
          <a:xfrm>
            <a:off x="5352675" y="3083525"/>
            <a:ext cx="125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layfair Display ExtraBold"/>
              <a:buNone/>
            </a:pPr>
            <a:r>
              <a:rPr lang="en-US" sz="3000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نمای فرآیند</a:t>
            </a:r>
            <a:endParaRPr sz="3000"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grpSp>
        <p:nvGrpSpPr>
          <p:cNvPr id="389" name="Google Shape;389;p26"/>
          <p:cNvGrpSpPr/>
          <p:nvPr/>
        </p:nvGrpSpPr>
        <p:grpSpPr>
          <a:xfrm>
            <a:off x="3202127" y="3249046"/>
            <a:ext cx="978901" cy="973424"/>
            <a:chOff x="-1" y="96"/>
            <a:chExt cx="1014300" cy="1014300"/>
          </a:xfrm>
        </p:grpSpPr>
        <p:grpSp>
          <p:nvGrpSpPr>
            <p:cNvPr id="390" name="Google Shape;390;p26"/>
            <p:cNvGrpSpPr/>
            <p:nvPr/>
          </p:nvGrpSpPr>
          <p:grpSpPr>
            <a:xfrm>
              <a:off x="-1" y="96"/>
              <a:ext cx="1014300" cy="1014300"/>
              <a:chOff x="-1" y="96"/>
              <a:chExt cx="1014300" cy="1014300"/>
            </a:xfrm>
          </p:grpSpPr>
          <p:sp>
            <p:nvSpPr>
              <p:cNvPr id="391" name="Google Shape;391;p26"/>
              <p:cNvSpPr/>
              <p:nvPr/>
            </p:nvSpPr>
            <p:spPr>
              <a:xfrm rot="-2869665">
                <a:off x="148103" y="148199"/>
                <a:ext cx="718093" cy="718093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6"/>
              <p:cNvSpPr/>
              <p:nvPr/>
            </p:nvSpPr>
            <p:spPr>
              <a:xfrm rot="-2864885">
                <a:off x="213900" y="239166"/>
                <a:ext cx="53094" cy="53094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3" name="Google Shape;393;p26"/>
            <p:cNvSpPr/>
            <p:nvPr/>
          </p:nvSpPr>
          <p:spPr>
            <a:xfrm>
              <a:off x="206413" y="206414"/>
              <a:ext cx="601500" cy="6015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26"/>
          <p:cNvSpPr/>
          <p:nvPr/>
        </p:nvSpPr>
        <p:spPr>
          <a:xfrm flipH="1" rot="10800000">
            <a:off x="4046100" y="3416378"/>
            <a:ext cx="1296702" cy="2893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0777" y="0"/>
                </a:lnTo>
                <a:lnTo>
                  <a:pt x="10777" y="21600"/>
                </a:ln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3337031" y="3519593"/>
            <a:ext cx="70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۵</a:t>
            </a:r>
            <a:endParaRPr/>
          </a:p>
        </p:txBody>
      </p:sp>
      <p:sp>
        <p:nvSpPr>
          <p:cNvPr id="396" name="Google Shape;396;p26"/>
          <p:cNvSpPr txBox="1"/>
          <p:nvPr/>
        </p:nvSpPr>
        <p:spPr>
          <a:xfrm>
            <a:off x="598825" y="4003775"/>
            <a:ext cx="143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sp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Playfair Display ExtraBold"/>
              <a:buNone/>
            </a:pPr>
            <a:r>
              <a:rPr lang="en-US" sz="3000">
                <a:solidFill>
                  <a:srgbClr val="191919"/>
                </a:solidFill>
                <a:latin typeface="Lateef SemiBold"/>
                <a:ea typeface="Lateef SemiBold"/>
                <a:cs typeface="Lateef SemiBold"/>
                <a:sym typeface="Lateef SemiBold"/>
              </a:rPr>
              <a:t>مدل فرآیند</a:t>
            </a:r>
            <a:endParaRPr sz="3000">
              <a:latin typeface="Lateef SemiBold"/>
              <a:ea typeface="Lateef SemiBold"/>
              <a:cs typeface="Lateef SemiBold"/>
              <a:sym typeface="Lateef SemiBold"/>
            </a:endParaRPr>
          </a:p>
        </p:txBody>
      </p:sp>
      <p:grpSp>
        <p:nvGrpSpPr>
          <p:cNvPr id="397" name="Google Shape;397;p26"/>
          <p:cNvGrpSpPr/>
          <p:nvPr/>
        </p:nvGrpSpPr>
        <p:grpSpPr>
          <a:xfrm>
            <a:off x="3202899" y="4003784"/>
            <a:ext cx="978901" cy="973424"/>
            <a:chOff x="-1" y="96"/>
            <a:chExt cx="1014300" cy="1014300"/>
          </a:xfrm>
        </p:grpSpPr>
        <p:grpSp>
          <p:nvGrpSpPr>
            <p:cNvPr id="398" name="Google Shape;398;p26"/>
            <p:cNvGrpSpPr/>
            <p:nvPr/>
          </p:nvGrpSpPr>
          <p:grpSpPr>
            <a:xfrm>
              <a:off x="-1" y="96"/>
              <a:ext cx="1014300" cy="1014300"/>
              <a:chOff x="-1" y="96"/>
              <a:chExt cx="1014300" cy="1014300"/>
            </a:xfrm>
          </p:grpSpPr>
          <p:sp>
            <p:nvSpPr>
              <p:cNvPr id="399" name="Google Shape;399;p26"/>
              <p:cNvSpPr/>
              <p:nvPr/>
            </p:nvSpPr>
            <p:spPr>
              <a:xfrm rot="-2869665">
                <a:off x="148103" y="148199"/>
                <a:ext cx="718093" cy="718093"/>
              </a:xfrm>
              <a:prstGeom prst="ellipse">
                <a:avLst/>
              </a:prstGeom>
              <a:noFill/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 rot="-2864885">
                <a:off x="213900" y="239166"/>
                <a:ext cx="53094" cy="53094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6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1" name="Google Shape;401;p26"/>
            <p:cNvSpPr/>
            <p:nvPr/>
          </p:nvSpPr>
          <p:spPr>
            <a:xfrm>
              <a:off x="206413" y="206414"/>
              <a:ext cx="601500" cy="6015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26"/>
          <p:cNvSpPr/>
          <p:nvPr/>
        </p:nvSpPr>
        <p:spPr>
          <a:xfrm>
            <a:off x="2031735" y="4352582"/>
            <a:ext cx="1309554" cy="137754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10800" y="21600"/>
                </a:lnTo>
                <a:lnTo>
                  <a:pt x="1080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191919"/>
            </a:solidFill>
            <a:prstDash val="solid"/>
            <a:round/>
            <a:headEnd len="sm" w="sm" type="none"/>
            <a:tailEnd len="med" w="med" type="oval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"/>
          <p:cNvSpPr txBox="1"/>
          <p:nvPr/>
        </p:nvSpPr>
        <p:spPr>
          <a:xfrm>
            <a:off x="3337803" y="4275588"/>
            <a:ext cx="709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740"/>
              <a:buFont typeface="Roboto"/>
              <a:buNone/>
            </a:pPr>
            <a:r>
              <a:rPr b="1" lang="en-US" sz="1740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۶</a:t>
            </a:r>
            <a:endParaRPr/>
          </a:p>
        </p:txBody>
      </p:sp>
      <p:sp>
        <p:nvSpPr>
          <p:cNvPr id="404" name="Google Shape;404;p26"/>
          <p:cNvSpPr txBox="1"/>
          <p:nvPr>
            <p:ph idx="12" type="sldNum"/>
          </p:nvPr>
        </p:nvSpPr>
        <p:spPr>
          <a:xfrm>
            <a:off x="4137488" y="46236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>
            <p:ph type="title"/>
          </p:nvPr>
        </p:nvSpPr>
        <p:spPr>
          <a:xfrm>
            <a:off x="719999" y="445025"/>
            <a:ext cx="7704002" cy="696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Font typeface="Playfair Display ExtraBold"/>
              <a:buNone/>
            </a:pPr>
            <a:r>
              <a:rPr b="1" lang="en-US" sz="3600">
                <a:latin typeface="Lateef"/>
                <a:ea typeface="Lateef"/>
                <a:cs typeface="Lateef"/>
                <a:sym typeface="Lateef"/>
              </a:rPr>
              <a:t>دسته بندی عناصر</a:t>
            </a:r>
            <a:endParaRPr b="1" sz="36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410" name="Google Shape;410;p27"/>
          <p:cNvCxnSpPr/>
          <p:nvPr/>
        </p:nvCxnSpPr>
        <p:spPr>
          <a:xfrm>
            <a:off x="722649" y="256849"/>
            <a:ext cx="7698702" cy="1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1" name="Google Shape;411;p27"/>
          <p:cNvCxnSpPr/>
          <p:nvPr/>
        </p:nvCxnSpPr>
        <p:spPr>
          <a:xfrm>
            <a:off x="722649" y="4867850"/>
            <a:ext cx="7698702" cy="1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412" name="Google Shape;412;p27"/>
          <p:cNvGrpSpPr/>
          <p:nvPr/>
        </p:nvGrpSpPr>
        <p:grpSpPr>
          <a:xfrm>
            <a:off x="423861" y="1343339"/>
            <a:ext cx="289353" cy="1820401"/>
            <a:chOff x="-1" y="0"/>
            <a:chExt cx="289351" cy="1820400"/>
          </a:xfrm>
        </p:grpSpPr>
        <p:sp>
          <p:nvSpPr>
            <p:cNvPr id="413" name="Google Shape;413;p27"/>
            <p:cNvSpPr/>
            <p:nvPr/>
          </p:nvSpPr>
          <p:spPr>
            <a:xfrm>
              <a:off x="-1" y="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183450" y="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-1" y="19050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183450" y="19050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-1" y="381000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183450" y="381000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-1" y="5714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183450" y="5714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-1" y="7619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183450" y="7619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-1" y="9524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183450" y="9524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-1" y="11429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83450" y="11429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-1" y="13334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183450" y="13334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-1" y="15239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183450" y="15239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-1" y="17144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183450" y="17144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433;p27"/>
          <p:cNvGrpSpPr/>
          <p:nvPr/>
        </p:nvGrpSpPr>
        <p:grpSpPr>
          <a:xfrm>
            <a:off x="8286087" y="3248337"/>
            <a:ext cx="289353" cy="677402"/>
            <a:chOff x="-1" y="-1"/>
            <a:chExt cx="289351" cy="677401"/>
          </a:xfrm>
        </p:grpSpPr>
        <p:sp>
          <p:nvSpPr>
            <p:cNvPr id="434" name="Google Shape;434;p27"/>
            <p:cNvSpPr/>
            <p:nvPr/>
          </p:nvSpPr>
          <p:spPr>
            <a:xfrm>
              <a:off x="-1" y="-1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183450" y="-1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7"/>
            <p:cNvSpPr/>
            <p:nvPr/>
          </p:nvSpPr>
          <p:spPr>
            <a:xfrm>
              <a:off x="-1" y="1904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183450" y="1904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-1" y="3809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7"/>
            <p:cNvSpPr/>
            <p:nvPr/>
          </p:nvSpPr>
          <p:spPr>
            <a:xfrm>
              <a:off x="183450" y="3809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-1" y="571499"/>
              <a:ext cx="105901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183450" y="571499"/>
              <a:ext cx="105900" cy="105901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2" name="Google Shape;4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100" y="1183625"/>
            <a:ext cx="5712000" cy="3262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43" name="Google Shape;443;p27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28"/>
          <p:cNvGrpSpPr/>
          <p:nvPr/>
        </p:nvGrpSpPr>
        <p:grpSpPr>
          <a:xfrm>
            <a:off x="7146325" y="3075206"/>
            <a:ext cx="677401" cy="105900"/>
            <a:chOff x="0" y="-1"/>
            <a:chExt cx="677401" cy="105900"/>
          </a:xfrm>
        </p:grpSpPr>
        <p:sp>
          <p:nvSpPr>
            <p:cNvPr id="449" name="Google Shape;449;p28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8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28"/>
          <p:cNvSpPr txBox="1"/>
          <p:nvPr>
            <p:ph type="title"/>
          </p:nvPr>
        </p:nvSpPr>
        <p:spPr>
          <a:xfrm>
            <a:off x="720000" y="361650"/>
            <a:ext cx="7704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520"/>
              <a:buFont typeface="Playfair Display ExtraBold"/>
              <a:buNone/>
            </a:pPr>
            <a:r>
              <a:rPr b="1" lang="en-US" sz="3600">
                <a:latin typeface="Lateef"/>
                <a:ea typeface="Lateef"/>
                <a:cs typeface="Lateef"/>
                <a:sym typeface="Lateef"/>
              </a:rPr>
              <a:t>عناصر ضروری</a:t>
            </a:r>
            <a:endParaRPr b="1" sz="36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454" name="Google Shape;454;p28"/>
          <p:cNvSpPr txBox="1"/>
          <p:nvPr/>
        </p:nvSpPr>
        <p:spPr>
          <a:xfrm>
            <a:off x="6611725" y="1402187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نام فرآیند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455" name="Google Shape;455;p28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56" name="Google Shape;456;p28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57" name="Google Shape;457;p28"/>
          <p:cNvSpPr txBox="1"/>
          <p:nvPr>
            <p:ph idx="4294967295" type="body"/>
          </p:nvPr>
        </p:nvSpPr>
        <p:spPr>
          <a:xfrm>
            <a:off x="4075075" y="1667927"/>
            <a:ext cx="2674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کوتاه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متمایز کننده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اتمام با "Process"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458" name="Google Shape;458;p28"/>
          <p:cNvGrpSpPr/>
          <p:nvPr/>
        </p:nvGrpSpPr>
        <p:grpSpPr>
          <a:xfrm>
            <a:off x="7146325" y="1296281"/>
            <a:ext cx="677401" cy="105900"/>
            <a:chOff x="0" y="-1"/>
            <a:chExt cx="677401" cy="105900"/>
          </a:xfrm>
        </p:grpSpPr>
        <p:sp>
          <p:nvSpPr>
            <p:cNvPr id="459" name="Google Shape;459;p28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8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8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8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28"/>
          <p:cNvSpPr txBox="1"/>
          <p:nvPr/>
        </p:nvSpPr>
        <p:spPr>
          <a:xfrm>
            <a:off x="6611725" y="3171837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6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هدف فرآیند</a:t>
            </a:r>
            <a:endParaRPr b="1" sz="18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464" name="Google Shape;464;p28"/>
          <p:cNvSpPr txBox="1"/>
          <p:nvPr>
            <p:ph idx="4294967295" type="body"/>
          </p:nvPr>
        </p:nvSpPr>
        <p:spPr>
          <a:xfrm>
            <a:off x="4075075" y="3545952"/>
            <a:ext cx="2674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تعریف واضح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تعیین دامنه و محدوده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خلاصه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0" rtl="1" algn="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290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465" name="Google Shape;465;p28"/>
          <p:cNvGrpSpPr/>
          <p:nvPr/>
        </p:nvGrpSpPr>
        <p:grpSpPr>
          <a:xfrm>
            <a:off x="-843789" y="1929867"/>
            <a:ext cx="2504400" cy="2504400"/>
            <a:chOff x="-1" y="53"/>
            <a:chExt cx="2504400" cy="2504400"/>
          </a:xfrm>
        </p:grpSpPr>
        <p:sp>
          <p:nvSpPr>
            <p:cNvPr id="466" name="Google Shape;466;p28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8"/>
          <p:cNvSpPr/>
          <p:nvPr/>
        </p:nvSpPr>
        <p:spPr>
          <a:xfrm>
            <a:off x="-327040" y="2446635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8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/>
        </p:nvSpPr>
        <p:spPr>
          <a:xfrm>
            <a:off x="4915125" y="2060762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4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ویژگی‌های کلیدی</a:t>
            </a:r>
            <a:endParaRPr b="1" sz="1600">
              <a:latin typeface="Lateef"/>
              <a:ea typeface="Lateef"/>
              <a:cs typeface="Lateef"/>
              <a:sym typeface="Lateef"/>
            </a:endParaRPr>
          </a:p>
        </p:txBody>
      </p:sp>
      <p:cxnSp>
        <p:nvCxnSpPr>
          <p:cNvPr id="475" name="Google Shape;475;p29"/>
          <p:cNvCxnSpPr/>
          <p:nvPr/>
        </p:nvCxnSpPr>
        <p:spPr>
          <a:xfrm>
            <a:off x="722649" y="256849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76" name="Google Shape;476;p29"/>
          <p:cNvCxnSpPr/>
          <p:nvPr/>
        </p:nvCxnSpPr>
        <p:spPr>
          <a:xfrm>
            <a:off x="722649" y="4867850"/>
            <a:ext cx="7698600" cy="0"/>
          </a:xfrm>
          <a:prstGeom prst="straightConnector1">
            <a:avLst/>
          </a:prstGeom>
          <a:noFill/>
          <a:ln cap="flat" cmpd="sng" w="9525">
            <a:solidFill>
              <a:srgbClr val="19191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77" name="Google Shape;477;p29"/>
          <p:cNvSpPr txBox="1"/>
          <p:nvPr>
            <p:ph idx="4294967295" type="body"/>
          </p:nvPr>
        </p:nvSpPr>
        <p:spPr>
          <a:xfrm>
            <a:off x="4125075" y="967702"/>
            <a:ext cx="2674800" cy="9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جملات اظهاری در زمان حال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مجزا و به صورت مثبت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تغییرات ملموس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grpSp>
        <p:nvGrpSpPr>
          <p:cNvPr id="478" name="Google Shape;478;p29"/>
          <p:cNvGrpSpPr/>
          <p:nvPr/>
        </p:nvGrpSpPr>
        <p:grpSpPr>
          <a:xfrm>
            <a:off x="7196325" y="587706"/>
            <a:ext cx="677401" cy="105901"/>
            <a:chOff x="0" y="-1"/>
            <a:chExt cx="677401" cy="105900"/>
          </a:xfrm>
        </p:grpSpPr>
        <p:sp>
          <p:nvSpPr>
            <p:cNvPr id="479" name="Google Shape;479;p29"/>
            <p:cNvSpPr/>
            <p:nvPr/>
          </p:nvSpPr>
          <p:spPr>
            <a:xfrm rot="5400000">
              <a:off x="571501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9"/>
            <p:cNvSpPr/>
            <p:nvPr/>
          </p:nvSpPr>
          <p:spPr>
            <a:xfrm rot="5400000">
              <a:off x="3810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"/>
            <p:cNvSpPr/>
            <p:nvPr/>
          </p:nvSpPr>
          <p:spPr>
            <a:xfrm rot="5400000">
              <a:off x="190501" y="0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"/>
            <p:cNvSpPr/>
            <p:nvPr/>
          </p:nvSpPr>
          <p:spPr>
            <a:xfrm rot="5400000">
              <a:off x="0" y="-1"/>
              <a:ext cx="105900" cy="105900"/>
            </a:xfrm>
            <a:prstGeom prst="ellipse">
              <a:avLst/>
            </a:prstGeom>
            <a:solidFill>
              <a:srgbClr val="E7C22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3" name="Google Shape;483;p29"/>
          <p:cNvGrpSpPr/>
          <p:nvPr/>
        </p:nvGrpSpPr>
        <p:grpSpPr>
          <a:xfrm>
            <a:off x="-843789" y="1929867"/>
            <a:ext cx="2504400" cy="2504400"/>
            <a:chOff x="-1" y="53"/>
            <a:chExt cx="2504400" cy="2504400"/>
          </a:xfrm>
        </p:grpSpPr>
        <p:sp>
          <p:nvSpPr>
            <p:cNvPr id="484" name="Google Shape;484;p29"/>
            <p:cNvSpPr/>
            <p:nvPr/>
          </p:nvSpPr>
          <p:spPr>
            <a:xfrm rot="-2870348">
              <a:off x="365672" y="365726"/>
              <a:ext cx="1773055" cy="1773055"/>
            </a:xfrm>
            <a:prstGeom prst="ellipse">
              <a:avLst/>
            </a:prstGeom>
            <a:noFill/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9"/>
            <p:cNvSpPr/>
            <p:nvPr/>
          </p:nvSpPr>
          <p:spPr>
            <a:xfrm rot="-2866750">
              <a:off x="528176" y="590424"/>
              <a:ext cx="131252" cy="131252"/>
            </a:xfrm>
            <a:prstGeom prst="ellipse">
              <a:avLst/>
            </a:prstGeom>
            <a:solidFill>
              <a:srgbClr val="19191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29"/>
          <p:cNvSpPr/>
          <p:nvPr/>
        </p:nvSpPr>
        <p:spPr>
          <a:xfrm>
            <a:off x="-327040" y="2446635"/>
            <a:ext cx="1470900" cy="1470900"/>
          </a:xfrm>
          <a:prstGeom prst="ellipse">
            <a:avLst/>
          </a:prstGeom>
          <a:solidFill>
            <a:srgbClr val="E7C22C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6661725" y="844950"/>
            <a:ext cx="174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56"/>
              <a:buFont typeface="Playfair Display ExtraBold"/>
              <a:buNone/>
            </a:pPr>
            <a:r>
              <a:rPr b="1" lang="en-US" sz="2856">
                <a:solidFill>
                  <a:srgbClr val="191919"/>
                </a:solidFill>
                <a:latin typeface="Lateef"/>
                <a:ea typeface="Lateef"/>
                <a:cs typeface="Lateef"/>
                <a:sym typeface="Lateef"/>
              </a:rPr>
              <a:t>نتایج فرآیند</a:t>
            </a:r>
            <a:endParaRPr b="1" sz="2000">
              <a:latin typeface="Lateef"/>
              <a:ea typeface="Lateef"/>
              <a:cs typeface="Lateef"/>
              <a:sym typeface="Lateef"/>
            </a:endParaRPr>
          </a:p>
        </p:txBody>
      </p:sp>
      <p:sp>
        <p:nvSpPr>
          <p:cNvPr id="488" name="Google Shape;488;p29"/>
          <p:cNvSpPr txBox="1"/>
          <p:nvPr>
            <p:ph idx="4294967295" type="body"/>
          </p:nvPr>
        </p:nvSpPr>
        <p:spPr>
          <a:xfrm>
            <a:off x="4125075" y="2651048"/>
            <a:ext cx="26748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قابل مشاهده و ارزیابی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مثبت و مشخص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جلوگیری از تکرار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جامعیت و ضرورت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جلوگیری از تعیین روش خاص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-357822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35"/>
              <a:buFont typeface="Lateef Medium"/>
              <a:buChar char="●"/>
            </a:pPr>
            <a:r>
              <a:rPr lang="en-US" sz="2035">
                <a:latin typeface="Lateef Medium"/>
                <a:ea typeface="Lateef Medium"/>
                <a:cs typeface="Lateef Medium"/>
                <a:sym typeface="Lateef Medium"/>
              </a:rPr>
              <a:t>خودداری از ترتیب گذاری</a:t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  <a:p>
            <a:pPr indent="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35">
              <a:latin typeface="Lateef Medium"/>
              <a:ea typeface="Lateef Medium"/>
              <a:cs typeface="Lateef Medium"/>
              <a:sym typeface="Lateef Medium"/>
            </a:endParaRPr>
          </a:p>
        </p:txBody>
      </p:sp>
      <p:sp>
        <p:nvSpPr>
          <p:cNvPr id="489" name="Google Shape;489;p29"/>
          <p:cNvSpPr txBox="1"/>
          <p:nvPr>
            <p:ph idx="12" type="sldNum"/>
          </p:nvPr>
        </p:nvSpPr>
        <p:spPr>
          <a:xfrm>
            <a:off x="4419600" y="4627562"/>
            <a:ext cx="2133600" cy="2769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Basic Template by Slidesgo">
  <a:themeElements>
    <a:clrScheme name="Minimalist Business Basic Template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Basic Template by Slidesgo">
  <a:themeElements>
    <a:clrScheme name="Minimalist Business Basic Template by Slidesgo">
      <a:dk1>
        <a:srgbClr val="191919"/>
      </a:dk1>
      <a:lt1>
        <a:srgbClr val="F0F0F0"/>
      </a:lt1>
      <a:dk2>
        <a:srgbClr val="A7A7A7"/>
      </a:dk2>
      <a:lt2>
        <a:srgbClr val="535353"/>
      </a:lt2>
      <a:accent1>
        <a:srgbClr val="8F8F8F"/>
      </a:accent1>
      <a:accent2>
        <a:srgbClr val="6E6E6E"/>
      </a:accent2>
      <a:accent3>
        <a:srgbClr val="4D4D4D"/>
      </a:accent3>
      <a:accent4>
        <a:srgbClr val="2B2B2B"/>
      </a:accent4>
      <a:accent5>
        <a:srgbClr val="0A0A0A"/>
      </a:accent5>
      <a:accent6>
        <a:srgbClr val="0000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