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6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1.jpg" ContentType="image/pn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295" r:id="rId7"/>
    <p:sldId id="297" r:id="rId8"/>
    <p:sldId id="260" r:id="rId9"/>
    <p:sldId id="29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New Sung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New Sung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New Sung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5AC4AC-5CC3-42E8-88A7-4C4A577FD49F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New Sung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41156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1CAC5E02-0179-48C2-A52C-3479B3FDBB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9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algn="r" defTabSz="914400" rtl="1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AR PL New Sung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D670BC-7DC7-4DF4-8677-5A1AEFA9BD70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4198704-A7EA-449C-9F27-3FA1423E4953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7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3F485D-9188-41C2-987A-57202CCA5ED8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997F90-77F0-450A-8137-66435EF23377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63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F87AE37-EA94-4174-92FD-D05106B8CA3F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0CC5282-0041-4853-ACF6-AAC2694A47AB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AD1693-66D6-43A0-8528-9D25E51A39CF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9C607C-B5AF-40BE-B0AF-FD276F785008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9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8F3CED-0056-4A46-A95A-7ADB598B0777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8EDD73-4DE2-4285-BF48-EF8E46DD4042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9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C485A9-FD66-4B8A-90C2-0DCCE538BDB0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0C5E3A2-67A0-43A2-93EC-FE79D31B2138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40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FF73CA-D6B1-4222-AECA-56204BD99FB4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0788AE-2DCD-414B-AFC7-9F872E618E78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2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C473BE-4FF9-455F-AA96-72E0F2A576EF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43CF137-0199-4302-AFA1-1DA1D8A7FEBC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8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B85E9D-7970-40D3-B5D1-9A1A356480F1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C59164-8FCF-4DBA-8EFF-47C588B5630C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3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001E04-C4A5-4EB0-B302-042925E358EF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A95669-C2BB-4E23-8EFD-FC59DC86DD9E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34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6AE4457-310A-46E9-AF95-29B0DBC1E44B}" type="slidenum">
              <a:t>22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4CBB89-DB40-4B1E-A861-DF0613AC12A6}" type="slidenum">
              <a:t>22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11EAD7-9EEE-42B4-8972-E3EA378A1BAB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26B3553-474A-47CA-8861-45516BE9BB7A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2E0B5F2-A3C9-4AF3-88FF-DBDFC66D2933}" type="slidenum">
              <a:t>23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81CC16-4DBD-4CD6-9E90-3CD7C36CCE03}" type="slidenum">
              <a:t>23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0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818CBE-6D57-4AA8-8599-051A2B50E0B1}" type="slidenum">
              <a:t>24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D712B2-E44E-448E-9E1A-1165E4BE53D9}" type="slidenum">
              <a:t>24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5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4A923D-4400-4183-96B5-804B961E46B7}" type="slidenum">
              <a:t>25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CAE8272-F0BF-4F8C-8E1D-831E6F5B03B1}" type="slidenum">
              <a:t>25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36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51CBAB0-6185-4EE8-9A17-020FE8BC3A68}" type="slidenum">
              <a:t>26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D30CC5-A721-418F-89E2-8EE29D4F7146}" type="slidenum">
              <a:t>26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02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4BADBA-5FB4-42FF-AC38-0F1A4A272AE2}" type="slidenum">
              <a:t>27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4FEE8F2-672C-4825-A4BC-AA78708E50A9}" type="slidenum">
              <a:t>27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0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089201-0519-46AF-B7F5-E4106D4460A4}" type="slidenum">
              <a:t>28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42D5E7-96E5-4BB0-A479-747FD1E63CE6}" type="slidenum">
              <a:t>28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14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84F830-4874-4B01-9819-A33DE33B0FAC}" type="slidenum">
              <a:t>29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B6B62-C835-4526-9E5A-7371D7BEF4F8}" type="slidenum">
              <a:t>29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4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17A5C58-930E-4AB1-AFFC-3B36711483F9}" type="slidenum">
              <a:t>30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4F2904-41CF-4EE6-AA7B-2688911E2B30}" type="slidenum">
              <a:t>30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6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9E5FB75-D551-4C8A-BD61-6BAB5A07CD38}" type="slidenum">
              <a:t>31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543A59-27C8-4451-A398-BCDD23A0D303}" type="slidenum">
              <a:t>31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9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FA48A75-0627-445B-8068-FC111D35050A}" type="slidenum">
              <a:t>32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DB7029-5A30-4AF8-945A-1B921CC1FD3B}" type="slidenum">
              <a:t>32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1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51B4A75-118F-4E57-B1BA-854730AC6D8F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9A915A-13EE-4E9E-949B-C7AE1EC07D20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71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08D5D53-52F2-49E5-8B7D-7A995CAEEA5C}" type="slidenum">
              <a:t>33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606382-31FC-4A6D-993F-45E7EDD0B796}" type="slidenum">
              <a:t>33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41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FA7BE3-4BC7-412E-8C9E-9B0BBC6E1F91}" type="slidenum">
              <a:t>34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719138-7C32-4B80-A2B0-679F8B801B65}" type="slidenum">
              <a:t>34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06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3052A3F-E12B-480B-9771-99A751131EF4}" type="slidenum">
              <a:t>35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B58FF3-93D9-4267-B448-1EBB5EBD7CB9}" type="slidenum">
              <a:t>35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48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2E44A4-E9C0-41F0-A373-8747DA550C4C}" type="slidenum">
              <a:t>36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E659C0-2938-4091-A376-232EEF21D393}" type="slidenum">
              <a:t>36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7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43D1994-BAC3-401A-ABA0-A3063E79AB3A}" type="slidenum">
              <a:t>37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212AAB-4E45-4AC6-8099-5FDDD3211DBA}" type="slidenum">
              <a:t>37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9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DA6D0B-5A63-4EA7-A6B9-8C3BCBF8BE9E}" type="slidenum">
              <a:t>38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C1C2B5-84E4-4937-98A5-181194629BD2}" type="slidenum">
              <a:t>38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64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844221-D502-4C56-BB93-58E7C1BA2083}" type="slidenum">
              <a:t>39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48F790-B84C-425A-960F-3E08314DD8A0}" type="slidenum">
              <a:t>39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46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5E7D2F-6A50-497C-B28E-65A478148F7B}" type="slidenum">
              <a:t>40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536077-7CB2-4FDC-91B4-3BE311712E94}" type="slidenum">
              <a:t>40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03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983FC7E-302F-4B41-B074-C8E112A1308E}" type="slidenum">
              <a:t>41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003E7A-881F-4B5E-AE08-ACF7261F5DF5}" type="slidenum">
              <a:t>41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89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CA44D0-1C2B-429B-AEDC-3FCA4EE50FD6}" type="slidenum">
              <a:t>42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1006A2A-63DB-4D9D-9DAF-CAEBA6D28DAC}" type="slidenum">
              <a:t>42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3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2875C0-F107-4EAD-BD12-0DC549BDFB53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F0A4B2-94D8-4DC1-9E14-0828A4305236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4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72163B-570B-450E-8CFE-10F971F5D18A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354DF3-CC25-4EDC-99CB-35450C743E2B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5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031C504-A6BD-4D54-960D-22C336E6EEA6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167216-04F5-4DB2-972E-DF6A7F67C88F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2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953DEE-AE0C-46BB-BD4A-BEE2D6CD1100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4F5575-A5B6-46A1-AEB4-A329D4228178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0A30D6-C174-4F6C-8B18-61006EBD2DCD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3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2044E-DAD3-4141-AC10-EEC11D0FB5BF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12600" cap="flat">
            <a:solidFill>
              <a:srgbClr val="41719C"/>
            </a:solidFill>
            <a:prstDash val="solid"/>
            <a:miter/>
          </a:ln>
        </p:spPr>
      </p:sp>
      <p:sp>
        <p:nvSpPr>
          <p:cNvPr id="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363" y="1236597"/>
            <a:ext cx="7559637" cy="2631963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363" y="3970443"/>
            <a:ext cx="7559637" cy="1825563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D6889F-476B-4E01-AA0B-728C5BFCCF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73E421-2E3F-463E-AC03-6CE394926C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08716" y="301678"/>
            <a:ext cx="2266916" cy="585143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503276" y="301678"/>
            <a:ext cx="6653156" cy="585143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6C9A24-A19F-4541-8286-E3490A218D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0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363" y="1236597"/>
            <a:ext cx="7559637" cy="2631963"/>
          </a:xfrm>
        </p:spPr>
        <p:txBody>
          <a:bodyPr anchor="b"/>
          <a:lstStyle>
            <a:lvl1pPr hangingPunct="1">
              <a:defRPr sz="6000" b="1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363" y="3970443"/>
            <a:ext cx="7559637" cy="1825563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D54B19-21EA-42E5-A6E3-867B32F9AA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5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 hangingPunct="1">
              <a:defRPr sz="3600" b="1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359999" y="1979996"/>
            <a:ext cx="9359999" cy="5039999"/>
          </a:xfrm>
        </p:spPr>
        <p:txBody>
          <a:bodyPr anchor="t" anchorCtr="0"/>
          <a:lstStyle>
            <a:lvl1pPr algn="r" hangingPunct="1">
              <a:spcAft>
                <a:spcPts val="1415"/>
              </a:spcAft>
              <a:defRPr sz="3200" b="1">
                <a:solidFill>
                  <a:srgbClr val="2C3E50"/>
                </a:solidFill>
                <a:latin typeface="Source Sans Pro Semibold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FA7EA3-C535-48E6-A973-29F634CCA3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235" y="1884240"/>
            <a:ext cx="8694718" cy="3144959"/>
          </a:xfrm>
        </p:spPr>
        <p:txBody>
          <a:bodyPr anchor="b" anchorCtr="0"/>
          <a:lstStyle>
            <a:lvl1pPr algn="l" hangingPunct="1">
              <a:defRPr sz="6000" b="1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235" y="5059439"/>
            <a:ext cx="8694718" cy="1652759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75579B-DA87-4D2F-97A0-1350B53DB1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 hangingPunct="1">
              <a:defRPr sz="3600" b="1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360355" y="1979639"/>
            <a:ext cx="4603674" cy="5040355"/>
          </a:xfrm>
        </p:spPr>
        <p:txBody>
          <a:bodyPr anchor="t" anchorCtr="0"/>
          <a:lstStyle>
            <a:lvl1pPr algn="r" hangingPunct="1">
              <a:spcAft>
                <a:spcPts val="1415"/>
              </a:spcAft>
              <a:defRPr sz="3200" b="1">
                <a:solidFill>
                  <a:srgbClr val="2C3E50"/>
                </a:solidFill>
                <a:latin typeface="Source Sans Pro Semibold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5116680" y="1979639"/>
            <a:ext cx="4603674" cy="5040355"/>
          </a:xfrm>
        </p:spPr>
        <p:txBody>
          <a:bodyPr anchor="t" anchorCtr="0"/>
          <a:lstStyle>
            <a:lvl1pPr algn="r" hangingPunct="1">
              <a:spcAft>
                <a:spcPts val="1415"/>
              </a:spcAft>
              <a:defRPr sz="3200" b="1">
                <a:solidFill>
                  <a:srgbClr val="2C3E50"/>
                </a:solidFill>
                <a:latin typeface="Source Sans Pro Semibold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2918B-7816-4775-A44D-81DE33BB38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8" y="403195"/>
            <a:ext cx="8694718" cy="1460516"/>
          </a:xfrm>
        </p:spPr>
        <p:txBody>
          <a:bodyPr anchorCtr="0"/>
          <a:lstStyle>
            <a:lvl1pPr algn="l" hangingPunct="1">
              <a:defRPr sz="3600" b="1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18" y="1852556"/>
            <a:ext cx="4265639" cy="907916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693718" y="2760838"/>
            <a:ext cx="4265639" cy="4062240"/>
          </a:xfrm>
        </p:spPr>
        <p:txBody>
          <a:bodyPr anchor="t" anchorCtr="0"/>
          <a:lstStyle>
            <a:lvl1pPr algn="r" hangingPunct="1">
              <a:spcAft>
                <a:spcPts val="1415"/>
              </a:spcAft>
              <a:defRPr sz="3200" b="1">
                <a:solidFill>
                  <a:srgbClr val="2C3E50"/>
                </a:solidFill>
                <a:latin typeface="Source Sans Pro Semibold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723" y="1852556"/>
            <a:ext cx="4284722" cy="907916"/>
          </a:xfrm>
        </p:spPr>
        <p:txBody>
          <a:bodyPr anchor="b"/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title" idx="4294967295"/>
          </p:nvPr>
        </p:nvSpPr>
        <p:spPr>
          <a:xfrm>
            <a:off x="5103723" y="2760838"/>
            <a:ext cx="4284722" cy="4062240"/>
          </a:xfrm>
        </p:spPr>
        <p:txBody>
          <a:bodyPr anchor="t" anchorCtr="0"/>
          <a:lstStyle>
            <a:lvl1pPr algn="r" hangingPunct="1">
              <a:spcAft>
                <a:spcPts val="1415"/>
              </a:spcAft>
              <a:defRPr sz="3200" b="1">
                <a:solidFill>
                  <a:srgbClr val="2C3E50"/>
                </a:solidFill>
                <a:latin typeface="Source Sans Pro Semibold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3AD1E3-C72D-45F4-B826-31AB32FEFF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 hangingPunct="1">
              <a:defRPr sz="3600" b="1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069612-95D7-413B-93C0-825236FC23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01A91-BC30-4989-87EA-7E5B5BC60E5E}" type="slidenum">
              <a:t>‹#›</a:t>
            </a:fld>
            <a:endParaRPr lang="en-US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503998" y="1768678"/>
            <a:ext cx="9072000" cy="4384081"/>
          </a:xfrm>
        </p:spPr>
        <p:txBody>
          <a:bodyPr/>
          <a:lstStyle>
            <a:lvl1pPr hangingPunct="0">
              <a:spcBef>
                <a:spcPts val="1415"/>
              </a:spcBef>
              <a:spcAft>
                <a:spcPts val="0"/>
              </a:spcAft>
              <a:defRPr b="0">
                <a:latin typeface="Liberation Sans" pitchFamily="18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6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="b" anchorCtr="0"/>
          <a:lstStyle>
            <a:lvl1pPr algn="l" hangingPunct="1">
              <a:defRPr sz="3200" b="1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 anchorCtr="0"/>
          <a:lstStyle>
            <a:lvl1pPr algn="r" hangingPunct="1">
              <a:spcAft>
                <a:spcPts val="1415"/>
              </a:spcAft>
              <a:defRPr sz="3200" b="1">
                <a:solidFill>
                  <a:srgbClr val="2C3E50"/>
                </a:solidFill>
                <a:latin typeface="Source Sans Pro Semibold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541A08-6988-4643-A089-DB30207CDB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503998" y="1769043"/>
            <a:ext cx="9071643" cy="4384438"/>
          </a:xfrm>
        </p:spPr>
        <p:txBody>
          <a:bodyPr anchor="t" anchorCtr="0"/>
          <a:lstStyle>
            <a:lvl1pPr algn="r">
              <a:spcBef>
                <a:spcPts val="1415"/>
              </a:spcBef>
              <a:defRPr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CF3237-4874-40ED-9B07-41DD239622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="b" anchorCtr="0"/>
          <a:lstStyle>
            <a:lvl1pPr algn="l" hangingPunct="1">
              <a:defRPr sz="3200" b="1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AC98D9-1D1E-4FBA-ABF1-DD7ECF9216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anchorCtr="0"/>
          <a:lstStyle>
            <a:lvl1pPr algn="l" hangingPunct="1">
              <a:defRPr sz="3600" b="1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4306F3-D9D1-4DCD-A9D9-5463FAF06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4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80360" y="301678"/>
            <a:ext cx="2340004" cy="6718316"/>
          </a:xfrm>
        </p:spPr>
        <p:txBody>
          <a:bodyPr vert="eaVert" anchor="t"/>
          <a:lstStyle>
            <a:lvl1pPr algn="l" hangingPunct="1">
              <a:defRPr sz="3600" b="1">
                <a:solidFill>
                  <a:srgbClr val="FFFFFF"/>
                </a:solidFill>
                <a:latin typeface="Source Sans Pro Black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360355" y="301678"/>
            <a:ext cx="6867363" cy="671831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8F3033-BF36-4155-8E90-C40C011BFB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235" y="1884240"/>
            <a:ext cx="8694718" cy="3144959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235" y="5059439"/>
            <a:ext cx="8694718" cy="1652759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9F01F-2F81-4C53-93BC-9B917DB346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503276" y="1768321"/>
            <a:ext cx="4459318" cy="4384804"/>
          </a:xfrm>
        </p:spPr>
        <p:txBody>
          <a:bodyPr anchor="t" anchorCtr="0"/>
          <a:lstStyle>
            <a:lvl1pPr algn="r">
              <a:spcBef>
                <a:spcPts val="1415"/>
              </a:spcBef>
              <a:defRPr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5114879" y="1768321"/>
            <a:ext cx="4460763" cy="4384804"/>
          </a:xfrm>
        </p:spPr>
        <p:txBody>
          <a:bodyPr anchor="t" anchorCtr="0"/>
          <a:lstStyle>
            <a:lvl1pPr algn="r">
              <a:spcBef>
                <a:spcPts val="1415"/>
              </a:spcBef>
              <a:defRPr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FF4AE2-DF9F-4E23-9B6F-2A2A0574BB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8" y="403195"/>
            <a:ext cx="8694718" cy="14605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18" y="1852556"/>
            <a:ext cx="4265639" cy="907916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title" idx="4294967295"/>
          </p:nvPr>
        </p:nvSpPr>
        <p:spPr>
          <a:xfrm>
            <a:off x="693718" y="2760838"/>
            <a:ext cx="4265639" cy="4062240"/>
          </a:xfrm>
        </p:spPr>
        <p:txBody>
          <a:bodyPr anchor="t" anchorCtr="0"/>
          <a:lstStyle>
            <a:lvl1pPr algn="r">
              <a:spcBef>
                <a:spcPts val="1415"/>
              </a:spcBef>
              <a:defRPr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723" y="1852556"/>
            <a:ext cx="4284722" cy="907916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title" idx="4294967295"/>
          </p:nvPr>
        </p:nvSpPr>
        <p:spPr>
          <a:xfrm>
            <a:off x="5103723" y="2760838"/>
            <a:ext cx="4284722" cy="4062240"/>
          </a:xfrm>
        </p:spPr>
        <p:txBody>
          <a:bodyPr anchor="t" anchorCtr="0"/>
          <a:lstStyle>
            <a:lvl1pPr algn="r">
              <a:spcBef>
                <a:spcPts val="1415"/>
              </a:spcBef>
              <a:defRPr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F61B27-265E-4B72-B744-A2064D5E27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DB9406-DCD2-494C-90D6-F6F1CCAA2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79080-11A0-474C-A83E-8AC6054122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 anchorCtr="0"/>
          <a:lstStyle>
            <a:lvl1pPr algn="r">
              <a:spcBef>
                <a:spcPts val="1415"/>
              </a:spcBef>
              <a:defRPr sz="3200"/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AC7D9E-CA1D-4649-9A19-3F77B167EE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18" y="503276"/>
            <a:ext cx="3251158" cy="1765441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title" idx="4294967295"/>
          </p:nvPr>
        </p:nvSpPr>
        <p:spPr>
          <a:xfrm>
            <a:off x="4286158" y="1088995"/>
            <a:ext cx="5102278" cy="5372282"/>
          </a:xfrm>
        </p:spPr>
        <p:txBody>
          <a:bodyPr anchor="t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18" y="2268361"/>
            <a:ext cx="3251158" cy="420047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8E71ED-2E7B-4727-8D45-8FC8603235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CA5FBF23-473F-48CE-8574-50DF1731B7F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1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AR PL New Sung" pitchFamily="2"/>
          <a:cs typeface="Tahoma" pitchFamily="2"/>
        </a:defRPr>
      </a:lvl1pPr>
    </p:titleStyle>
    <p:bodyStyle>
      <a:lvl1pPr marL="0" marR="0" lvl="0" indent="0" algn="r" defTabSz="914400" rtl="1" fontAlgn="auto" hangingPunct="0">
        <a:lnSpc>
          <a:spcPct val="100000"/>
        </a:lnSpc>
        <a:spcBef>
          <a:spcPts val="1415"/>
        </a:spcBef>
        <a:spcAft>
          <a:spcPts val="0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AR PL New Sung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AR PL New Sung" pitchFamily="2"/>
          <a:cs typeface="Tahoma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AR PL New Sung" pitchFamily="2"/>
          <a:cs typeface="Tahoma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AR PL New Sung" pitchFamily="2"/>
          <a:cs typeface="Tahoma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45000"/>
        <a:buFont typeface="StarSymbol"/>
        <a:buChar char="●"/>
        <a:tabLst/>
        <a:defRPr lang="en-US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AR PL New Sung" pitchFamily="2"/>
          <a:cs typeface="Tahoma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Move="1" noResize="1"/>
          </p:cNvSpPr>
          <p:nvPr/>
        </p:nvSpPr>
        <p:spPr>
          <a:xfrm>
            <a:off x="0" y="7200003"/>
            <a:ext cx="10079998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New Sung" pitchFamily="2"/>
              <a:cs typeface="Tahoma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10079998" cy="1619996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New Sung" pitchFamily="2"/>
              <a:cs typeface="Tahoma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359999" y="301322"/>
            <a:ext cx="9359999" cy="9586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359999" y="1979996"/>
            <a:ext cx="9359999" cy="503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359999" y="7200003"/>
            <a:ext cx="2880003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3420002" y="7200003"/>
            <a:ext cx="3240002" cy="35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9270004" y="6893999"/>
            <a:ext cx="539998" cy="5399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1ABC9C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0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AR PL New Sung" pitchFamily="2"/>
              <a:cs typeface="Tahoma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9179999" y="6803995"/>
            <a:ext cx="719998" cy="71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4981A7C7-C3A6-4C14-8CB0-040D1F2042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1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  <a:ea typeface="AR PL New Sung" pitchFamily="2"/>
          <a:cs typeface="Tahoma" pitchFamily="2"/>
        </a:defRPr>
      </a:lvl1pPr>
    </p:titleStyle>
    <p:bodyStyle>
      <a:lvl1pPr marL="0" marR="0" lvl="0" indent="0" algn="r" defTabSz="914400" rtl="1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3200" b="1" i="0" u="none" strike="noStrike" kern="1200" cap="none" spc="0" baseline="0">
          <a:solidFill>
            <a:srgbClr val="2C3E50"/>
          </a:solidFill>
          <a:highlight>
            <a:scrgbClr r="0" g="0" b="0">
              <a:alpha val="0"/>
            </a:scrgbClr>
          </a:highlight>
          <a:uFillTx/>
          <a:latin typeface="Source Sans Pro Semibold" pitchFamily="34"/>
          <a:ea typeface="AR PL New Sung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AR PL New Sung" pitchFamily="2"/>
          <a:cs typeface="Tahoma" pitchFamily="2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AR PL New Sung" pitchFamily="2"/>
          <a:cs typeface="Tahoma" pitchFamily="2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AR PL New Sung" pitchFamily="2"/>
          <a:cs typeface="Tahoma" pitchFamily="2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45000"/>
        <a:buFont typeface="StarSymbol"/>
        <a:buChar char="●"/>
        <a:tabLst/>
        <a:defRPr lang="en-US" sz="1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Calibri" pitchFamily="18"/>
          <a:ea typeface="AR PL New Sung" pitchFamily="2"/>
          <a:cs typeface="Tahoma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3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4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6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7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8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image" Target="../media/image9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10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11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image" Target="../media/image12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image" Target="../media/image14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image" Target="../media/image15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16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image" Target="../media/image17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image" Target="../media/image18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image" Target="../media/image19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image" Target="../media/image20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image" Target="../media/image21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image" Target="../media/image22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6" Type="http://schemas.openxmlformats.org/officeDocument/2006/relationships/image" Target="../media/image23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6" Type="http://schemas.openxmlformats.org/officeDocument/2006/relationships/image" Target="../media/image24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6" Type="http://schemas.openxmlformats.org/officeDocument/2006/relationships/image" Target="../media/image25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6" Type="http://schemas.openxmlformats.org/officeDocument/2006/relationships/image" Target="../media/image26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7.mp3"/><Relationship Id="rId1" Type="http://schemas.microsoft.com/office/2007/relationships/media" Target="../media/media27.mp3"/><Relationship Id="rId6" Type="http://schemas.openxmlformats.org/officeDocument/2006/relationships/image" Target="../media/image27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6" Type="http://schemas.openxmlformats.org/officeDocument/2006/relationships/image" Target="../media/image28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9.mp3"/><Relationship Id="rId1" Type="http://schemas.microsoft.com/office/2007/relationships/media" Target="../media/media29.mp3"/><Relationship Id="rId6" Type="http://schemas.openxmlformats.org/officeDocument/2006/relationships/image" Target="../media/image29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30.mp3"/><Relationship Id="rId1" Type="http://schemas.microsoft.com/office/2007/relationships/media" Target="../media/media30.mp3"/><Relationship Id="rId6" Type="http://schemas.openxmlformats.org/officeDocument/2006/relationships/image" Target="../media/image30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31.mp3"/><Relationship Id="rId1" Type="http://schemas.microsoft.com/office/2007/relationships/media" Target="../media/media31.mp3"/><Relationship Id="rId6" Type="http://schemas.openxmlformats.org/officeDocument/2006/relationships/image" Target="../media/image32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32.mp3"/><Relationship Id="rId1" Type="http://schemas.microsoft.com/office/2007/relationships/media" Target="../media/media32.mp3"/><Relationship Id="rId6" Type="http://schemas.openxmlformats.org/officeDocument/2006/relationships/image" Target="../media/image33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33.mp3"/><Relationship Id="rId1" Type="http://schemas.microsoft.com/office/2007/relationships/media" Target="../media/media33.mp3"/><Relationship Id="rId6" Type="http://schemas.openxmlformats.org/officeDocument/2006/relationships/image" Target="../media/image34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olcourses.com/content/exercises/grammar/adjectives/personality/words-for-describing-personality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amirrezafirooz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3999" y="301322"/>
            <a:ext cx="9791998" cy="958684"/>
          </a:xfrm>
        </p:spPr>
        <p:txBody>
          <a:bodyPr anchorCtr="0"/>
          <a:lstStyle/>
          <a:p>
            <a:pPr lvl="0" algn="l" rtl="0" hangingPunct="1"/>
            <a:r>
              <a:rPr lang="en-US" sz="3600" b="1" dirty="0">
                <a:solidFill>
                  <a:srgbClr val="FFFFFF"/>
                </a:solidFill>
                <a:latin typeface="Source Sans Pro Black" pitchFamily="34"/>
              </a:rPr>
              <a:t>In the name of who created the world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 rtl="0">
              <a:buNone/>
            </a:pPr>
            <a:r>
              <a:rPr lang="en-US" dirty="0"/>
              <a:t>A presentation aiming to teach how to talk about personality</a:t>
            </a:r>
          </a:p>
          <a:p>
            <a:pPr lvl="0" algn="l" rtl="0">
              <a:buNone/>
            </a:pPr>
            <a:r>
              <a:rPr lang="en-US" dirty="0"/>
              <a:t>Created by: </a:t>
            </a:r>
            <a:r>
              <a:rPr lang="en-US" dirty="0" err="1"/>
              <a:t>Amirreza</a:t>
            </a:r>
            <a:r>
              <a:rPr lang="en-US" dirty="0"/>
              <a:t> </a:t>
            </a:r>
            <a:r>
              <a:rPr lang="en-US" dirty="0" err="1"/>
              <a:t>Firoozi</a:t>
            </a:r>
            <a:endParaRPr lang="en-US" dirty="0"/>
          </a:p>
          <a:p>
            <a:pPr lvl="0" algn="l" rtl="0">
              <a:buClr>
                <a:srgbClr val="2C3E50"/>
              </a:buClr>
            </a:pPr>
            <a:endParaRPr lang="en-US" dirty="0"/>
          </a:p>
          <a:p>
            <a:pPr lvl="0" algn="l" rtl="0">
              <a:buClr>
                <a:srgbClr val="2C3E50"/>
              </a:buClr>
            </a:pPr>
            <a:endParaRPr lang="en-US" dirty="0"/>
          </a:p>
          <a:p>
            <a:pPr lvl="0" algn="l" rtl="0">
              <a:buClr>
                <a:srgbClr val="2C3E50"/>
              </a:buClr>
            </a:pPr>
            <a:endParaRPr lang="en-US" dirty="0"/>
          </a:p>
          <a:p>
            <a:pPr lvl="0" algn="l" rtl="0">
              <a:buClr>
                <a:srgbClr val="2C3E50"/>
              </a:buClr>
            </a:pPr>
            <a:endParaRPr lang="en-US" sz="2000" dirty="0"/>
          </a:p>
          <a:p>
            <a:pPr lvl="0" algn="l" rtl="0">
              <a:buClr>
                <a:srgbClr val="2C3E50"/>
              </a:buClr>
            </a:pPr>
            <a:r>
              <a:rPr lang="en-US" sz="2000" dirty="0"/>
              <a:t>This document is available under Gnu Free Document License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rtl="0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chatty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 dirty="0"/>
              <a:t>someone who talks a lot.</a:t>
            </a:r>
          </a:p>
          <a:p>
            <a:pPr lvl="0" algn="l">
              <a:buNone/>
            </a:pPr>
            <a:r>
              <a:rPr lang="en-US" sz="4240" dirty="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 dirty="0">
                <a:latin typeface="Liberation Serif" pitchFamily="18"/>
                <a:ea typeface="Tahoma" pitchFamily="2"/>
              </a:rPr>
              <a:t> Maria is a very chatty person. She is always on the phone to friends</a:t>
            </a:r>
          </a:p>
        </p:txBody>
      </p:sp>
      <p:pic>
        <p:nvPicPr>
          <p:cNvPr id="4" name="chatt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87280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2" r="1688" b="14537"/>
          <a:stretch/>
        </p:blipFill>
        <p:spPr>
          <a:xfrm>
            <a:off x="5692877" y="3873461"/>
            <a:ext cx="3923072" cy="3317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clever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good at learning things.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Gerard is very clever. He always gets top marks in class.</a:t>
            </a:r>
          </a:p>
        </p:txBody>
      </p:sp>
      <p:pic>
        <p:nvPicPr>
          <p:cNvPr id="4" name="clever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87280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"/>
          <a:stretch/>
        </p:blipFill>
        <p:spPr>
          <a:xfrm>
            <a:off x="5003990" y="3928845"/>
            <a:ext cx="3358462" cy="309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cowardly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9999" y="1832402"/>
            <a:ext cx="9359999" cy="5039999"/>
          </a:xfrm>
        </p:spPr>
        <p:txBody>
          <a:bodyPr/>
          <a:lstStyle/>
          <a:p>
            <a:pPr lvl="0" algn="l">
              <a:buNone/>
            </a:pPr>
            <a:r>
              <a:rPr lang="en-US"/>
              <a:t>(mildly negative) someone who is afraid of things. (often described as "a bit of a coward")</a:t>
            </a:r>
          </a:p>
        </p:txBody>
      </p:sp>
      <p:pic>
        <p:nvPicPr>
          <p:cNvPr id="4" name="cowardl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77214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82" y="3107040"/>
            <a:ext cx="3255657" cy="3700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friendly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someone who is nice to other people.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The people in my office are really friendly! I love working there!</a:t>
            </a:r>
          </a:p>
        </p:txBody>
      </p:sp>
      <p:pic>
        <p:nvPicPr>
          <p:cNvPr id="4" name="friendl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5492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07" y="3815229"/>
            <a:ext cx="3333946" cy="3392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0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rtl="0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funny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used to describe someone who is amusing.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Salem is really funny! He's always entertaining us with jokes and stories</a:t>
            </a:r>
          </a:p>
        </p:txBody>
      </p:sp>
      <p:pic>
        <p:nvPicPr>
          <p:cNvPr id="4" name="funn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13542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25" y="4084451"/>
            <a:ext cx="3127273" cy="3127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generous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someone who shares their time or things with others.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My parents are very generous. They bought me a car for my birthday!</a:t>
            </a:r>
          </a:p>
        </p:txBody>
      </p:sp>
      <p:pic>
        <p:nvPicPr>
          <p:cNvPr id="4" name="generous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72181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4" y="4465382"/>
            <a:ext cx="4938456" cy="2671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grumpy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bad-tempered.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My boss is really grumpy. He isn't an easy person to get along with</a:t>
            </a:r>
          </a:p>
        </p:txBody>
      </p:sp>
      <p:pic>
        <p:nvPicPr>
          <p:cNvPr id="4" name="grump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55993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61" y="4188542"/>
            <a:ext cx="2161525" cy="3029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honest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someone who is truthful and who doesn't cheat or steal.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Amina is a very honest. She always tells the truth</a:t>
            </a:r>
          </a:p>
        </p:txBody>
      </p:sp>
      <p:pic>
        <p:nvPicPr>
          <p:cNvPr id="4" name="honest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03985" y="475862"/>
            <a:ext cx="84685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" t="14350" r="310" b="15353"/>
          <a:stretch/>
        </p:blipFill>
        <p:spPr>
          <a:xfrm>
            <a:off x="5235678" y="4351071"/>
            <a:ext cx="4132672" cy="2905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9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rtl="0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kind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someone who behaves in a caring way towards other people.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 </a:t>
            </a:r>
            <a:r>
              <a:rPr lang="en-US" sz="4240">
                <a:latin typeface="Liberation Serif" pitchFamily="18"/>
                <a:ea typeface="Tahoma" pitchFamily="2"/>
              </a:rPr>
              <a:t>Most of the people I've met here have been kind.</a:t>
            </a:r>
          </a:p>
        </p:txBody>
      </p:sp>
      <p:pic>
        <p:nvPicPr>
          <p:cNvPr id="4" name="kind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31527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" r="3247" b="5607"/>
          <a:stretch/>
        </p:blipFill>
        <p:spPr>
          <a:xfrm>
            <a:off x="5131285" y="4409767"/>
            <a:ext cx="3791489" cy="2610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lazy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 an inactive person who avoids work.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Pete is very lazy. He rarely gets out of bed before mid-afternoon.</a:t>
            </a:r>
          </a:p>
        </p:txBody>
      </p:sp>
      <p:pic>
        <p:nvPicPr>
          <p:cNvPr id="4" name="laz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36560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35" y="4121095"/>
            <a:ext cx="5486400" cy="308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9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rtl="0" hangingPunct="1"/>
            <a:r>
              <a:rPr lang="en-US" sz="3600" b="1" dirty="0">
                <a:solidFill>
                  <a:srgbClr val="FFFFFF"/>
                </a:solidFill>
                <a:latin typeface="Source Sans Pro Black" pitchFamily="34"/>
              </a:rPr>
              <a:t> We are going to </a:t>
            </a:r>
            <a:r>
              <a:rPr lang="en-US" sz="3600" b="1" dirty="0" smtClean="0">
                <a:solidFill>
                  <a:srgbClr val="FFFFFF"/>
                </a:solidFill>
                <a:latin typeface="Source Sans Pro Black" pitchFamily="34"/>
              </a:rPr>
              <a:t>learn</a:t>
            </a:r>
            <a:r>
              <a:rPr lang="en-US" sz="3600" b="1" dirty="0">
                <a:solidFill>
                  <a:srgbClr val="FFFFFF"/>
                </a:solidFill>
                <a:latin typeface="Source Sans Pro Black" pitchFamily="34"/>
              </a:rPr>
              <a:t> </a:t>
            </a:r>
            <a:r>
              <a:rPr lang="en-US" sz="3600" b="1" dirty="0" smtClean="0">
                <a:solidFill>
                  <a:srgbClr val="FFFFFF"/>
                </a:solidFill>
                <a:latin typeface="Source Sans Pro Black" pitchFamily="34"/>
              </a:rPr>
              <a:t>…	</a:t>
            </a:r>
            <a:endParaRPr lang="en-US" sz="3600" b="1" dirty="0">
              <a:solidFill>
                <a:srgbClr val="FFFFFF"/>
              </a:solidFill>
              <a:latin typeface="Source Sans Pro Black" pitchFamily="34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 rtl="0">
              <a:buClr>
                <a:srgbClr val="2C3E50"/>
              </a:buClr>
            </a:pPr>
            <a:r>
              <a:rPr lang="en-US" dirty="0" smtClean="0"/>
              <a:t>what </a:t>
            </a:r>
            <a:r>
              <a:rPr lang="en-US" dirty="0"/>
              <a:t>personality means</a:t>
            </a:r>
          </a:p>
          <a:p>
            <a:pPr lvl="0" algn="l" rtl="0">
              <a:buClr>
                <a:srgbClr val="2C3E50"/>
              </a:buClr>
            </a:pPr>
            <a:r>
              <a:rPr lang="en-US" dirty="0" smtClean="0"/>
              <a:t>some </a:t>
            </a:r>
            <a:r>
              <a:rPr lang="en-US" dirty="0"/>
              <a:t>words we use to talk about personality</a:t>
            </a:r>
          </a:p>
          <a:p>
            <a:pPr lvl="0" algn="l" rtl="0">
              <a:buClr>
                <a:srgbClr val="2C3E50"/>
              </a:buClr>
              <a:buNone/>
            </a:pPr>
            <a:r>
              <a:rPr lang="en-US" dirty="0" smtClean="0"/>
              <a:t>	words` meanings aren`t the most complete but They are the simplest.</a:t>
            </a:r>
            <a:endParaRPr lang="en-US" dirty="0"/>
          </a:p>
          <a:p>
            <a:pPr lvl="0" algn="l" rtl="0">
              <a:buClr>
                <a:srgbClr val="2C3E50"/>
              </a:buClr>
            </a:pPr>
            <a:r>
              <a:rPr lang="en-US" dirty="0"/>
              <a:t>How to ask </a:t>
            </a:r>
            <a:r>
              <a:rPr lang="en-US" dirty="0" smtClean="0"/>
              <a:t>questions </a:t>
            </a:r>
            <a:r>
              <a:rPr lang="en-US" dirty="0"/>
              <a:t>about personality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rtl="0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loud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 dirty="0"/>
              <a:t>someone who talks really loudly.</a:t>
            </a:r>
          </a:p>
          <a:p>
            <a:pPr lvl="0" algn="l">
              <a:buNone/>
            </a:pPr>
            <a:r>
              <a:rPr lang="en-US" sz="4240" dirty="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 dirty="0">
                <a:latin typeface="Liberation Serif" pitchFamily="18"/>
                <a:ea typeface="Tahoma" pitchFamily="2"/>
              </a:rPr>
              <a:t> Rosita is really loud! When she talks, she drowns everybody else </a:t>
            </a:r>
            <a:r>
              <a:rPr lang="en-US" sz="4240" dirty="0" smtClean="0">
                <a:latin typeface="Liberation Serif" pitchFamily="18"/>
                <a:ea typeface="Tahoma" pitchFamily="2"/>
              </a:rPr>
              <a:t>out !!</a:t>
            </a:r>
            <a:endParaRPr lang="en-US" sz="4240" dirty="0">
              <a:latin typeface="Liberation Serif" pitchFamily="18"/>
              <a:ea typeface="Tahoma" pitchFamily="2"/>
            </a:endParaRPr>
          </a:p>
        </p:txBody>
      </p:sp>
      <p:pic>
        <p:nvPicPr>
          <p:cNvPr id="4" name="loud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62814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64" y="4034397"/>
            <a:ext cx="4462523" cy="3124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rtl="0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lucky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someone who often has good fortune.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My brother is very lucky. He's always winning prizes in competitions</a:t>
            </a:r>
          </a:p>
        </p:txBody>
      </p:sp>
      <p:pic>
        <p:nvPicPr>
          <p:cNvPr id="4" name="luck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33315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15" y="3998912"/>
            <a:ext cx="4845716" cy="321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mean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Someone who is a nasty person. 2) Someone who doesn't like spending money.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Phillip is very mean. He never pays for his share of things.</a:t>
            </a:r>
          </a:p>
        </p:txBody>
      </p:sp>
      <p:pic>
        <p:nvPicPr>
          <p:cNvPr id="4" name="mean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84044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84" y="4395019"/>
            <a:ext cx="3524863" cy="2822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9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rtl="0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moody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 adjective used to describe someone who behaves differently every time you meet them.</a:t>
            </a:r>
          </a:p>
          <a:p>
            <a:pPr lvl="0" algn="l">
              <a:buNone/>
            </a:pPr>
            <a:r>
              <a:rPr lang="en-US">
                <a:solidFill>
                  <a:srgbClr val="0066CC"/>
                </a:solidFill>
              </a:rPr>
              <a:t>Example sentence:</a:t>
            </a:r>
            <a:r>
              <a:rPr lang="en-US"/>
              <a:t> Nina is very moody. Yesterday she said hello; today she just ignored me</a:t>
            </a:r>
          </a:p>
        </p:txBody>
      </p:sp>
      <p:pic>
        <p:nvPicPr>
          <p:cNvPr id="4" name="mood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75766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5966"/>
          <a:stretch/>
        </p:blipFill>
        <p:spPr>
          <a:xfrm>
            <a:off x="3715876" y="4320250"/>
            <a:ext cx="5590356" cy="1638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rtl="0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nasty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 a mean, unpleasant person. (the opposite of nice)</a:t>
            </a:r>
          </a:p>
          <a:p>
            <a:pPr lvl="0" algn="l">
              <a:buNone/>
            </a:pPr>
            <a:r>
              <a:rPr lang="en-US">
                <a:solidFill>
                  <a:srgbClr val="0066CC"/>
                </a:solidFill>
              </a:rPr>
              <a:t>Example sentence:</a:t>
            </a:r>
            <a:r>
              <a:rPr lang="en-US"/>
              <a:t> I don't really know any nasty people. Most people I know are very nice</a:t>
            </a:r>
          </a:p>
        </p:txBody>
      </p:sp>
      <p:pic>
        <p:nvPicPr>
          <p:cNvPr id="4" name="nast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98793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4" y="4113265"/>
            <a:ext cx="3170904" cy="3124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5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rtl="0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neat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a person who is very tidy.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My flatmate Jorge is very neat and well organised. His room is always tidy</a:t>
            </a:r>
          </a:p>
        </p:txBody>
      </p:sp>
      <p:pic>
        <p:nvPicPr>
          <p:cNvPr id="4" name="neat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0298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1" b="5455"/>
          <a:stretch/>
        </p:blipFill>
        <p:spPr>
          <a:xfrm>
            <a:off x="5724227" y="3967316"/>
            <a:ext cx="3523011" cy="3173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nervous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someone who is easily startled by things.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Anna is a very nervous person. She gets scared easily</a:t>
            </a:r>
          </a:p>
        </p:txBody>
      </p:sp>
      <p:pic>
        <p:nvPicPr>
          <p:cNvPr id="4" name="nervous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36211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" t="2137" r="2303" b="2638"/>
          <a:stretch/>
        </p:blipFill>
        <p:spPr>
          <a:xfrm>
            <a:off x="4925962" y="4026308"/>
            <a:ext cx="4321277" cy="3185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nice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someone who is friendly and kind. (the opposite of nasty)</a:t>
            </a:r>
          </a:p>
          <a:p>
            <a:pPr lvl="0" algn="l">
              <a:buNone/>
            </a:pPr>
            <a:r>
              <a:rPr lang="en-US">
                <a:solidFill>
                  <a:srgbClr val="0066CC"/>
                </a:solidFill>
              </a:rPr>
              <a:t>Example sentence:</a:t>
            </a:r>
            <a:r>
              <a:rPr lang="en-US"/>
              <a:t> My best friend Lin is a really nice person. She is always there for me</a:t>
            </a:r>
          </a:p>
        </p:txBody>
      </p:sp>
      <p:pic>
        <p:nvPicPr>
          <p:cNvPr id="4" name="nice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21811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23" y="4085303"/>
            <a:ext cx="3215148" cy="3115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polite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someone who has good manners.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Abdullah is a very polite boy. He always says please and thank you</a:t>
            </a:r>
          </a:p>
        </p:txBody>
      </p:sp>
      <p:pic>
        <p:nvPicPr>
          <p:cNvPr id="4" name="polite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08510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32" y="4017040"/>
            <a:ext cx="5029200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rtl="0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popular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somebody who is liked by many people.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My cousin Ali is very popular. He has a lot of friends</a:t>
            </a:r>
          </a:p>
        </p:txBody>
      </p:sp>
      <p:pic>
        <p:nvPicPr>
          <p:cNvPr id="4" name="popular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67498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>
          <a:xfrm>
            <a:off x="4732954" y="4159046"/>
            <a:ext cx="4484787" cy="3008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7999" y="337322"/>
            <a:ext cx="9359999" cy="958684"/>
          </a:xfrm>
        </p:spPr>
        <p:txBody>
          <a:bodyPr anchorCtr="0"/>
          <a:lstStyle/>
          <a:p>
            <a:pPr lvl="0" algn="l" rtl="0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Personality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59999" y="1979996"/>
            <a:ext cx="9359999" cy="3554819"/>
          </a:xfrm>
        </p:spPr>
        <p:txBody>
          <a:bodyPr>
            <a:spAutoFit/>
          </a:bodyPr>
          <a:lstStyle/>
          <a:p>
            <a:pPr lvl="0" algn="l" rtl="0" hangingPunct="0">
              <a:buNone/>
            </a:pPr>
            <a:r>
              <a:rPr lang="en-US" sz="2800" b="0" dirty="0">
                <a:latin typeface="Source Sans Pro" pitchFamily="34"/>
              </a:rPr>
              <a:t>According to the Longman Dictionary the word </a:t>
            </a:r>
            <a:r>
              <a:rPr lang="en-US" sz="2800" b="0" dirty="0" smtClean="0">
                <a:latin typeface="Source Sans Pro" pitchFamily="34"/>
              </a:rPr>
              <a:t>personality means : Someone`s character, </a:t>
            </a:r>
            <a:r>
              <a:rPr lang="en-US" sz="2800" b="0" dirty="0">
                <a:latin typeface="Source Sans Pro" pitchFamily="34"/>
              </a:rPr>
              <a:t>especially the way they behave towards other people.</a:t>
            </a:r>
          </a:p>
          <a:p>
            <a:pPr lvl="0" algn="l" rtl="0" hangingPunct="0">
              <a:buNone/>
            </a:pPr>
            <a:r>
              <a:rPr lang="en-US" sz="2800" b="0" dirty="0">
                <a:latin typeface="Source Sans Pro" pitchFamily="34"/>
              </a:rPr>
              <a:t>But </a:t>
            </a:r>
            <a:r>
              <a:rPr lang="en-US" sz="2800" b="0" dirty="0" smtClean="0">
                <a:latin typeface="Source Sans Pro" pitchFamily="34"/>
              </a:rPr>
              <a:t>here </a:t>
            </a:r>
            <a:r>
              <a:rPr lang="en-US" sz="2800" b="0" dirty="0">
                <a:latin typeface="Source Sans Pro" pitchFamily="34"/>
              </a:rPr>
              <a:t>might be a better definition for it:</a:t>
            </a:r>
          </a:p>
          <a:p>
            <a:pPr lvl="0" algn="l" rtl="0" hangingPunct="0">
              <a:buNone/>
            </a:pPr>
            <a:r>
              <a:rPr lang="en-US" sz="2800" b="0" dirty="0">
                <a:latin typeface="Source Sans Pro" pitchFamily="34"/>
              </a:rPr>
              <a:t>Personality refers to individual differences in characteristic patterns of thinking, feeling and </a:t>
            </a:r>
            <a:r>
              <a:rPr lang="en-US" sz="2800" b="0" dirty="0" smtClean="0">
                <a:latin typeface="Source Sans Pro" pitchFamily="34"/>
              </a:rPr>
              <a:t>behaving.</a:t>
            </a:r>
            <a:endParaRPr lang="en-US" sz="2800" b="0" dirty="0">
              <a:latin typeface="Source Sans Pro" pitchFamily="34"/>
            </a:endParaRPr>
          </a:p>
          <a:p>
            <a:pPr lvl="0" algn="l" rtl="0" hangingPunct="0">
              <a:buNone/>
            </a:pPr>
            <a:endParaRPr lang="en-US" sz="2800" b="0" dirty="0">
              <a:latin typeface="Source Sans Pro" pitchFamily="34"/>
            </a:endParaRPr>
          </a:p>
        </p:txBody>
      </p:sp>
      <p:pic>
        <p:nvPicPr>
          <p:cNvPr id="4" name="personalit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80220" y="665939"/>
            <a:ext cx="650522" cy="65052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quiet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used to describe someone who doesn't talk very much.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Helen is a quiet person. She isn't very talkative</a:t>
            </a:r>
          </a:p>
        </p:txBody>
      </p:sp>
      <p:pic>
        <p:nvPicPr>
          <p:cNvPr id="4" name="quiet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98793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57" y="4309818"/>
            <a:ext cx="3896493" cy="2922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rude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bad mannered, impolite.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James is a very rude person. He always pushes in front of people in queues</a:t>
            </a:r>
          </a:p>
        </p:txBody>
      </p:sp>
      <p:pic>
        <p:nvPicPr>
          <p:cNvPr id="4" name="rude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43032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39" y="3863680"/>
            <a:ext cx="4603760" cy="3333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selfish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 dirty="0"/>
              <a:t>used to describe someone who only thinks </a:t>
            </a:r>
            <a:r>
              <a:rPr lang="en-US"/>
              <a:t>about </a:t>
            </a:r>
            <a:r>
              <a:rPr lang="en-US" smtClean="0"/>
              <a:t>himself.</a:t>
            </a:r>
            <a:endParaRPr lang="en-US" dirty="0"/>
          </a:p>
          <a:p>
            <a:pPr lvl="0" algn="l">
              <a:buNone/>
            </a:pPr>
            <a:r>
              <a:rPr lang="en-US" sz="4240" dirty="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 dirty="0">
                <a:latin typeface="Liberation Serif" pitchFamily="18"/>
                <a:ea typeface="Tahoma" pitchFamily="2"/>
              </a:rPr>
              <a:t> Jeremy is very selfish. He never helps out with the housework</a:t>
            </a:r>
          </a:p>
        </p:txBody>
      </p:sp>
      <p:pic>
        <p:nvPicPr>
          <p:cNvPr id="4" name="selfish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57781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81" y="4327371"/>
            <a:ext cx="28575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59999" y="286572"/>
            <a:ext cx="1033198" cy="958684"/>
          </a:xfrm>
        </p:spPr>
        <p:txBody>
          <a:bodyPr anchorCtr="0"/>
          <a:lstStyle/>
          <a:p>
            <a:pPr lvl="0" algn="r" rtl="0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shy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quiet and a little bit nervous around other people.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Claire is very shy. She doesn't speak much in class</a:t>
            </a:r>
          </a:p>
        </p:txBody>
      </p:sp>
      <p:pic>
        <p:nvPicPr>
          <p:cNvPr id="4" name="sh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77563" y="461113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9" y="4763730"/>
            <a:ext cx="4628099" cy="2433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silly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someone who is a bit foolish, or who doesn't behave in a serious way.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Gina is a bit silly. She messes about in class when she should be working</a:t>
            </a:r>
          </a:p>
        </p:txBody>
      </p:sp>
      <p:pic>
        <p:nvPicPr>
          <p:cNvPr id="4" name="sill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89077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28" y="4424516"/>
            <a:ext cx="2582319" cy="2761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smart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 dirty="0"/>
              <a:t>smart - 1) someone who takes a lot of care over their appearance</a:t>
            </a:r>
          </a:p>
          <a:p>
            <a:pPr lvl="0" algn="l">
              <a:buNone/>
            </a:pPr>
            <a:r>
              <a:rPr lang="en-US" sz="4240" dirty="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 </a:t>
            </a:r>
            <a:r>
              <a:rPr lang="en-US" sz="4240" dirty="0">
                <a:latin typeface="Liberation Serif" pitchFamily="18"/>
                <a:ea typeface="Tahoma" pitchFamily="2"/>
              </a:rPr>
              <a:t>Anna is very smart. She is always neatly dressed.</a:t>
            </a:r>
          </a:p>
          <a:p>
            <a:pPr lvl="0" algn="l">
              <a:buNone/>
            </a:pPr>
            <a:r>
              <a:rPr lang="en-US" sz="4240" dirty="0">
                <a:latin typeface="Liberation Serif" pitchFamily="18"/>
                <a:ea typeface="Tahoma" pitchFamily="2"/>
              </a:rPr>
              <a:t>smart - 2) someone who is very clever</a:t>
            </a:r>
          </a:p>
          <a:p>
            <a:pPr lvl="0" algn="l">
              <a:buNone/>
            </a:pPr>
            <a:r>
              <a:rPr lang="en-US" dirty="0">
                <a:solidFill>
                  <a:srgbClr val="0066CC"/>
                </a:solidFill>
              </a:rPr>
              <a:t>Example sentence:</a:t>
            </a:r>
            <a:r>
              <a:rPr lang="en-US" dirty="0"/>
              <a:t> Chia is very smart. She is one of the most intelligent people I know.</a:t>
            </a:r>
          </a:p>
        </p:txBody>
      </p:sp>
      <p:pic>
        <p:nvPicPr>
          <p:cNvPr id="4" name="smart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31527" y="650403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84" y="3704590"/>
            <a:ext cx="2485583" cy="108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stupid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 i="1"/>
              <a:t>(</a:t>
            </a:r>
            <a:r>
              <a:rPr lang="en-US"/>
              <a:t>very negative and very impolite - sometimes used as an insult</a:t>
            </a:r>
            <a:r>
              <a:rPr lang="en-US" i="1"/>
              <a:t>)</a:t>
            </a:r>
            <a:r>
              <a:rPr lang="en-US"/>
              <a:t> someone who is not clever.</a:t>
            </a:r>
          </a:p>
          <a:p>
            <a:pPr lvl="0" algn="l">
              <a:buNone/>
            </a:pPr>
            <a:r>
              <a:rPr lang="en-US">
                <a:solidFill>
                  <a:srgbClr val="0066CC"/>
                </a:solidFill>
              </a:rPr>
              <a:t>Be careful when using this word!</a:t>
            </a:r>
            <a:r>
              <a:rPr lang="en-US"/>
              <a:t> Using neutral adjectives to describe people is much safer</a:t>
            </a:r>
          </a:p>
        </p:txBody>
      </p:sp>
      <p:pic>
        <p:nvPicPr>
          <p:cNvPr id="4" name="stupid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00232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" t="13377" r="36419" b="25589"/>
          <a:stretch/>
        </p:blipFill>
        <p:spPr>
          <a:xfrm>
            <a:off x="5987846" y="4306529"/>
            <a:ext cx="2979173" cy="288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tidy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 someone who is very neat and well organised.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My sister is a very tidy person. I'm the opposite; I'm really untidy!</a:t>
            </a:r>
          </a:p>
        </p:txBody>
      </p:sp>
      <p:pic>
        <p:nvPicPr>
          <p:cNvPr id="4" name="tid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98793" y="446364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79" y="3994043"/>
            <a:ext cx="4143427" cy="3196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unlucky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someone who often suffers from bad fortune.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Sabrina is very unlucky. Things always seem to go wrong for 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71" y="4498584"/>
            <a:ext cx="4502520" cy="25214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330" b="1">
                <a:solidFill>
                  <a:srgbClr val="FFFFFF"/>
                </a:solidFill>
                <a:latin typeface="Source Sans Pro Black" pitchFamily="34"/>
              </a:rPr>
              <a:t>untidy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/>
              <a:t>someone who is very messy.</a:t>
            </a:r>
          </a:p>
          <a:p>
            <a:pPr lvl="0" algn="l">
              <a:buNone/>
            </a:pPr>
            <a:r>
              <a:rPr lang="en-US" sz="424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>
                <a:latin typeface="Liberation Serif" pitchFamily="18"/>
                <a:ea typeface="Tahoma" pitchFamily="2"/>
              </a:rPr>
              <a:t> I'm a very messy person. I always forget to put things away!</a:t>
            </a:r>
          </a:p>
        </p:txBody>
      </p:sp>
      <p:pic>
        <p:nvPicPr>
          <p:cNvPr id="4" name="untidy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39796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99" y="3893575"/>
            <a:ext cx="6001830" cy="3297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01322"/>
            <a:ext cx="9072000" cy="1261798"/>
          </a:xfrm>
        </p:spPr>
        <p:txBody>
          <a:bodyPr anchorCtr="0">
            <a:spAutoFit/>
          </a:bodyPr>
          <a:lstStyle/>
          <a:p>
            <a:pPr lvl="0" algn="l" rtl="0" hangingPunct="1"/>
            <a:r>
              <a:rPr lang="en-US" sz="3600" b="1" dirty="0">
                <a:solidFill>
                  <a:srgbClr val="FFFFFF"/>
                </a:solidFill>
                <a:latin typeface="Source Sans Pro Black" pitchFamily="34"/>
              </a:rPr>
              <a:t>Grammatical Points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768678"/>
            <a:ext cx="9072000" cy="607317"/>
          </a:xfrm>
        </p:spPr>
        <p:txBody>
          <a:bodyPr/>
          <a:lstStyle/>
          <a:p>
            <a:pPr lvl="0" algn="l" rtl="0" hangingPunct="0">
              <a:spcBef>
                <a:spcPts val="1415"/>
              </a:spcBef>
              <a:spcAft>
                <a:spcPts val="0"/>
              </a:spcAft>
            </a:pPr>
            <a:r>
              <a:rPr lang="en-US" b="0" dirty="0">
                <a:latin typeface="Liberation Sans" pitchFamily="18"/>
              </a:rPr>
              <a:t>We use this structure to talk about personality</a:t>
            </a:r>
          </a:p>
          <a:p>
            <a:pPr lvl="0" algn="l" rtl="0" hangingPunct="0">
              <a:spcBef>
                <a:spcPts val="1415"/>
              </a:spcBef>
              <a:spcAft>
                <a:spcPts val="0"/>
              </a:spcAft>
            </a:pPr>
            <a:endParaRPr lang="en-US" b="0" dirty="0">
              <a:latin typeface="Liberation Sans" pitchFamily="1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88122"/>
              </p:ext>
            </p:extLst>
          </p:nvPr>
        </p:nvGraphicFramePr>
        <p:xfrm>
          <a:off x="863998" y="2448004"/>
          <a:ext cx="7603554" cy="4023945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249277"/>
                <a:gridCol w="2249277"/>
                <a:gridCol w="3105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To</a:t>
                      </a:r>
                      <a:r>
                        <a:rPr lang="en-US" sz="2200" b="0" i="0" u="none" strike="noStrike" kern="1200" cap="none" baseline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 be</a:t>
                      </a: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 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Personality adjectives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untidy .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generous .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polite .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shy .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intelligent .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helpful .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1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They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hard-working .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vain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 dirty="0"/>
              <a:t> (negative</a:t>
            </a:r>
            <a:r>
              <a:rPr lang="en-US" i="1" dirty="0"/>
              <a:t>)</a:t>
            </a:r>
            <a:r>
              <a:rPr lang="en-US" dirty="0"/>
              <a:t> someone who is a bit too fond of their looks.</a:t>
            </a:r>
          </a:p>
          <a:p>
            <a:pPr lvl="0" algn="l">
              <a:buNone/>
            </a:pPr>
            <a:r>
              <a:rPr lang="en-US" sz="4240" dirty="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 dirty="0">
                <a:latin typeface="Liberation Serif" pitchFamily="18"/>
                <a:ea typeface="Tahoma" pitchFamily="2"/>
              </a:rPr>
              <a:t> </a:t>
            </a:r>
            <a:r>
              <a:rPr lang="en-US" sz="4240" dirty="0" smtClean="0">
                <a:latin typeface="Liberation Serif" pitchFamily="18"/>
                <a:ea typeface="Tahoma" pitchFamily="2"/>
              </a:rPr>
              <a:t>Mark </a:t>
            </a:r>
            <a:r>
              <a:rPr lang="en-US" sz="4240" dirty="0">
                <a:latin typeface="Liberation Serif" pitchFamily="18"/>
                <a:ea typeface="Tahoma" pitchFamily="2"/>
              </a:rPr>
              <a:t>is really vain. </a:t>
            </a:r>
            <a:r>
              <a:rPr lang="en-US" sz="4240" dirty="0" smtClean="0">
                <a:latin typeface="Liberation Serif" pitchFamily="18"/>
                <a:ea typeface="Tahoma" pitchFamily="2"/>
              </a:rPr>
              <a:t>He</a:t>
            </a:r>
            <a:r>
              <a:rPr lang="en-US" sz="4240" dirty="0" smtClean="0">
                <a:latin typeface="Liberation Serif" pitchFamily="18"/>
                <a:ea typeface="Tahoma" pitchFamily="2"/>
              </a:rPr>
              <a:t> </a:t>
            </a:r>
            <a:r>
              <a:rPr lang="en-US" sz="4240" dirty="0">
                <a:latin typeface="Liberation Serif" pitchFamily="18"/>
                <a:ea typeface="Tahoma" pitchFamily="2"/>
              </a:rPr>
              <a:t>spends far too much time looking in the mirror!</a:t>
            </a:r>
          </a:p>
        </p:txBody>
      </p:sp>
      <p:pic>
        <p:nvPicPr>
          <p:cNvPr id="4" name="vain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30080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5"/>
          <a:stretch/>
        </p:blipFill>
        <p:spPr>
          <a:xfrm>
            <a:off x="6710516" y="4389130"/>
            <a:ext cx="2168014" cy="2844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9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wise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>
              <a:buNone/>
            </a:pPr>
            <a:r>
              <a:rPr lang="en-US" dirty="0"/>
              <a:t>someone with a lot of common sense and knowledge.</a:t>
            </a:r>
          </a:p>
          <a:p>
            <a:pPr lvl="0" algn="l">
              <a:buNone/>
            </a:pPr>
            <a:r>
              <a:rPr lang="en-US" sz="4240" dirty="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  <a:r>
              <a:rPr lang="en-US" sz="4240" dirty="0">
                <a:latin typeface="Liberation Serif" pitchFamily="18"/>
                <a:ea typeface="Tahoma" pitchFamily="2"/>
              </a:rPr>
              <a:t> My grandfather was a very wise man. He taught me many things.</a:t>
            </a:r>
          </a:p>
        </p:txBody>
      </p:sp>
      <p:pic>
        <p:nvPicPr>
          <p:cNvPr id="5" name="wise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56333" y="650403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11" y="4499995"/>
            <a:ext cx="2903998" cy="2674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Sources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2541" y="1921002"/>
            <a:ext cx="9527457" cy="5039999"/>
          </a:xfrm>
        </p:spPr>
        <p:txBody>
          <a:bodyPr/>
          <a:lstStyle/>
          <a:p>
            <a:pPr lvl="0" algn="l" rtl="0">
              <a:buNone/>
            </a:pPr>
            <a:r>
              <a:rPr lang="en-US" sz="2800" dirty="0"/>
              <a:t>Words &amp; their meanings are from </a:t>
            </a:r>
            <a:r>
              <a:rPr lang="en-US" sz="2800" dirty="0">
                <a:hlinkClick r:id="rId3"/>
              </a:rPr>
              <a:t>here</a:t>
            </a:r>
            <a:endParaRPr lang="en-US" sz="2800" dirty="0"/>
          </a:p>
          <a:p>
            <a:pPr lvl="0" algn="l" rtl="0">
              <a:buClr>
                <a:srgbClr val="2C3E50"/>
              </a:buClr>
            </a:pPr>
            <a:r>
              <a:rPr lang="en-US" sz="2800" dirty="0" smtClean="0"/>
              <a:t>Pronunciations are from Google dictionary .</a:t>
            </a:r>
          </a:p>
          <a:p>
            <a:pPr lvl="0" algn="l" rtl="0">
              <a:buClr>
                <a:srgbClr val="2C3E50"/>
              </a:buClr>
            </a:pPr>
            <a:r>
              <a:rPr lang="en-US" sz="2800" dirty="0" smtClean="0"/>
              <a:t>Grammatical Points ar</a:t>
            </a:r>
            <a:r>
              <a:rPr lang="en-US" sz="2800" dirty="0" smtClean="0"/>
              <a:t>e from my own knowledge .</a:t>
            </a:r>
          </a:p>
          <a:p>
            <a:pPr lvl="0" algn="l" rtl="0">
              <a:buClr>
                <a:srgbClr val="2C3E50"/>
              </a:buClr>
            </a:pPr>
            <a:r>
              <a:rPr lang="en-US" sz="2800" dirty="0" smtClean="0"/>
              <a:t>Pictures are from different sources .</a:t>
            </a:r>
          </a:p>
          <a:p>
            <a:pPr lvl="0" algn="l" rtl="0">
              <a:buClr>
                <a:srgbClr val="2C3E50"/>
              </a:buClr>
            </a:pPr>
            <a:endParaRPr lang="en-US" sz="2000" dirty="0" smtClean="0"/>
          </a:p>
          <a:p>
            <a:pPr lvl="0" algn="l" rtl="0">
              <a:buClr>
                <a:srgbClr val="2C3E50"/>
              </a:buClr>
            </a:pPr>
            <a:endParaRPr lang="en-US" sz="2800" dirty="0"/>
          </a:p>
          <a:p>
            <a:pPr algn="l" rtl="0">
              <a:buClr>
                <a:srgbClr val="2C3E50"/>
              </a:buClr>
            </a:pPr>
            <a:r>
              <a:rPr lang="en-US" sz="2000" dirty="0"/>
              <a:t>You can Always find this document and all other my works at </a:t>
            </a:r>
            <a:r>
              <a:rPr lang="en-US" sz="2000" dirty="0">
                <a:hlinkClick r:id="rId4"/>
              </a:rPr>
              <a:t>my </a:t>
            </a:r>
            <a:r>
              <a:rPr lang="en-US" sz="2000" dirty="0" err="1">
                <a:hlinkClick r:id="rId4"/>
              </a:rPr>
              <a:t>github</a:t>
            </a:r>
            <a:r>
              <a:rPr lang="en-US" sz="2000" dirty="0">
                <a:hlinkClick r:id="rId4"/>
              </a:rPr>
              <a:t> page</a:t>
            </a:r>
            <a:endParaRPr lang="en-US" sz="2000" dirty="0"/>
          </a:p>
          <a:p>
            <a:pPr lvl="0" algn="l" rtl="0">
              <a:buClr>
                <a:srgbClr val="2C3E50"/>
              </a:buClr>
            </a:pP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09717" y="1635942"/>
            <a:ext cx="10080625" cy="664805"/>
          </a:xfrm>
        </p:spPr>
        <p:txBody>
          <a:bodyPr/>
          <a:lstStyle/>
          <a:p>
            <a:pPr algn="l" rtl="0"/>
            <a:r>
              <a:rPr lang="en-US" b="0" dirty="0">
                <a:latin typeface="Liberation Sans" pitchFamily="18"/>
              </a:rPr>
              <a:t>We</a:t>
            </a:r>
            <a:r>
              <a:rPr lang="en-US" dirty="0" smtClean="0"/>
              <a:t> </a:t>
            </a:r>
            <a:r>
              <a:rPr lang="en-US" b="0" dirty="0">
                <a:latin typeface="Liberation Sans" pitchFamily="18"/>
              </a:rPr>
              <a:t>use</a:t>
            </a:r>
            <a:r>
              <a:rPr lang="en-US" dirty="0" smtClean="0"/>
              <a:t> </a:t>
            </a:r>
            <a:r>
              <a:rPr lang="en-US" b="0" dirty="0">
                <a:latin typeface="Liberation Sans" pitchFamily="18"/>
              </a:rPr>
              <a:t>this structure to ask a question about personality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95" y="129257"/>
            <a:ext cx="9072000" cy="12617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spAutoFit/>
          </a:bodyPr>
          <a:lstStyle>
            <a:lvl1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AR PL New Sung" pitchFamily="2"/>
                <a:cs typeface="Tahoma" pitchFamily="2"/>
              </a:defRPr>
            </a:lvl1pPr>
          </a:lstStyle>
          <a:p>
            <a:pPr algn="l" rtl="0" hangingPunct="1"/>
            <a:r>
              <a:rPr lang="en-US" sz="3600" b="1" dirty="0" smtClean="0">
                <a:solidFill>
                  <a:srgbClr val="FFFFFF"/>
                </a:solidFill>
                <a:latin typeface="Source Sans Pro Black" pitchFamily="34"/>
              </a:rPr>
              <a:t>Grammatical Points	</a:t>
            </a:r>
            <a:endParaRPr lang="en-US" sz="3600" b="1" dirty="0">
              <a:solidFill>
                <a:srgbClr val="FFFFFF"/>
              </a:solidFill>
              <a:latin typeface="Source Sans Pro Black" pitchFamily="3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83060"/>
              </p:ext>
            </p:extLst>
          </p:nvPr>
        </p:nvGraphicFramePr>
        <p:xfrm>
          <a:off x="863998" y="2418736"/>
          <a:ext cx="7603554" cy="4053214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249277"/>
                <a:gridCol w="2249277"/>
                <a:gridCol w="3105000"/>
              </a:tblGrid>
              <a:tr h="45598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To</a:t>
                      </a:r>
                      <a:r>
                        <a:rPr lang="en-US" sz="2200" b="0" i="0" u="none" strike="noStrike" kern="1200" cap="none" baseline="0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 be</a:t>
                      </a: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 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Personality adjectives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m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untidy ?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re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y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ou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generous ?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I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s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he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polite ?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I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s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s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he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shy ?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re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we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intelligent ?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re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y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ou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helpful ?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12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Are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t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hey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hard-working ?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spAutoFit/>
          </a:bodyPr>
          <a:lstStyle>
            <a:lvl1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AR PL New Sung" pitchFamily="2"/>
                <a:cs typeface="Tahoma" pitchFamily="2"/>
              </a:defRPr>
            </a:lvl1pPr>
          </a:lstStyle>
          <a:p>
            <a:pPr algn="l" rtl="0" hangingPunct="1"/>
            <a:r>
              <a:rPr lang="en-US" sz="3600" b="1" dirty="0" smtClean="0">
                <a:solidFill>
                  <a:srgbClr val="FFFFFF"/>
                </a:solidFill>
                <a:latin typeface="Source Sans Pro Black" pitchFamily="34"/>
              </a:rPr>
              <a:t>Grammatical Points	</a:t>
            </a:r>
            <a:endParaRPr lang="en-US" sz="3600" b="1" dirty="0">
              <a:solidFill>
                <a:srgbClr val="FFFFFF"/>
              </a:solidFill>
              <a:latin typeface="Source Sans Pro Black" pitchFamily="34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503997" y="1768679"/>
            <a:ext cx="9893615" cy="664806"/>
          </a:xfrm>
        </p:spPr>
        <p:txBody>
          <a:bodyPr/>
          <a:lstStyle/>
          <a:p>
            <a:pPr algn="l" rtl="0"/>
            <a:r>
              <a:rPr lang="en-US" b="0" dirty="0">
                <a:latin typeface="Liberation Sans" pitchFamily="18"/>
              </a:rPr>
              <a:t>We</a:t>
            </a:r>
            <a:r>
              <a:rPr lang="en-US" dirty="0" smtClean="0"/>
              <a:t> </a:t>
            </a:r>
            <a:r>
              <a:rPr lang="en-US" b="0" dirty="0">
                <a:latin typeface="Liberation Sans" pitchFamily="18"/>
              </a:rPr>
              <a:t>use</a:t>
            </a:r>
            <a:r>
              <a:rPr lang="en-US" dirty="0" smtClean="0"/>
              <a:t> </a:t>
            </a:r>
            <a:r>
              <a:rPr lang="en-US" b="0" dirty="0">
                <a:latin typeface="Liberation Sans" pitchFamily="18"/>
              </a:rPr>
              <a:t>this structure to ask a question about personality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91471"/>
              </p:ext>
            </p:extLst>
          </p:nvPr>
        </p:nvGraphicFramePr>
        <p:xfrm>
          <a:off x="863998" y="2418736"/>
          <a:ext cx="7603553" cy="4053214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735795"/>
                <a:gridCol w="1735795"/>
                <a:gridCol w="1735795"/>
                <a:gridCol w="2396168"/>
              </a:tblGrid>
              <a:tr h="455989">
                <a:tc rowSpan="8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40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What</a:t>
                      </a:r>
                      <a:endParaRPr lang="en-US" sz="40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To</a:t>
                      </a:r>
                      <a:r>
                        <a:rPr lang="en-US" sz="2200" b="0" i="0" u="none" strike="noStrike" kern="1200" cap="none" baseline="0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 be</a:t>
                      </a: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 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Subject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44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Like?</a:t>
                      </a:r>
                      <a:endParaRPr lang="en-US" sz="44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am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I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are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y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ou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is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he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i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s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s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he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re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we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477"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re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y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ou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  <a:tr h="528120"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are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r>
                        <a:rPr lang="en-US" sz="2200" b="0" i="0" u="none" strike="noStrike" kern="1200" cap="none" dirty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t</a:t>
                      </a:r>
                      <a:r>
                        <a:rPr lang="en-US" sz="2200" b="0" i="0" u="none" strike="noStrike" kern="1200" cap="none" dirty="0" smtClean="0">
                          <a:solidFill>
                            <a:srgbClr val="00CC33"/>
                          </a:solidFill>
                          <a:latin typeface="Liberation Sans" pitchFamily="18"/>
                          <a:ea typeface="AR PL New Sung" pitchFamily="2"/>
                          <a:cs typeface="Tahoma" pitchFamily="2"/>
                        </a:rPr>
                        <a:t>hey</a:t>
                      </a: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200">
                          <a:solidFill>
                            <a:srgbClr val="00CC33"/>
                          </a:solidFill>
                        </a:defRPr>
                      </a:pPr>
                      <a:endParaRPr lang="en-US" sz="2200" b="0" i="0" u="none" strike="noStrike" kern="1200" cap="none" dirty="0">
                        <a:solidFill>
                          <a:srgbClr val="00CC33"/>
                        </a:solidFill>
                        <a:latin typeface="Liberation Sans" pitchFamily="18"/>
                        <a:ea typeface="AR PL New Sung" pitchFamily="2"/>
                        <a:cs typeface="Tahoma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8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8" y="486716"/>
            <a:ext cx="7683840" cy="646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 dirty="0" smtClean="0">
                <a:solidFill>
                  <a:srgbClr val="FFFFFF"/>
                </a:solidFill>
                <a:uFillTx/>
                <a:latin typeface="Source Sans Pro Black" pitchFamily="34"/>
                <a:ea typeface="AR PL New Sung" pitchFamily="2"/>
                <a:cs typeface="Tahoma" pitchFamily="2"/>
              </a:rPr>
              <a:t>Let`s </a:t>
            </a:r>
            <a:r>
              <a:rPr lang="en-US" sz="3600" b="1" i="0" u="none" strike="noStrike" kern="1200" cap="none" spc="0" baseline="0" dirty="0">
                <a:solidFill>
                  <a:srgbClr val="FFFFFF"/>
                </a:solidFill>
                <a:uFillTx/>
                <a:latin typeface="Source Sans Pro Black" pitchFamily="34"/>
                <a:ea typeface="AR PL New Sung" pitchFamily="2"/>
                <a:cs typeface="Tahoma" pitchFamily="2"/>
              </a:rPr>
              <a:t>not make </a:t>
            </a:r>
            <a:r>
              <a:rPr lang="en-US" sz="3600" b="1" i="0" u="none" strike="noStrike" kern="1200" cap="none" spc="0" baseline="0" dirty="0" smtClean="0">
                <a:solidFill>
                  <a:srgbClr val="FFFFFF"/>
                </a:solidFill>
                <a:uFillTx/>
                <a:latin typeface="Source Sans Pro Black" pitchFamily="34"/>
                <a:ea typeface="AR PL New Sung" pitchFamily="2"/>
                <a:cs typeface="Tahoma" pitchFamily="2"/>
              </a:rPr>
              <a:t>mistakes</a:t>
            </a:r>
            <a:endParaRPr lang="en-US" sz="3600" b="1" i="0" u="none" strike="noStrike" kern="1200" cap="none" spc="0" baseline="0" dirty="0">
              <a:solidFill>
                <a:srgbClr val="FFFFFF"/>
              </a:solidFill>
              <a:uFillTx/>
              <a:latin typeface="Source Sans Pro Black" pitchFamily="34"/>
              <a:ea typeface="AR PL New Sung" pitchFamily="2"/>
              <a:cs typeface="Tahoma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73003"/>
            <a:ext cx="10080720" cy="54981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66CC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When we want to ask about someone`s personality we use 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2C3E50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What is that person like?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66CC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But if we use 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2C3E50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What does he like?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2C3E50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We are asking about those things which he enjoys or he wants to have/do (His preference)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3333FF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Or: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2C3E50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What does he look like?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2C3E50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We are now asking about his appearance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66CC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Example: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2C3E50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What do you like ? I like programming a lot / I like to program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2C3E50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As you can see the answer is an activity I </a:t>
            </a:r>
            <a:r>
              <a:rPr lang="en-US" sz="2800" b="1" i="0" u="none" strike="noStrike" kern="1200" cap="none" spc="0" baseline="0" dirty="0" smtClean="0">
                <a:solidFill>
                  <a:srgbClr val="2C3E50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like And it`s</a:t>
            </a:r>
            <a:r>
              <a:rPr lang="en-US" sz="2800" b="1" i="0" u="none" strike="noStrike" kern="1200" cap="none" spc="0" dirty="0" smtClean="0">
                <a:solidFill>
                  <a:srgbClr val="2C3E50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 </a:t>
            </a:r>
            <a:r>
              <a:rPr lang="en-US" sz="2800" b="1" i="0" u="none" strike="noStrike" kern="1200" cap="none" spc="0" baseline="0" dirty="0" smtClean="0">
                <a:solidFill>
                  <a:srgbClr val="2C3E50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not </a:t>
            </a:r>
            <a:r>
              <a:rPr lang="en-US" sz="2800" b="1" i="0" u="none" strike="noStrike" kern="1200" cap="none" spc="0" baseline="0" dirty="0">
                <a:solidFill>
                  <a:srgbClr val="2C3E50"/>
                </a:solidFill>
                <a:uFillTx/>
                <a:latin typeface="Liberation Serif" pitchFamily="18"/>
                <a:ea typeface="Tahoma" pitchFamily="2"/>
                <a:cs typeface="Tahoma" pitchFamily="2"/>
              </a:rPr>
              <a:t>my personality.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2800" dirty="0">
                <a:latin typeface="Liberation Serif" pitchFamily="18"/>
                <a:ea typeface="Tahoma" pitchFamily="2"/>
              </a:rPr>
              <a:t>What does he look like? He`s tall and slim and has dark hair</a:t>
            </a:r>
          </a:p>
          <a:p>
            <a:pPr algn="l" rtl="0">
              <a:buNone/>
            </a:pPr>
            <a:r>
              <a:rPr lang="en-US" sz="2800" dirty="0">
                <a:latin typeface="Liberation Serif" pitchFamily="18"/>
                <a:ea typeface="Tahoma" pitchFamily="2"/>
              </a:rPr>
              <a:t>We say either </a:t>
            </a:r>
            <a:r>
              <a:rPr lang="en-US" sz="2800" dirty="0">
                <a:solidFill>
                  <a:srgbClr val="92D050"/>
                </a:solidFill>
                <a:latin typeface="Liberation Serif" pitchFamily="18"/>
                <a:ea typeface="Tahoma" pitchFamily="2"/>
              </a:rPr>
              <a:t>He</a:t>
            </a:r>
            <a:r>
              <a:rPr lang="en-US" sz="2800" dirty="0">
                <a:latin typeface="Liberation Serif" pitchFamily="18"/>
                <a:ea typeface="Tahoma" pitchFamily="2"/>
              </a:rPr>
              <a:t>`s </a:t>
            </a:r>
            <a:r>
              <a:rPr lang="en-US" sz="2800" dirty="0" smtClean="0">
                <a:solidFill>
                  <a:srgbClr val="00B0F0"/>
                </a:solidFill>
                <a:latin typeface="Liberation Serif" pitchFamily="18"/>
                <a:ea typeface="Tahoma" pitchFamily="2"/>
              </a:rPr>
              <a:t>brave</a:t>
            </a:r>
            <a:r>
              <a:rPr lang="en-US" sz="2800" dirty="0" smtClean="0">
                <a:latin typeface="Liberation Serif" pitchFamily="18"/>
                <a:ea typeface="Tahoma" pitchFamily="2"/>
              </a:rPr>
              <a:t> </a:t>
            </a:r>
            <a:r>
              <a:rPr lang="en-US" sz="2800" dirty="0">
                <a:latin typeface="Liberation Serif" pitchFamily="18"/>
                <a:ea typeface="Tahoma" pitchFamily="2"/>
              </a:rPr>
              <a:t>or </a:t>
            </a:r>
            <a:r>
              <a:rPr lang="en-US" sz="2800" dirty="0">
                <a:solidFill>
                  <a:srgbClr val="92D050"/>
                </a:solidFill>
                <a:latin typeface="Liberation Serif" pitchFamily="18"/>
                <a:ea typeface="Tahoma" pitchFamily="2"/>
              </a:rPr>
              <a:t>He</a:t>
            </a:r>
            <a:r>
              <a:rPr lang="en-US" sz="2800" dirty="0">
                <a:latin typeface="Liberation Serif" pitchFamily="18"/>
                <a:ea typeface="Tahoma" pitchFamily="2"/>
              </a:rPr>
              <a:t>`s </a:t>
            </a:r>
            <a:r>
              <a:rPr lang="en-US" sz="2800" dirty="0">
                <a:solidFill>
                  <a:srgbClr val="7030A0"/>
                </a:solidFill>
                <a:latin typeface="Liberation Serif" pitchFamily="18"/>
                <a:ea typeface="Tahoma" pitchFamily="2"/>
              </a:rPr>
              <a:t>a</a:t>
            </a:r>
            <a:r>
              <a:rPr lang="en-US" sz="2800" dirty="0">
                <a:latin typeface="Liberation Serif" pitchFamily="18"/>
                <a:ea typeface="Tahoma" pitchFamily="2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latin typeface="Liberation Serif" pitchFamily="18"/>
                <a:ea typeface="Tahoma" pitchFamily="2"/>
              </a:rPr>
              <a:t>brave</a:t>
            </a:r>
            <a:r>
              <a:rPr lang="en-US" sz="2800" dirty="0" smtClean="0">
                <a:latin typeface="Liberation Serif" pitchFamily="18"/>
                <a:ea typeface="Tahoma" pitchFamily="2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Liberation Serif" pitchFamily="18"/>
                <a:ea typeface="Tahoma" pitchFamily="2"/>
              </a:rPr>
              <a:t>man</a:t>
            </a:r>
            <a:r>
              <a:rPr lang="en-US" sz="2800" dirty="0">
                <a:latin typeface="Liberation Serif" pitchFamily="18"/>
                <a:ea typeface="Tahoma" pitchFamily="2"/>
              </a:rPr>
              <a:t> which means If you want to say </a:t>
            </a:r>
            <a:r>
              <a:rPr lang="en-US" sz="2800" dirty="0">
                <a:solidFill>
                  <a:srgbClr val="7030A0"/>
                </a:solidFill>
                <a:latin typeface="Liberation Serif" pitchFamily="18"/>
                <a:ea typeface="Tahoma" pitchFamily="2"/>
              </a:rPr>
              <a:t>a/an</a:t>
            </a:r>
            <a:r>
              <a:rPr lang="en-US" sz="2800" dirty="0">
                <a:latin typeface="Liberation Serif" pitchFamily="18"/>
                <a:ea typeface="Tahoma" pitchFamily="2"/>
              </a:rPr>
              <a:t> you must say a </a:t>
            </a:r>
            <a:r>
              <a:rPr lang="en-US" sz="2800" dirty="0">
                <a:solidFill>
                  <a:srgbClr val="7030A0"/>
                </a:solidFill>
                <a:latin typeface="Liberation Serif" pitchFamily="18"/>
                <a:ea typeface="Tahoma" pitchFamily="2"/>
              </a:rPr>
              <a:t>noun</a:t>
            </a:r>
            <a:r>
              <a:rPr lang="en-US" sz="2800" dirty="0">
                <a:latin typeface="Liberation Serif" pitchFamily="18"/>
                <a:ea typeface="Tahoma" pitchFamily="2"/>
              </a:rPr>
              <a:t> after the </a:t>
            </a:r>
            <a:r>
              <a:rPr lang="en-US" sz="2800" dirty="0" smtClean="0">
                <a:latin typeface="Liberation Serif" pitchFamily="18"/>
                <a:ea typeface="Tahoma" pitchFamily="2"/>
              </a:rPr>
              <a:t>(personality) </a:t>
            </a:r>
            <a:r>
              <a:rPr lang="en-US" sz="2800" dirty="0">
                <a:latin typeface="Liberation Serif" pitchFamily="18"/>
                <a:ea typeface="Tahoma" pitchFamily="2"/>
              </a:rPr>
              <a:t>adjective you say </a:t>
            </a:r>
            <a:endParaRPr lang="en-US" sz="2800" dirty="0" smtClean="0">
              <a:latin typeface="Liberation Serif" pitchFamily="18"/>
              <a:ea typeface="Tahoma" pitchFamily="2"/>
            </a:endParaRPr>
          </a:p>
          <a:p>
            <a:pPr algn="l" rtl="0">
              <a:buNone/>
            </a:pPr>
            <a:r>
              <a:rPr lang="en-US" sz="2800" dirty="0" smtClean="0">
                <a:latin typeface="Liberation Serif" pitchFamily="18"/>
                <a:ea typeface="Tahoma" pitchFamily="2"/>
              </a:rPr>
              <a:t>Example:</a:t>
            </a:r>
          </a:p>
          <a:p>
            <a:pPr algn="l" rtl="0">
              <a:buNone/>
            </a:pPr>
            <a:r>
              <a:rPr lang="en-US" sz="2800" dirty="0" smtClean="0">
                <a:latin typeface="Liberation Serif" pitchFamily="18"/>
                <a:ea typeface="Tahoma" pitchFamily="2"/>
              </a:rPr>
              <a:t> He`s helpful </a:t>
            </a:r>
          </a:p>
          <a:p>
            <a:pPr algn="l" rtl="0">
              <a:buNone/>
            </a:pPr>
            <a:r>
              <a:rPr lang="en-US" sz="2800" dirty="0" smtClean="0">
                <a:latin typeface="Liberation Serif" pitchFamily="18"/>
                <a:ea typeface="Tahoma" pitchFamily="2"/>
              </a:rPr>
              <a:t> He`s a helpful </a:t>
            </a:r>
          </a:p>
          <a:p>
            <a:pPr algn="l" rtl="0">
              <a:buNone/>
            </a:pPr>
            <a:r>
              <a:rPr lang="en-US" sz="2800" dirty="0">
                <a:latin typeface="Liberation Serif" pitchFamily="18"/>
                <a:ea typeface="Tahoma" pitchFamily="2"/>
              </a:rPr>
              <a:t> </a:t>
            </a:r>
            <a:r>
              <a:rPr lang="en-US" sz="2800" dirty="0" smtClean="0">
                <a:latin typeface="Liberation Serif" pitchFamily="18"/>
                <a:ea typeface="Tahoma" pitchFamily="2"/>
              </a:rPr>
              <a:t>He`s a helpful person </a:t>
            </a:r>
            <a:endParaRPr lang="en-US" sz="2800" dirty="0">
              <a:latin typeface="Liberation Serif" pitchFamily="18"/>
              <a:ea typeface="Tahoma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518" y="486716"/>
            <a:ext cx="7683840" cy="6461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i="0" u="none" strike="noStrike" kern="1200" cap="none" spc="0" baseline="0" dirty="0" smtClean="0">
                <a:solidFill>
                  <a:srgbClr val="FFFFFF"/>
                </a:solidFill>
                <a:uFillTx/>
                <a:latin typeface="Source Sans Pro Black" pitchFamily="34"/>
                <a:ea typeface="AR PL New Sung" pitchFamily="2"/>
                <a:cs typeface="Tahoma" pitchFamily="2"/>
              </a:rPr>
              <a:t>Let`s </a:t>
            </a:r>
            <a:r>
              <a:rPr lang="en-US" sz="3600" b="1" i="0" u="none" strike="noStrike" kern="1200" cap="none" spc="0" baseline="0" dirty="0">
                <a:solidFill>
                  <a:srgbClr val="FFFFFF"/>
                </a:solidFill>
                <a:uFillTx/>
                <a:latin typeface="Source Sans Pro Black" pitchFamily="34"/>
                <a:ea typeface="AR PL New Sung" pitchFamily="2"/>
                <a:cs typeface="Tahoma" pitchFamily="2"/>
              </a:rPr>
              <a:t>not make </a:t>
            </a:r>
            <a:r>
              <a:rPr lang="en-US" sz="3600" b="1" i="0" u="none" strike="noStrike" kern="1200" cap="none" spc="0" baseline="0" dirty="0" smtClean="0">
                <a:solidFill>
                  <a:srgbClr val="FFFFFF"/>
                </a:solidFill>
                <a:uFillTx/>
                <a:latin typeface="Source Sans Pro Black" pitchFamily="34"/>
                <a:ea typeface="AR PL New Sung" pitchFamily="2"/>
                <a:cs typeface="Tahoma" pitchFamily="2"/>
              </a:rPr>
              <a:t>mistakes</a:t>
            </a:r>
            <a:endParaRPr lang="en-US" sz="3600" b="1" i="0" u="none" strike="noStrike" kern="1200" cap="none" spc="0" baseline="0" dirty="0">
              <a:solidFill>
                <a:srgbClr val="FFFFFF"/>
              </a:solidFill>
              <a:uFillTx/>
              <a:latin typeface="Source Sans Pro Black" pitchFamily="34"/>
              <a:ea typeface="AR PL New Sung" pitchFamily="2"/>
              <a:cs typeface="Tahoma" pitchFamily="2"/>
            </a:endParaRPr>
          </a:p>
        </p:txBody>
      </p:sp>
      <p:sp>
        <p:nvSpPr>
          <p:cNvPr id="2" name="&quot;No&quot; Symbol 1"/>
          <p:cNvSpPr/>
          <p:nvPr/>
        </p:nvSpPr>
        <p:spPr>
          <a:xfrm>
            <a:off x="2772697" y="5193169"/>
            <a:ext cx="619432" cy="530942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39961" y="4499995"/>
            <a:ext cx="442452" cy="41469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959986" y="5832266"/>
            <a:ext cx="442452" cy="41469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 hangingPunct="1"/>
            <a:r>
              <a:rPr lang="en-US" sz="3600" b="1">
                <a:solidFill>
                  <a:srgbClr val="FFFFFF"/>
                </a:solidFill>
                <a:latin typeface="Source Sans Pro Black" pitchFamily="34"/>
              </a:rPr>
              <a:t>brave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 algn="l" rtl="0">
              <a:buNone/>
            </a:pPr>
            <a:r>
              <a:rPr lang="en-US" sz="2800" dirty="0"/>
              <a:t>Someone who doesn`t afraid of danger</a:t>
            </a:r>
          </a:p>
          <a:p>
            <a:pPr lvl="0" algn="l" rtl="0">
              <a:buNone/>
            </a:pPr>
            <a:r>
              <a:rPr lang="en-US" sz="4000" dirty="0">
                <a:solidFill>
                  <a:srgbClr val="0066CC"/>
                </a:solidFill>
                <a:latin typeface="Liberation Serif" pitchFamily="18"/>
                <a:ea typeface="Tahoma" pitchFamily="2"/>
              </a:rPr>
              <a:t>Example sentence:</a:t>
            </a:r>
          </a:p>
          <a:p>
            <a:pPr lvl="0" algn="l" rtl="0">
              <a:buNone/>
            </a:pPr>
            <a:r>
              <a:rPr lang="en-US" sz="4000" dirty="0">
                <a:latin typeface="Liberation Serif" pitchFamily="18"/>
                <a:ea typeface="Tahoma" pitchFamily="2"/>
              </a:rPr>
              <a:t>Mario is a coastguard. He is very brave. His job is to rescue people.</a:t>
            </a:r>
          </a:p>
        </p:txBody>
      </p:sp>
      <p:pic>
        <p:nvPicPr>
          <p:cNvPr id="4" name="brave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28292" y="475862"/>
            <a:ext cx="609603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" t="486"/>
          <a:stretch/>
        </p:blipFill>
        <p:spPr>
          <a:xfrm>
            <a:off x="5707627" y="4159045"/>
            <a:ext cx="4207702" cy="3023183"/>
          </a:xfrm>
          <a:prstGeom prst="snipRoundRect">
            <a:avLst>
              <a:gd name="adj1" fmla="val 50000"/>
              <a:gd name="adj2" fmla="val 0"/>
            </a:avLst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1427</Words>
  <Application>Microsoft Office PowerPoint</Application>
  <PresentationFormat>Custom</PresentationFormat>
  <Paragraphs>293</Paragraphs>
  <Slides>42</Slides>
  <Notes>39</Notes>
  <HiddenSlides>0</HiddenSlides>
  <MMClips>33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 PL New Sung</vt:lpstr>
      <vt:lpstr>Arial</vt:lpstr>
      <vt:lpstr>Calibri</vt:lpstr>
      <vt:lpstr>Liberation Sans</vt:lpstr>
      <vt:lpstr>Liberation Serif</vt:lpstr>
      <vt:lpstr>Source Sans Pro</vt:lpstr>
      <vt:lpstr>Source Sans Pro Black</vt:lpstr>
      <vt:lpstr>Source Sans Pro Semibold</vt:lpstr>
      <vt:lpstr>StarSymbol</vt:lpstr>
      <vt:lpstr>Tahoma</vt:lpstr>
      <vt:lpstr>源ノ角ゴシック Heavy</vt:lpstr>
      <vt:lpstr>Default</vt:lpstr>
      <vt:lpstr>midnightblue</vt:lpstr>
      <vt:lpstr>In the name of who created the world</vt:lpstr>
      <vt:lpstr> We are going to learn … </vt:lpstr>
      <vt:lpstr>Personality</vt:lpstr>
      <vt:lpstr>Grammatical Points </vt:lpstr>
      <vt:lpstr>PowerPoint Presentation</vt:lpstr>
      <vt:lpstr>Grammatical Points </vt:lpstr>
      <vt:lpstr>PowerPoint Presentation</vt:lpstr>
      <vt:lpstr>PowerPoint Presentation</vt:lpstr>
      <vt:lpstr>brave</vt:lpstr>
      <vt:lpstr>chatty</vt:lpstr>
      <vt:lpstr>clever</vt:lpstr>
      <vt:lpstr>cowardly</vt:lpstr>
      <vt:lpstr>friendly</vt:lpstr>
      <vt:lpstr>funny</vt:lpstr>
      <vt:lpstr>generous</vt:lpstr>
      <vt:lpstr>grumpy</vt:lpstr>
      <vt:lpstr>honest</vt:lpstr>
      <vt:lpstr>kind</vt:lpstr>
      <vt:lpstr>lazy</vt:lpstr>
      <vt:lpstr>loud</vt:lpstr>
      <vt:lpstr>lucky</vt:lpstr>
      <vt:lpstr>mean</vt:lpstr>
      <vt:lpstr>moody</vt:lpstr>
      <vt:lpstr>nasty</vt:lpstr>
      <vt:lpstr>neat</vt:lpstr>
      <vt:lpstr>nervous</vt:lpstr>
      <vt:lpstr>nice</vt:lpstr>
      <vt:lpstr>polite</vt:lpstr>
      <vt:lpstr>popular</vt:lpstr>
      <vt:lpstr>quiet</vt:lpstr>
      <vt:lpstr>rude</vt:lpstr>
      <vt:lpstr>selfish</vt:lpstr>
      <vt:lpstr>shy</vt:lpstr>
      <vt:lpstr>silly</vt:lpstr>
      <vt:lpstr>smart</vt:lpstr>
      <vt:lpstr>stupid</vt:lpstr>
      <vt:lpstr>tidy</vt:lpstr>
      <vt:lpstr>unlucky</vt:lpstr>
      <vt:lpstr>untidy</vt:lpstr>
      <vt:lpstr>vain</vt:lpstr>
      <vt:lpstr>wise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who created the world</dc:title>
  <dc:creator>Asus</dc:creator>
  <cp:lastModifiedBy>Asus</cp:lastModifiedBy>
  <cp:revision>35</cp:revision>
  <dcterms:created xsi:type="dcterms:W3CDTF">2016-10-03T15:53:22Z</dcterms:created>
  <dcterms:modified xsi:type="dcterms:W3CDTF">2016-10-14T10:32:04Z</dcterms:modified>
</cp:coreProperties>
</file>