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76" r:id="rId1"/>
  </p:sldMasterIdLst>
  <p:notesMasterIdLst>
    <p:notesMasterId r:id="rId19"/>
  </p:notesMasterIdLst>
  <p:handoutMasterIdLst>
    <p:handoutMasterId r:id="rId20"/>
  </p:handoutMasterIdLst>
  <p:sldIdLst>
    <p:sldId id="257" r:id="rId2"/>
    <p:sldId id="259" r:id="rId3"/>
    <p:sldId id="260" r:id="rId4"/>
    <p:sldId id="267" r:id="rId5"/>
    <p:sldId id="269" r:id="rId6"/>
    <p:sldId id="268" r:id="rId7"/>
    <p:sldId id="264" r:id="rId8"/>
    <p:sldId id="270" r:id="rId9"/>
    <p:sldId id="271" r:id="rId10"/>
    <p:sldId id="280" r:id="rId11"/>
    <p:sldId id="272" r:id="rId12"/>
    <p:sldId id="273" r:id="rId13"/>
    <p:sldId id="274" r:id="rId14"/>
    <p:sldId id="275" r:id="rId15"/>
    <p:sldId id="276" r:id="rId16"/>
    <p:sldId id="277" r:id="rId17"/>
    <p:sldId id="279" r:id="rId18"/>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574" autoAdjust="0"/>
    <p:restoredTop sz="93285" autoAdjust="0"/>
  </p:normalViewPr>
  <p:slideViewPr>
    <p:cSldViewPr>
      <p:cViewPr varScale="1">
        <p:scale>
          <a:sx n="64" d="100"/>
          <a:sy n="64" d="100"/>
        </p:scale>
        <p:origin x="1614" y="78"/>
      </p:cViewPr>
      <p:guideLst>
        <p:guide orient="horz" pos="2160"/>
        <p:guide pos="2880"/>
      </p:guideLst>
    </p:cSldViewPr>
  </p:slideViewPr>
  <p:outlineViewPr>
    <p:cViewPr>
      <p:scale>
        <a:sx n="33" d="100"/>
        <a:sy n="33" d="100"/>
      </p:scale>
      <p:origin x="0" y="1626"/>
    </p:cViewPr>
  </p:outlineViewPr>
  <p:notesTextViewPr>
    <p:cViewPr>
      <p:scale>
        <a:sx n="1" d="1"/>
        <a:sy n="1" d="1"/>
      </p:scale>
      <p:origin x="0" y="0"/>
    </p:cViewPr>
  </p:notesTextViewPr>
  <p:sorterViewPr>
    <p:cViewPr>
      <p:scale>
        <a:sx n="58" d="100"/>
        <a:sy n="5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4FD20-7DDC-412F-BC9D-BDA55B0A7344}" type="doc">
      <dgm:prSet loTypeId="urn:microsoft.com/office/officeart/2009/3/layout/FramedTextPicture" loCatId="picture" qsTypeId="urn:microsoft.com/office/officeart/2005/8/quickstyle/simple1" qsCatId="simple" csTypeId="urn:microsoft.com/office/officeart/2005/8/colors/accent3_4" csCatId="accent3" phldr="1"/>
      <dgm:spPr/>
      <dgm:t>
        <a:bodyPr/>
        <a:lstStyle/>
        <a:p>
          <a:pPr rtl="1"/>
          <a:endParaRPr lang="fa-IR"/>
        </a:p>
      </dgm:t>
    </dgm:pt>
    <dgm:pt modelId="{AA2BADF9-10EF-48AD-8D27-4561A14100AC}">
      <dgm:prSet phldrT="[Text]" custT="1"/>
      <dgm:spPr/>
      <dgm:t>
        <a:bodyPr/>
        <a:lstStyle/>
        <a:p>
          <a:pPr rtl="1"/>
          <a:r>
            <a:rPr lang="fa-IR" sz="13800" dirty="0" smtClean="0">
              <a:ln w="3175">
                <a:noFill/>
              </a:ln>
              <a:solidFill>
                <a:srgbClr val="FF0000"/>
              </a:solidFill>
              <a:latin typeface="IranNastaliq" pitchFamily="18" charset="0"/>
              <a:cs typeface="IranNastaliq" panose="02020505000000020003" pitchFamily="18" charset="0"/>
            </a:rPr>
            <a:t>زبان </a:t>
          </a:r>
          <a:r>
            <a:rPr lang="fa-IR" sz="13800" dirty="0" smtClean="0">
              <a:ln w="3175">
                <a:noFill/>
              </a:ln>
              <a:solidFill>
                <a:srgbClr val="FF0000"/>
              </a:solidFill>
              <a:latin typeface="IranNastaliq" pitchFamily="18" charset="0"/>
              <a:cs typeface="IranNastaliq" panose="02020505000000020003" pitchFamily="18" charset="0"/>
            </a:rPr>
            <a:t>برنامه </a:t>
          </a:r>
          <a:r>
            <a:rPr lang="fa-IR" sz="13800" dirty="0" smtClean="0">
              <a:ln w="3175">
                <a:noFill/>
              </a:ln>
              <a:solidFill>
                <a:srgbClr val="FF0000"/>
              </a:solidFill>
              <a:latin typeface="IranNastaliq" pitchFamily="18" charset="0"/>
              <a:cs typeface="IranNastaliq" panose="02020505000000020003" pitchFamily="18" charset="0"/>
            </a:rPr>
            <a:t>نویسی  جاوا</a:t>
          </a:r>
          <a:endParaRPr lang="fa-IR" sz="13800" dirty="0">
            <a:ln w="3175">
              <a:noFill/>
            </a:ln>
            <a:solidFill>
              <a:srgbClr val="FF0000"/>
            </a:solidFill>
            <a:latin typeface="IranNastaliq" pitchFamily="18" charset="0"/>
            <a:cs typeface="IranNastaliq" panose="02020505000000020003" pitchFamily="18" charset="0"/>
          </a:endParaRPr>
        </a:p>
      </dgm:t>
    </dgm:pt>
    <dgm:pt modelId="{0D60465D-29B3-4535-A87C-20B7EF39EADA}" type="parTrans" cxnId="{04F7067A-231F-476B-8AEF-238E24E8BE3F}">
      <dgm:prSet/>
      <dgm:spPr/>
      <dgm:t>
        <a:bodyPr/>
        <a:lstStyle/>
        <a:p>
          <a:pPr rtl="1"/>
          <a:endParaRPr lang="fa-IR"/>
        </a:p>
      </dgm:t>
    </dgm:pt>
    <dgm:pt modelId="{E2D7E6AA-376E-420F-ABEB-E7868AAEFD05}" type="sibTrans" cxnId="{04F7067A-231F-476B-8AEF-238E24E8BE3F}">
      <dgm:prSet/>
      <dgm:spPr/>
      <dgm:t>
        <a:bodyPr/>
        <a:lstStyle/>
        <a:p>
          <a:pPr rtl="1"/>
          <a:endParaRPr lang="fa-IR"/>
        </a:p>
      </dgm:t>
    </dgm:pt>
    <dgm:pt modelId="{4E836E2D-1F78-4CD4-9D50-DDE4D14DA598}" type="pres">
      <dgm:prSet presAssocID="{8124FD20-7DDC-412F-BC9D-BDA55B0A7344}" presName="Name0" presStyleCnt="0">
        <dgm:presLayoutVars>
          <dgm:chMax/>
          <dgm:chPref/>
          <dgm:dir/>
        </dgm:presLayoutVars>
      </dgm:prSet>
      <dgm:spPr/>
      <dgm:t>
        <a:bodyPr/>
        <a:lstStyle/>
        <a:p>
          <a:pPr rtl="1"/>
          <a:endParaRPr lang="fa-IR"/>
        </a:p>
      </dgm:t>
    </dgm:pt>
    <dgm:pt modelId="{95EC044A-0AB0-4049-8AA2-DD6A69A6DD6C}" type="pres">
      <dgm:prSet presAssocID="{AA2BADF9-10EF-48AD-8D27-4561A14100AC}" presName="composite" presStyleCnt="0">
        <dgm:presLayoutVars>
          <dgm:chMax/>
          <dgm:chPref/>
        </dgm:presLayoutVars>
      </dgm:prSet>
      <dgm:spPr/>
    </dgm:pt>
    <dgm:pt modelId="{4CB6B54B-07A1-451D-A2AA-BAF192042813}" type="pres">
      <dgm:prSet presAssocID="{AA2BADF9-10EF-48AD-8D27-4561A14100AC}" presName="Image" presStyleLbl="bgImgPlace1" presStyleIdx="0" presStyleCnt="1" custAng="20577371" custScaleX="128218" custScaleY="133412" custLinFactNeighborX="7137" custLinFactNeighborY="243"/>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t>
        <a:bodyPr/>
        <a:lstStyle/>
        <a:p>
          <a:pPr rtl="1"/>
          <a:endParaRPr lang="fa-IR"/>
        </a:p>
      </dgm:t>
    </dgm:pt>
    <dgm:pt modelId="{F2A41FE2-D6A2-4776-9544-9F872F1F7ABE}" type="pres">
      <dgm:prSet presAssocID="{AA2BADF9-10EF-48AD-8D27-4561A14100AC}" presName="ParentText" presStyleLbl="revTx" presStyleIdx="0" presStyleCnt="1" custAng="0" custScaleX="362654" custScaleY="363315" custLinFactNeighborX="-15507" custLinFactNeighborY="-44475">
        <dgm:presLayoutVars>
          <dgm:chMax val="0"/>
          <dgm:chPref val="0"/>
          <dgm:bulletEnabled val="1"/>
        </dgm:presLayoutVars>
      </dgm:prSet>
      <dgm:spPr/>
      <dgm:t>
        <a:bodyPr/>
        <a:lstStyle/>
        <a:p>
          <a:pPr rtl="1"/>
          <a:endParaRPr lang="fa-IR"/>
        </a:p>
      </dgm:t>
    </dgm:pt>
    <dgm:pt modelId="{A9151C98-63E4-4369-9174-BD2FA211BD31}" type="pres">
      <dgm:prSet presAssocID="{AA2BADF9-10EF-48AD-8D27-4561A14100AC}" presName="tlFrame" presStyleLbl="node1" presStyleIdx="0" presStyleCnt="4" custLinFactX="-200000" custLinFactY="-32493" custLinFactNeighborX="-259111" custLinFactNeighborY="-100000"/>
      <dgm:spPr/>
    </dgm:pt>
    <dgm:pt modelId="{4008680C-0A41-48A3-A810-025F58B1455E}" type="pres">
      <dgm:prSet presAssocID="{AA2BADF9-10EF-48AD-8D27-4561A14100AC}" presName="trFrame" presStyleLbl="node1" presStyleIdx="1" presStyleCnt="4" custLinFactX="200000" custLinFactY="-97665" custLinFactNeighborX="224249" custLinFactNeighborY="-100000"/>
      <dgm:spPr/>
    </dgm:pt>
    <dgm:pt modelId="{83C014D0-D407-469A-A480-DB932A7EABA9}" type="pres">
      <dgm:prSet presAssocID="{AA2BADF9-10EF-48AD-8D27-4561A14100AC}" presName="blFrame" presStyleLbl="node1" presStyleIdx="2" presStyleCnt="4" custLinFactX="-200000" custLinFactY="100000" custLinFactNeighborX="-233036" custLinFactNeighborY="123629"/>
      <dgm:spPr>
        <a:ln>
          <a:solidFill>
            <a:schemeClr val="accent1"/>
          </a:solidFill>
        </a:ln>
      </dgm:spPr>
      <dgm:t>
        <a:bodyPr/>
        <a:lstStyle/>
        <a:p>
          <a:pPr rtl="1"/>
          <a:endParaRPr lang="fa-IR"/>
        </a:p>
      </dgm:t>
    </dgm:pt>
    <dgm:pt modelId="{C4DFFEED-0188-424F-BC86-F70E3A7E0F9C}" type="pres">
      <dgm:prSet presAssocID="{AA2BADF9-10EF-48AD-8D27-4561A14100AC}" presName="brFrame" presStyleLbl="node1" presStyleIdx="3" presStyleCnt="4" custScaleX="91363" custScaleY="133567" custLinFactX="124438" custLinFactY="100000" custLinFactNeighborX="200000" custLinFactNeighborY="140999"/>
      <dgm:spPr/>
    </dgm:pt>
  </dgm:ptLst>
  <dgm:cxnLst>
    <dgm:cxn modelId="{04F7067A-231F-476B-8AEF-238E24E8BE3F}" srcId="{8124FD20-7DDC-412F-BC9D-BDA55B0A7344}" destId="{AA2BADF9-10EF-48AD-8D27-4561A14100AC}" srcOrd="0" destOrd="0" parTransId="{0D60465D-29B3-4535-A87C-20B7EF39EADA}" sibTransId="{E2D7E6AA-376E-420F-ABEB-E7868AAEFD05}"/>
    <dgm:cxn modelId="{F43A35DC-84EB-40D1-8BA2-EBE4D9A28D30}" type="presOf" srcId="{AA2BADF9-10EF-48AD-8D27-4561A14100AC}" destId="{F2A41FE2-D6A2-4776-9544-9F872F1F7ABE}" srcOrd="0" destOrd="0" presId="urn:microsoft.com/office/officeart/2009/3/layout/FramedTextPicture"/>
    <dgm:cxn modelId="{23B04867-F98A-4F2B-96C6-7F1CDC5E5089}" type="presOf" srcId="{8124FD20-7DDC-412F-BC9D-BDA55B0A7344}" destId="{4E836E2D-1F78-4CD4-9D50-DDE4D14DA598}" srcOrd="0" destOrd="0" presId="urn:microsoft.com/office/officeart/2009/3/layout/FramedTextPicture"/>
    <dgm:cxn modelId="{6E86C8AC-4C46-45FD-A061-149BD6DAF3F7}" type="presParOf" srcId="{4E836E2D-1F78-4CD4-9D50-DDE4D14DA598}" destId="{95EC044A-0AB0-4049-8AA2-DD6A69A6DD6C}" srcOrd="0" destOrd="0" presId="urn:microsoft.com/office/officeart/2009/3/layout/FramedTextPicture"/>
    <dgm:cxn modelId="{4259C151-A21B-4D24-A462-89F8423D7FA7}" type="presParOf" srcId="{95EC044A-0AB0-4049-8AA2-DD6A69A6DD6C}" destId="{4CB6B54B-07A1-451D-A2AA-BAF192042813}" srcOrd="0" destOrd="0" presId="urn:microsoft.com/office/officeart/2009/3/layout/FramedTextPicture"/>
    <dgm:cxn modelId="{37139E76-5BA0-43FB-B50B-1E30E8F5B669}" type="presParOf" srcId="{95EC044A-0AB0-4049-8AA2-DD6A69A6DD6C}" destId="{F2A41FE2-D6A2-4776-9544-9F872F1F7ABE}" srcOrd="1" destOrd="0" presId="urn:microsoft.com/office/officeart/2009/3/layout/FramedTextPicture"/>
    <dgm:cxn modelId="{3E67DD0E-AA39-4144-B719-981EDCC2DAD2}" type="presParOf" srcId="{95EC044A-0AB0-4049-8AA2-DD6A69A6DD6C}" destId="{A9151C98-63E4-4369-9174-BD2FA211BD31}" srcOrd="2" destOrd="0" presId="urn:microsoft.com/office/officeart/2009/3/layout/FramedTextPicture"/>
    <dgm:cxn modelId="{3C9423DC-6FB8-49E1-BAF5-49FC38528E08}" type="presParOf" srcId="{95EC044A-0AB0-4049-8AA2-DD6A69A6DD6C}" destId="{4008680C-0A41-48A3-A810-025F58B1455E}" srcOrd="3" destOrd="0" presId="urn:microsoft.com/office/officeart/2009/3/layout/FramedTextPicture"/>
    <dgm:cxn modelId="{376CBAEA-A265-4145-8B24-D9EDF7C0D925}" type="presParOf" srcId="{95EC044A-0AB0-4049-8AA2-DD6A69A6DD6C}" destId="{83C014D0-D407-469A-A480-DB932A7EABA9}" srcOrd="4" destOrd="0" presId="urn:microsoft.com/office/officeart/2009/3/layout/FramedTextPicture"/>
    <dgm:cxn modelId="{0BCBB26E-B688-4E3F-9EAD-B5BBD8C8F27A}" type="presParOf" srcId="{95EC044A-0AB0-4049-8AA2-DD6A69A6DD6C}" destId="{C4DFFEED-0188-424F-BC86-F70E3A7E0F9C}"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6B54B-07A1-451D-A2AA-BAF192042813}">
      <dsp:nvSpPr>
        <dsp:cNvPr id="0" name=""/>
        <dsp:cNvSpPr/>
      </dsp:nvSpPr>
      <dsp:spPr>
        <a:xfrm rot="20577371">
          <a:off x="1222439" y="681968"/>
          <a:ext cx="2081265" cy="144371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A41FE2-D6A2-4776-9544-9F872F1F7ABE}">
      <dsp:nvSpPr>
        <dsp:cNvPr id="0" name=""/>
        <dsp:cNvSpPr/>
      </dsp:nvSpPr>
      <dsp:spPr>
        <a:xfrm>
          <a:off x="0" y="0"/>
          <a:ext cx="8339983" cy="5160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5780" tIns="525780" rIns="525780" bIns="525780" numCol="1" spcCol="1270" anchor="ctr" anchorCtr="0">
          <a:noAutofit/>
        </a:bodyPr>
        <a:lstStyle/>
        <a:p>
          <a:pPr lvl="0" algn="ctr" defTabSz="6134100" rtl="1">
            <a:lnSpc>
              <a:spcPct val="90000"/>
            </a:lnSpc>
            <a:spcBef>
              <a:spcPct val="0"/>
            </a:spcBef>
            <a:spcAft>
              <a:spcPct val="35000"/>
            </a:spcAft>
          </a:pPr>
          <a:r>
            <a:rPr lang="fa-IR" sz="13800" kern="1200" dirty="0" smtClean="0">
              <a:ln w="3175">
                <a:noFill/>
              </a:ln>
              <a:solidFill>
                <a:srgbClr val="FF0000"/>
              </a:solidFill>
              <a:latin typeface="IranNastaliq" pitchFamily="18" charset="0"/>
              <a:cs typeface="IranNastaliq" panose="02020505000000020003" pitchFamily="18" charset="0"/>
            </a:rPr>
            <a:t>زبان </a:t>
          </a:r>
          <a:r>
            <a:rPr lang="fa-IR" sz="13800" kern="1200" dirty="0" smtClean="0">
              <a:ln w="3175">
                <a:noFill/>
              </a:ln>
              <a:solidFill>
                <a:srgbClr val="FF0000"/>
              </a:solidFill>
              <a:latin typeface="IranNastaliq" pitchFamily="18" charset="0"/>
              <a:cs typeface="IranNastaliq" panose="02020505000000020003" pitchFamily="18" charset="0"/>
            </a:rPr>
            <a:t>برنامه </a:t>
          </a:r>
          <a:r>
            <a:rPr lang="fa-IR" sz="13800" kern="1200" dirty="0" smtClean="0">
              <a:ln w="3175">
                <a:noFill/>
              </a:ln>
              <a:solidFill>
                <a:srgbClr val="FF0000"/>
              </a:solidFill>
              <a:latin typeface="IranNastaliq" pitchFamily="18" charset="0"/>
              <a:cs typeface="IranNastaliq" panose="02020505000000020003" pitchFamily="18" charset="0"/>
            </a:rPr>
            <a:t>نویسی  جاوا</a:t>
          </a:r>
          <a:endParaRPr lang="fa-IR" sz="13800" kern="1200" dirty="0">
            <a:ln w="3175">
              <a:noFill/>
            </a:ln>
            <a:solidFill>
              <a:srgbClr val="FF0000"/>
            </a:solidFill>
            <a:latin typeface="IranNastaliq" pitchFamily="18" charset="0"/>
            <a:cs typeface="IranNastaliq" panose="02020505000000020003" pitchFamily="18" charset="0"/>
          </a:endParaRPr>
        </a:p>
      </dsp:txBody>
      <dsp:txXfrm>
        <a:off x="0" y="0"/>
        <a:ext cx="8339983" cy="5160850"/>
      </dsp:txXfrm>
    </dsp:sp>
    <dsp:sp modelId="{A9151C98-63E4-4369-9174-BD2FA211BD31}">
      <dsp:nvSpPr>
        <dsp:cNvPr id="0" name=""/>
        <dsp:cNvSpPr/>
      </dsp:nvSpPr>
      <dsp:spPr>
        <a:xfrm>
          <a:off x="288035" y="1075258"/>
          <a:ext cx="552300" cy="552443"/>
        </a:xfrm>
        <a:prstGeom prst="halfFrame">
          <a:avLst>
            <a:gd name="adj1" fmla="val 25770"/>
            <a:gd name="adj2" fmla="val 25770"/>
          </a:avLst>
        </a:prstGeom>
        <a:solidFill>
          <a:schemeClr val="accent3">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08680C-0A41-48A3-A810-025F58B1455E}">
      <dsp:nvSpPr>
        <dsp:cNvPr id="0" name=""/>
        <dsp:cNvSpPr/>
      </dsp:nvSpPr>
      <dsp:spPr>
        <a:xfrm rot="5400000">
          <a:off x="7335974" y="715291"/>
          <a:ext cx="552443" cy="552300"/>
        </a:xfrm>
        <a:prstGeom prst="halfFrame">
          <a:avLst>
            <a:gd name="adj1" fmla="val 25770"/>
            <a:gd name="adj2" fmla="val 25770"/>
          </a:avLst>
        </a:prstGeom>
        <a:solidFill>
          <a:schemeClr val="accent3">
            <a:shade val="50000"/>
            <a:hueOff val="-173110"/>
            <a:satOff val="-24164"/>
            <a:lumOff val="248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C014D0-D407-469A-A480-DB932A7EABA9}">
      <dsp:nvSpPr>
        <dsp:cNvPr id="0" name=""/>
        <dsp:cNvSpPr/>
      </dsp:nvSpPr>
      <dsp:spPr>
        <a:xfrm rot="16200000">
          <a:off x="431976" y="4316483"/>
          <a:ext cx="552443" cy="552300"/>
        </a:xfrm>
        <a:prstGeom prst="halfFrame">
          <a:avLst>
            <a:gd name="adj1" fmla="val 25770"/>
            <a:gd name="adj2" fmla="val 25770"/>
          </a:avLst>
        </a:prstGeom>
        <a:solidFill>
          <a:schemeClr val="accent3">
            <a:shade val="50000"/>
            <a:hueOff val="-346219"/>
            <a:satOff val="-48328"/>
            <a:lumOff val="49739"/>
            <a:alphaOff val="0"/>
          </a:schemeClr>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C4DFFEED-0188-424F-BC86-F70E3A7E0F9C}">
      <dsp:nvSpPr>
        <dsp:cNvPr id="0" name=""/>
        <dsp:cNvSpPr/>
      </dsp:nvSpPr>
      <dsp:spPr>
        <a:xfrm rot="10800000">
          <a:off x="6808640" y="4319651"/>
          <a:ext cx="504598" cy="737881"/>
        </a:xfrm>
        <a:prstGeom prst="halfFrame">
          <a:avLst>
            <a:gd name="adj1" fmla="val 25770"/>
            <a:gd name="adj2" fmla="val 25770"/>
          </a:avLst>
        </a:prstGeom>
        <a:solidFill>
          <a:schemeClr val="accent3">
            <a:shade val="50000"/>
            <a:hueOff val="-173110"/>
            <a:satOff val="-24164"/>
            <a:lumOff val="248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9318DBA5-97AF-434D-A368-7D53AA20F330}" type="datetimeFigureOut">
              <a:rPr lang="fa-IR" smtClean="0"/>
              <a:pPr/>
              <a:t>18/06/1445</a:t>
            </a:fld>
            <a:endParaRPr lang="fa-IR"/>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E3E2108D-E9C9-47B2-B210-7C32DC4574F4}" type="slidenum">
              <a:rPr lang="fa-IR" smtClean="0"/>
              <a:pPr/>
              <a:t>‹#›</a:t>
            </a:fld>
            <a:endParaRPr lang="fa-IR"/>
          </a:p>
        </p:txBody>
      </p:sp>
    </p:spTree>
    <p:extLst>
      <p:ext uri="{BB962C8B-B14F-4D97-AF65-F5344CB8AC3E}">
        <p14:creationId xmlns:p14="http://schemas.microsoft.com/office/powerpoint/2010/main" val="2077932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DED5D41-7F08-4BCE-94FA-113FE301BD7B}" type="datetimeFigureOut">
              <a:rPr lang="fa-IR" smtClean="0"/>
              <a:pPr/>
              <a:t>18/06/1445</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ED3DF78-EAE7-4FE1-82EB-5CEB2091ED9C}" type="slidenum">
              <a:rPr lang="fa-IR" smtClean="0"/>
              <a:pPr/>
              <a:t>‹#›</a:t>
            </a:fld>
            <a:endParaRPr lang="fa-IR"/>
          </a:p>
        </p:txBody>
      </p:sp>
    </p:spTree>
    <p:extLst>
      <p:ext uri="{BB962C8B-B14F-4D97-AF65-F5344CB8AC3E}">
        <p14:creationId xmlns:p14="http://schemas.microsoft.com/office/powerpoint/2010/main" val="420343262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3ED3DF78-EAE7-4FE1-82EB-5CEB2091ED9C}" type="slidenum">
              <a:rPr lang="fa-IR" smtClean="0"/>
              <a:pPr/>
              <a:t>1</a:t>
            </a:fld>
            <a:endParaRPr lang="fa-IR"/>
          </a:p>
        </p:txBody>
      </p:sp>
    </p:spTree>
    <p:extLst>
      <p:ext uri="{BB962C8B-B14F-4D97-AF65-F5344CB8AC3E}">
        <p14:creationId xmlns:p14="http://schemas.microsoft.com/office/powerpoint/2010/main" val="87144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8B8DCA5-E17B-4C93-B524-B9A140EE5A6B}" type="datetime8">
              <a:rPr lang="fa-IR" smtClean="0"/>
              <a:pPr/>
              <a:t>30 دسامبر 23</a:t>
            </a:fld>
            <a:endParaRPr lang="fa-I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fa-I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2BD82EB-A93A-48C2-B51D-B80A7A9CD38A}" type="slidenum">
              <a:rPr lang="fa-IR" smtClean="0"/>
              <a:pPr/>
              <a:t>‹#›</a:t>
            </a:fld>
            <a:endParaRPr lang="fa-I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F3DD86-015B-48EF-AC00-0875DB36333C}" type="datetime8">
              <a:rPr lang="fa-IR" smtClean="0"/>
              <a:pPr/>
              <a:t>30 دسامبر 23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02BD82EB-A93A-48C2-B51D-B80A7A9CD38A}"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C0FEC9-1C63-4322-828B-6CE9964A9E5B}" type="datetime8">
              <a:rPr lang="fa-IR" smtClean="0"/>
              <a:pPr/>
              <a:t>30 دسامبر 23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02BD82EB-A93A-48C2-B51D-B80A7A9CD38A}" type="slidenum">
              <a:rPr lang="fa-IR" smtClean="0"/>
              <a:pPr/>
              <a:t>‹#›</a:t>
            </a:fld>
            <a:endParaRPr lang="fa-I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8E999F4-B9D7-48E5-9F6A-E0E7A122D1AC}" type="datetime8">
              <a:rPr lang="fa-IR" smtClean="0"/>
              <a:pPr/>
              <a:t>30 دسامبر 23</a:t>
            </a:fld>
            <a:endParaRPr lang="fa-IR"/>
          </a:p>
        </p:txBody>
      </p:sp>
      <p:sp>
        <p:nvSpPr>
          <p:cNvPr id="9" name="Slide Number Placeholder 8"/>
          <p:cNvSpPr>
            <a:spLocks noGrp="1"/>
          </p:cNvSpPr>
          <p:nvPr>
            <p:ph type="sldNum" sz="quarter" idx="15"/>
          </p:nvPr>
        </p:nvSpPr>
        <p:spPr/>
        <p:txBody>
          <a:bodyPr rtlCol="0"/>
          <a:lstStyle/>
          <a:p>
            <a:fld id="{02BD82EB-A93A-48C2-B51D-B80A7A9CD38A}" type="slidenum">
              <a:rPr lang="fa-IR" smtClean="0"/>
              <a:pPr/>
              <a:t>‹#›</a:t>
            </a:fld>
            <a:endParaRPr lang="fa-IR"/>
          </a:p>
        </p:txBody>
      </p:sp>
      <p:sp>
        <p:nvSpPr>
          <p:cNvPr id="10" name="Footer Placeholder 9"/>
          <p:cNvSpPr>
            <a:spLocks noGrp="1"/>
          </p:cNvSpPr>
          <p:nvPr>
            <p:ph type="ftr" sz="quarter" idx="16"/>
          </p:nvPr>
        </p:nvSpPr>
        <p:spPr/>
        <p:txBody>
          <a:bodyPr rtlCol="0"/>
          <a:lstStyle/>
          <a:p>
            <a:endParaRPr lang="fa-I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CCA9B8E-488C-43B9-AD40-00E5649F9DC1}" type="datetime8">
              <a:rPr lang="fa-IR" smtClean="0"/>
              <a:pPr/>
              <a:t>30 دسامبر 23</a:t>
            </a:fld>
            <a:endParaRPr lang="fa-I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fa-I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02BD82EB-A93A-48C2-B51D-B80A7A9CD38A}"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87040D7-2C38-4751-8F34-765ED48D271A}" type="datetime8">
              <a:rPr lang="fa-IR" smtClean="0"/>
              <a:pPr/>
              <a:t>30 دسامبر 23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02BD82EB-A93A-48C2-B51D-B80A7A9CD38A}" type="slidenum">
              <a:rPr lang="fa-IR" smtClean="0"/>
              <a:pPr/>
              <a:t>‹#›</a:t>
            </a:fld>
            <a:endParaRPr lang="fa-I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96C88C7-6A7E-4713-9CCE-A617A294FB7C}" type="datetime8">
              <a:rPr lang="fa-IR" smtClean="0"/>
              <a:pPr/>
              <a:t>30 دسامبر 23</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02BD82EB-A93A-48C2-B51D-B80A7A9CD38A}" type="slidenum">
              <a:rPr lang="fa-IR" smtClean="0"/>
              <a:pPr/>
              <a:t>‹#›</a:t>
            </a:fld>
            <a:endParaRPr lang="fa-I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3D9B4C6-CAB3-471D-A4D2-1929B32FD19B}" type="datetime8">
              <a:rPr lang="fa-IR" smtClean="0"/>
              <a:pPr/>
              <a:t>30 دسامبر 23</a:t>
            </a:fld>
            <a:endParaRPr lang="fa-IR"/>
          </a:p>
        </p:txBody>
      </p:sp>
      <p:sp>
        <p:nvSpPr>
          <p:cNvPr id="7" name="Slide Number Placeholder 6"/>
          <p:cNvSpPr>
            <a:spLocks noGrp="1"/>
          </p:cNvSpPr>
          <p:nvPr>
            <p:ph type="sldNum" sz="quarter" idx="11"/>
          </p:nvPr>
        </p:nvSpPr>
        <p:spPr/>
        <p:txBody>
          <a:bodyPr rtlCol="0"/>
          <a:lstStyle/>
          <a:p>
            <a:fld id="{02BD82EB-A93A-48C2-B51D-B80A7A9CD38A}" type="slidenum">
              <a:rPr lang="fa-IR" smtClean="0"/>
              <a:pPr/>
              <a:t>‹#›</a:t>
            </a:fld>
            <a:endParaRPr lang="fa-IR"/>
          </a:p>
        </p:txBody>
      </p:sp>
      <p:sp>
        <p:nvSpPr>
          <p:cNvPr id="8" name="Footer Placeholder 7"/>
          <p:cNvSpPr>
            <a:spLocks noGrp="1"/>
          </p:cNvSpPr>
          <p:nvPr>
            <p:ph type="ftr" sz="quarter" idx="12"/>
          </p:nvPr>
        </p:nvSpPr>
        <p:spPr/>
        <p:txBody>
          <a:bodyPr rtlCol="0"/>
          <a:lstStyle/>
          <a:p>
            <a:endParaRPr lang="fa-I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4B9E1-E543-4F9D-AC84-7C4FF1F4DEF3}" type="datetime8">
              <a:rPr lang="fa-IR" smtClean="0"/>
              <a:pPr/>
              <a:t>30 دسامبر 23</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02BD82EB-A93A-48C2-B51D-B80A7A9CD38A}"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D47B543-4581-4842-9BD0-EFDEAA78BCB3}" type="datetime8">
              <a:rPr lang="fa-IR" smtClean="0"/>
              <a:pPr/>
              <a:t>30 دسامبر 23</a:t>
            </a:fld>
            <a:endParaRPr lang="fa-IR"/>
          </a:p>
        </p:txBody>
      </p:sp>
      <p:sp>
        <p:nvSpPr>
          <p:cNvPr id="22" name="Slide Number Placeholder 21"/>
          <p:cNvSpPr>
            <a:spLocks noGrp="1"/>
          </p:cNvSpPr>
          <p:nvPr>
            <p:ph type="sldNum" sz="quarter" idx="15"/>
          </p:nvPr>
        </p:nvSpPr>
        <p:spPr/>
        <p:txBody>
          <a:bodyPr rtlCol="0"/>
          <a:lstStyle/>
          <a:p>
            <a:fld id="{02BD82EB-A93A-48C2-B51D-B80A7A9CD38A}" type="slidenum">
              <a:rPr lang="fa-IR" smtClean="0"/>
              <a:pPr/>
              <a:t>‹#›</a:t>
            </a:fld>
            <a:endParaRPr lang="fa-IR"/>
          </a:p>
        </p:txBody>
      </p:sp>
      <p:sp>
        <p:nvSpPr>
          <p:cNvPr id="23" name="Footer Placeholder 22"/>
          <p:cNvSpPr>
            <a:spLocks noGrp="1"/>
          </p:cNvSpPr>
          <p:nvPr>
            <p:ph type="ftr" sz="quarter" idx="16"/>
          </p:nvPr>
        </p:nvSpPr>
        <p:spPr/>
        <p:txBody>
          <a:bodyPr rtlCol="0"/>
          <a:lstStyle/>
          <a:p>
            <a:endParaRPr lang="fa-I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14D17E4-631F-4529-A66F-4818DA0CF998}" type="datetime8">
              <a:rPr lang="fa-IR" smtClean="0"/>
              <a:pPr/>
              <a:t>30 دسامبر 23</a:t>
            </a:fld>
            <a:endParaRPr lang="fa-IR"/>
          </a:p>
        </p:txBody>
      </p:sp>
      <p:sp>
        <p:nvSpPr>
          <p:cNvPr id="18" name="Slide Number Placeholder 17"/>
          <p:cNvSpPr>
            <a:spLocks noGrp="1"/>
          </p:cNvSpPr>
          <p:nvPr>
            <p:ph type="sldNum" sz="quarter" idx="11"/>
          </p:nvPr>
        </p:nvSpPr>
        <p:spPr/>
        <p:txBody>
          <a:bodyPr rtlCol="0"/>
          <a:lstStyle/>
          <a:p>
            <a:fld id="{02BD82EB-A93A-48C2-B51D-B80A7A9CD38A}" type="slidenum">
              <a:rPr lang="fa-IR" smtClean="0"/>
              <a:pPr/>
              <a:t>‹#›</a:t>
            </a:fld>
            <a:endParaRPr lang="fa-IR"/>
          </a:p>
        </p:txBody>
      </p:sp>
      <p:sp>
        <p:nvSpPr>
          <p:cNvPr id="21" name="Footer Placeholder 20"/>
          <p:cNvSpPr>
            <a:spLocks noGrp="1"/>
          </p:cNvSpPr>
          <p:nvPr>
            <p:ph type="ftr" sz="quarter" idx="12"/>
          </p:nvPr>
        </p:nvSpPr>
        <p:spPr/>
        <p:txBody>
          <a:bodyPr rtlCol="0"/>
          <a:lstStyle/>
          <a:p>
            <a:endParaRPr lang="fa-I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9135EEB-1EDA-48ED-A5E7-9C4F7D64BDD3}" type="datetime8">
              <a:rPr lang="fa-IR" smtClean="0"/>
              <a:pPr/>
              <a:t>30 دسامبر 23</a:t>
            </a:fld>
            <a:endParaRPr lang="fa-I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a-I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2BD82EB-A93A-48C2-B51D-B80A7A9CD38A}" type="slidenum">
              <a:rPr lang="fa-IR" smtClean="0"/>
              <a:pPr/>
              <a:t>‹#›</a:t>
            </a:fld>
            <a:endParaRPr lang="fa-I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207" y="260648"/>
            <a:ext cx="7467600" cy="1431032"/>
          </a:xfrm>
        </p:spPr>
        <p:txBody>
          <a:bodyPr>
            <a:normAutofit fontScale="90000"/>
          </a:bodyPr>
          <a:lstStyle/>
          <a:p>
            <a:pPr algn="r"/>
            <a:r>
              <a:rPr lang="fa-IR" dirty="0" smtClean="0">
                <a:latin typeface="Microsoft Sans Serif" panose="020B0604020202020204" pitchFamily="34" charset="0"/>
                <a:ea typeface="Microsoft Sans Serif" panose="020B0604020202020204" pitchFamily="34" charset="0"/>
                <a:cs typeface="Microsoft Sans Serif" panose="020B0604020202020204" pitchFamily="34" charset="0"/>
              </a:rPr>
              <a:t>تهیه کننده : امیررضا رضایی</a:t>
            </a:r>
            <a:br>
              <a:rPr lang="fa-IR" dirty="0" smtClean="0">
                <a:latin typeface="Microsoft Sans Serif" panose="020B0604020202020204" pitchFamily="34" charset="0"/>
                <a:ea typeface="Microsoft Sans Serif" panose="020B0604020202020204" pitchFamily="34" charset="0"/>
                <a:cs typeface="Microsoft Sans Serif" panose="020B0604020202020204" pitchFamily="34" charset="0"/>
              </a:rPr>
            </a:br>
            <a:r>
              <a:rPr lang="fa-IR" dirty="0" smtClean="0">
                <a:latin typeface="Microsoft Sans Serif" panose="020B0604020202020204" pitchFamily="34" charset="0"/>
                <a:ea typeface="Microsoft Sans Serif" panose="020B0604020202020204" pitchFamily="34" charset="0"/>
                <a:cs typeface="Microsoft Sans Serif" panose="020B0604020202020204" pitchFamily="34" charset="0"/>
              </a:rPr>
              <a:t>پاییز 1402</a:t>
            </a:r>
            <a:br>
              <a:rPr lang="fa-IR" dirty="0" smtClean="0">
                <a:latin typeface="Microsoft Sans Serif" panose="020B0604020202020204" pitchFamily="34" charset="0"/>
                <a:ea typeface="Microsoft Sans Serif" panose="020B0604020202020204" pitchFamily="34" charset="0"/>
                <a:cs typeface="Microsoft Sans Serif" panose="020B0604020202020204" pitchFamily="34" charset="0"/>
              </a:rPr>
            </a:br>
            <a:r>
              <a:rPr lang="fa-IR" smtClean="0">
                <a:latin typeface="Microsoft Sans Serif" panose="020B0604020202020204" pitchFamily="34" charset="0"/>
                <a:ea typeface="Microsoft Sans Serif" panose="020B0604020202020204" pitchFamily="34" charset="0"/>
                <a:cs typeface="Microsoft Sans Serif" panose="020B0604020202020204" pitchFamily="34" charset="0"/>
              </a:rPr>
              <a:t>دانشگاه آزاد </a:t>
            </a:r>
            <a:r>
              <a:rPr lang="fa-IR" dirty="0" smtClean="0">
                <a:latin typeface="Microsoft Sans Serif" panose="020B0604020202020204" pitchFamily="34" charset="0"/>
                <a:ea typeface="Microsoft Sans Serif" panose="020B0604020202020204" pitchFamily="34" charset="0"/>
                <a:cs typeface="Microsoft Sans Serif" panose="020B0604020202020204" pitchFamily="34" charset="0"/>
              </a:rPr>
              <a:t>شیراز</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8" name="Slide Number Placeholder 7"/>
          <p:cNvSpPr>
            <a:spLocks noGrp="1"/>
          </p:cNvSpPr>
          <p:nvPr>
            <p:ph type="sldNum" sz="quarter" idx="11"/>
          </p:nvPr>
        </p:nvSpPr>
        <p:spPr/>
        <p:txBody>
          <a:bodyPr/>
          <a:lstStyle/>
          <a:p>
            <a:fld id="{02BD82EB-A93A-48C2-B51D-B80A7A9CD38A}" type="slidenum">
              <a:rPr lang="fa-IR" smtClean="0"/>
              <a:pPr/>
              <a:t>1</a:t>
            </a:fld>
            <a:endParaRPr lang="fa-IR"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726591020"/>
              </p:ext>
            </p:extLst>
          </p:nvPr>
        </p:nvGraphicFramePr>
        <p:xfrm>
          <a:off x="611560" y="1417638"/>
          <a:ext cx="8352928" cy="5440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688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2BD82EB-A93A-48C2-B51D-B80A7A9CD38A}" type="slidenum">
              <a:rPr lang="fa-IR" smtClean="0"/>
              <a:pPr/>
              <a:t>10</a:t>
            </a:fld>
            <a:endParaRPr lang="fa-IR"/>
          </a:p>
        </p:txBody>
      </p:sp>
      <p:pic>
        <p:nvPicPr>
          <p:cNvPr id="5" name="Content Placeholder 4" descr="http://www.atlassoft.ir/images/JVM1.bmp"/>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67744" y="1196752"/>
            <a:ext cx="4590477" cy="790476"/>
          </a:xfrm>
          <a:prstGeom prst="rect">
            <a:avLst/>
          </a:prstGeom>
          <a:noFill/>
          <a:ln>
            <a:noFill/>
          </a:ln>
        </p:spPr>
      </p:pic>
      <p:pic>
        <p:nvPicPr>
          <p:cNvPr id="6" name="Picture 5" descr="http://www.atlassoft.ir/images/jvm_2.bmp"/>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924944"/>
            <a:ext cx="3296285" cy="3157855"/>
          </a:xfrm>
          <a:prstGeom prst="rect">
            <a:avLst/>
          </a:prstGeom>
          <a:noFill/>
          <a:ln>
            <a:noFill/>
          </a:ln>
        </p:spPr>
      </p:pic>
    </p:spTree>
    <p:extLst>
      <p:ext uri="{BB962C8B-B14F-4D97-AF65-F5344CB8AC3E}">
        <p14:creationId xmlns:p14="http://schemas.microsoft.com/office/powerpoint/2010/main" val="1576194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467600" cy="2016224"/>
          </a:xfrm>
        </p:spPr>
        <p:txBody>
          <a:bodyPr>
            <a:normAutofit fontScale="90000"/>
          </a:bodyPr>
          <a:lstStyle/>
          <a:p>
            <a:pPr algn="ctr"/>
            <a:r>
              <a:rPr lang="fa-IR" sz="8900" cap="none" dirty="0">
                <a:solidFill>
                  <a:schemeClr val="tx1"/>
                </a:solidFill>
                <a:latin typeface="IranNastaliq" pitchFamily="18" charset="0"/>
                <a:cs typeface="IranNastaliq" pitchFamily="18" charset="0"/>
              </a:rPr>
              <a:t>پويا و توزيع شده </a:t>
            </a:r>
            <a:r>
              <a:rPr lang="fa-IR" sz="8900" cap="none" dirty="0" smtClean="0">
                <a:solidFill>
                  <a:schemeClr val="tx1"/>
                </a:solidFill>
                <a:latin typeface="IranNastaliq" pitchFamily="18" charset="0"/>
                <a:cs typeface="IranNastaliq" pitchFamily="18" charset="0"/>
              </a:rPr>
              <a:t>:</a:t>
            </a:r>
            <a:br>
              <a:rPr lang="fa-IR" sz="8900" cap="none" dirty="0" smtClean="0">
                <a:solidFill>
                  <a:schemeClr val="tx1"/>
                </a:solidFill>
                <a:latin typeface="IranNastaliq" pitchFamily="18" charset="0"/>
                <a:cs typeface="IranNastaliq" pitchFamily="18" charset="0"/>
              </a:rPr>
            </a:br>
            <a:r>
              <a:rPr lang="en-US" cap="none" dirty="0" smtClean="0">
                <a:solidFill>
                  <a:schemeClr val="tx1"/>
                </a:solidFill>
              </a:rPr>
              <a:t>Dynamic </a:t>
            </a:r>
            <a:r>
              <a:rPr lang="en-US" cap="none" dirty="0">
                <a:solidFill>
                  <a:schemeClr val="tx1"/>
                </a:solidFill>
              </a:rPr>
              <a:t>and </a:t>
            </a:r>
            <a:r>
              <a:rPr lang="en-US" cap="none" dirty="0" smtClean="0">
                <a:solidFill>
                  <a:schemeClr val="tx1"/>
                </a:solidFill>
              </a:rPr>
              <a:t>Distributed</a:t>
            </a:r>
            <a:r>
              <a:rPr lang="en-US" cap="none" dirty="0">
                <a:solidFill>
                  <a:schemeClr val="tx1"/>
                </a:solidFill>
              </a:rPr>
              <a:t/>
            </a:r>
            <a:br>
              <a:rPr lang="en-US" cap="none" dirty="0">
                <a:solidFill>
                  <a:schemeClr val="tx1"/>
                </a:solidFill>
              </a:rPr>
            </a:br>
            <a:endParaRPr lang="fa-IR" cap="none" dirty="0">
              <a:solidFill>
                <a:schemeClr val="tx1"/>
              </a:solidFill>
            </a:endParaRPr>
          </a:p>
        </p:txBody>
      </p:sp>
      <p:sp>
        <p:nvSpPr>
          <p:cNvPr id="3" name="Content Placeholder 2"/>
          <p:cNvSpPr>
            <a:spLocks noGrp="1"/>
          </p:cNvSpPr>
          <p:nvPr>
            <p:ph sz="quarter" idx="1"/>
          </p:nvPr>
        </p:nvSpPr>
        <p:spPr>
          <a:xfrm>
            <a:off x="457200" y="2060848"/>
            <a:ext cx="7467600" cy="4413104"/>
          </a:xfrm>
        </p:spPr>
        <p:txBody>
          <a:bodyPr>
            <a:normAutofit fontScale="77500" lnSpcReduction="20000"/>
          </a:bodyPr>
          <a:lstStyle/>
          <a:p>
            <a:pPr marL="0" indent="0" algn="just">
              <a:lnSpc>
                <a:spcPct val="170000"/>
              </a:lnSpc>
              <a:buNone/>
            </a:pPr>
            <a:r>
              <a:rPr lang="fa-IR" sz="2600" dirty="0">
                <a:solidFill>
                  <a:schemeClr val="tx1">
                    <a:lumMod val="95000"/>
                    <a:lumOff val="5000"/>
                  </a:schemeClr>
                </a:solidFill>
                <a:cs typeface="B Nazanin" pitchFamily="2" charset="-78"/>
              </a:rPr>
              <a:t>جاوا يك زبان پويا است . هر كلاس جاوا ميتواند در هر زماني روي مفسر جاوا بارگذاري شود . سپس اين كلاس هاي بارگذاري شده ي پويا ميتوانند به صورت پويا معرفي شوند . حتي كتابخانه كد هاي محلي ميتواند به طور پويا بارگذاري شود </a:t>
            </a:r>
            <a:r>
              <a:rPr lang="fa-IR" sz="2600" dirty="0" smtClean="0">
                <a:solidFill>
                  <a:schemeClr val="tx1">
                    <a:lumMod val="95000"/>
                    <a:lumOff val="5000"/>
                  </a:schemeClr>
                </a:solidFill>
                <a:cs typeface="B Nazanin" pitchFamily="2" charset="-78"/>
              </a:rPr>
              <a:t>. </a:t>
            </a:r>
            <a:r>
              <a:rPr lang="fa-IR" sz="2600" dirty="0">
                <a:solidFill>
                  <a:schemeClr val="tx1">
                    <a:lumMod val="95000"/>
                    <a:lumOff val="5000"/>
                  </a:schemeClr>
                </a:solidFill>
                <a:cs typeface="B Nazanin" pitchFamily="2" charset="-78"/>
              </a:rPr>
              <a:t>اين خصوصيت در جاوا 1-1 به طور درستي موجود است . با وجود بازتاب </a:t>
            </a:r>
            <a:r>
              <a:rPr lang="en-US" sz="2600" dirty="0">
                <a:solidFill>
                  <a:schemeClr val="tx1">
                    <a:lumMod val="95000"/>
                    <a:lumOff val="5000"/>
                  </a:schemeClr>
                </a:solidFill>
                <a:cs typeface="B Nazanin" pitchFamily="2" charset="-78"/>
              </a:rPr>
              <a:t>API</a:t>
            </a:r>
            <a:r>
              <a:rPr lang="fa-IR" sz="2600" dirty="0">
                <a:solidFill>
                  <a:schemeClr val="tx1">
                    <a:lumMod val="95000"/>
                    <a:lumOff val="5000"/>
                  </a:schemeClr>
                </a:solidFill>
                <a:cs typeface="B Nazanin" pitchFamily="2" charset="-78"/>
              </a:rPr>
              <a:t> اضافه شده </a:t>
            </a:r>
            <a:r>
              <a:rPr lang="en-US" sz="2600" dirty="0">
                <a:solidFill>
                  <a:schemeClr val="tx1">
                    <a:lumMod val="95000"/>
                    <a:lumOff val="5000"/>
                  </a:schemeClr>
                </a:solidFill>
                <a:cs typeface="B Nazanin" pitchFamily="2" charset="-78"/>
              </a:rPr>
              <a:t>(Application Program Interface )</a:t>
            </a:r>
            <a:r>
              <a:rPr lang="fa-IR" sz="2600" dirty="0">
                <a:solidFill>
                  <a:schemeClr val="tx1">
                    <a:lumMod val="95000"/>
                    <a:lumOff val="5000"/>
                  </a:schemeClr>
                </a:solidFill>
                <a:cs typeface="B Nazanin" pitchFamily="2" charset="-78"/>
              </a:rPr>
              <a:t> كه به برنامه ساز امكان ميدهد كه با برنامه از طريق يك برنامه كاربردي ديگر ارتباط برقرار كند .</a:t>
            </a:r>
            <a:endParaRPr lang="en-US" sz="2600" dirty="0">
              <a:solidFill>
                <a:schemeClr val="tx1">
                  <a:lumMod val="95000"/>
                  <a:lumOff val="5000"/>
                </a:schemeClr>
              </a:solidFill>
              <a:cs typeface="B Nazanin" pitchFamily="2" charset="-78"/>
            </a:endParaRPr>
          </a:p>
          <a:p>
            <a:pPr marL="0" indent="0" algn="just">
              <a:lnSpc>
                <a:spcPct val="170000"/>
              </a:lnSpc>
              <a:buNone/>
            </a:pPr>
            <a:r>
              <a:rPr lang="fa-IR" sz="2600" dirty="0" smtClean="0">
                <a:solidFill>
                  <a:schemeClr val="tx1">
                    <a:lumMod val="95000"/>
                    <a:lumOff val="5000"/>
                  </a:schemeClr>
                </a:solidFill>
                <a:cs typeface="B Nazanin" pitchFamily="2" charset="-78"/>
              </a:rPr>
              <a:t> جاوا </a:t>
            </a:r>
            <a:r>
              <a:rPr lang="fa-IR" sz="2600" dirty="0">
                <a:solidFill>
                  <a:schemeClr val="tx1">
                    <a:lumMod val="95000"/>
                    <a:lumOff val="5000"/>
                  </a:schemeClr>
                </a:solidFill>
                <a:cs typeface="B Nazanin" pitchFamily="2" charset="-78"/>
              </a:rPr>
              <a:t>حتي با نام زبان توزيع شده نيز خوانده ميشود . به طور ساده اين به اين معنا است كه اين زبان پشتيباني سطح بالايي براي شبكه به وجود مي آورد . براي مثال كلاس </a:t>
            </a:r>
            <a:r>
              <a:rPr lang="en-US" sz="2600" dirty="0">
                <a:solidFill>
                  <a:schemeClr val="tx1">
                    <a:lumMod val="95000"/>
                    <a:lumOff val="5000"/>
                  </a:schemeClr>
                </a:solidFill>
                <a:cs typeface="B Nazanin" pitchFamily="2" charset="-78"/>
              </a:rPr>
              <a:t>URL</a:t>
            </a:r>
            <a:r>
              <a:rPr lang="fa-IR" sz="2600" dirty="0">
                <a:solidFill>
                  <a:schemeClr val="tx1">
                    <a:lumMod val="95000"/>
                    <a:lumOff val="5000"/>
                  </a:schemeClr>
                </a:solidFill>
                <a:cs typeface="B Nazanin" pitchFamily="2" charset="-78"/>
              </a:rPr>
              <a:t> و كلاس هاي مرتبط با آن در بسته ي </a:t>
            </a:r>
            <a:r>
              <a:rPr lang="en-US" sz="2600" dirty="0">
                <a:solidFill>
                  <a:schemeClr val="tx1">
                    <a:lumMod val="95000"/>
                    <a:lumOff val="5000"/>
                  </a:schemeClr>
                </a:solidFill>
                <a:cs typeface="B Nazanin" pitchFamily="2" charset="-78"/>
              </a:rPr>
              <a:t>Java.net </a:t>
            </a:r>
            <a:r>
              <a:rPr lang="fa-IR" sz="2600" dirty="0">
                <a:solidFill>
                  <a:schemeClr val="tx1">
                    <a:lumMod val="95000"/>
                    <a:lumOff val="5000"/>
                  </a:schemeClr>
                </a:solidFill>
                <a:cs typeface="B Nazanin" pitchFamily="2" charset="-78"/>
              </a:rPr>
              <a:t>، خواندن فايل هاي دوردست را به همان سادگي خواندن فايل هاي محلي كرده است . به طور مشابه در جاوا 1-1 ، احضار روش كنترلي </a:t>
            </a:r>
            <a:r>
              <a:rPr lang="en-US" sz="2600" dirty="0">
                <a:solidFill>
                  <a:schemeClr val="tx1">
                    <a:lumMod val="95000"/>
                    <a:lumOff val="5000"/>
                  </a:schemeClr>
                </a:solidFill>
                <a:cs typeface="B Nazanin" pitchFamily="2" charset="-78"/>
              </a:rPr>
              <a:t>RMI  (Remote Method Invocation )</a:t>
            </a:r>
            <a:r>
              <a:rPr lang="fa-IR" sz="2600" dirty="0">
                <a:solidFill>
                  <a:schemeClr val="tx1">
                    <a:lumMod val="95000"/>
                    <a:lumOff val="5000"/>
                  </a:schemeClr>
                </a:solidFill>
                <a:cs typeface="B Nazanin" pitchFamily="2" charset="-78"/>
              </a:rPr>
              <a:t> ،</a:t>
            </a:r>
            <a:r>
              <a:rPr lang="en-US" sz="2600" dirty="0">
                <a:solidFill>
                  <a:schemeClr val="tx1">
                    <a:lumMod val="95000"/>
                    <a:lumOff val="5000"/>
                  </a:schemeClr>
                </a:solidFill>
                <a:cs typeface="B Nazanin" pitchFamily="2" charset="-78"/>
              </a:rPr>
              <a:t> API </a:t>
            </a:r>
            <a:r>
              <a:rPr lang="fa-IR" sz="2600" dirty="0">
                <a:solidFill>
                  <a:schemeClr val="tx1">
                    <a:lumMod val="95000"/>
                    <a:lumOff val="5000"/>
                  </a:schemeClr>
                </a:solidFill>
                <a:cs typeface="B Nazanin" pitchFamily="2" charset="-78"/>
              </a:rPr>
              <a:t>به يك برنامه جاوا اجازه ميدهد كه روش هايي از اشياء دور دست جاوا را به همان صورتي كه اگر آن اشياء محلي بدند آنها را ميخواند ، </a:t>
            </a:r>
            <a:r>
              <a:rPr lang="fa-IR" sz="2600" dirty="0" smtClean="0">
                <a:solidFill>
                  <a:schemeClr val="tx1">
                    <a:lumMod val="95000"/>
                    <a:lumOff val="5000"/>
                  </a:schemeClr>
                </a:solidFill>
                <a:cs typeface="B Nazanin" pitchFamily="2" charset="-78"/>
              </a:rPr>
              <a:t>بخواند.</a:t>
            </a:r>
            <a:endParaRPr lang="en-US" sz="2600" dirty="0">
              <a:solidFill>
                <a:schemeClr val="tx1">
                  <a:lumMod val="95000"/>
                  <a:lumOff val="5000"/>
                </a:schemeClr>
              </a:solidFill>
              <a:cs typeface="B Nazanin" pitchFamily="2" charset="-78"/>
            </a:endParaRPr>
          </a:p>
          <a:p>
            <a:pPr marL="0" indent="0">
              <a:buNone/>
            </a:pPr>
            <a:endParaRPr lang="fa-IR" dirty="0"/>
          </a:p>
        </p:txBody>
      </p:sp>
      <p:sp>
        <p:nvSpPr>
          <p:cNvPr id="4" name="Slide Number Placeholder 3"/>
          <p:cNvSpPr>
            <a:spLocks noGrp="1"/>
          </p:cNvSpPr>
          <p:nvPr>
            <p:ph type="sldNum" sz="quarter" idx="15"/>
          </p:nvPr>
        </p:nvSpPr>
        <p:spPr/>
        <p:txBody>
          <a:bodyPr/>
          <a:lstStyle/>
          <a:p>
            <a:fld id="{02BD82EB-A93A-48C2-B51D-B80A7A9CD38A}" type="slidenum">
              <a:rPr lang="fa-IR" smtClean="0"/>
              <a:pPr/>
              <a:t>11</a:t>
            </a:fld>
            <a:endParaRPr lang="fa-IR"/>
          </a:p>
        </p:txBody>
      </p:sp>
    </p:spTree>
    <p:extLst>
      <p:ext uri="{BB962C8B-B14F-4D97-AF65-F5344CB8AC3E}">
        <p14:creationId xmlns:p14="http://schemas.microsoft.com/office/powerpoint/2010/main" val="318083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fa-IR" sz="5400" cap="none" dirty="0" smtClean="0">
                <a:solidFill>
                  <a:schemeClr val="tx1"/>
                </a:solidFill>
                <a:latin typeface="IranNastaliq" pitchFamily="18" charset="0"/>
                <a:cs typeface="IranNastaliq" pitchFamily="18" charset="0"/>
              </a:rPr>
              <a:t>اداره خودکار حافظه</a:t>
            </a:r>
            <a:endParaRPr lang="fa-IR" sz="5400" cap="none" dirty="0">
              <a:solidFill>
                <a:schemeClr val="tx1"/>
              </a:solidFill>
              <a:latin typeface="IranNastaliq" pitchFamily="18" charset="0"/>
              <a:cs typeface="IranNastaliq"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fa-IR" sz="2000" dirty="0">
                <a:solidFill>
                  <a:schemeClr val="tx1">
                    <a:lumMod val="95000"/>
                    <a:lumOff val="5000"/>
                  </a:schemeClr>
                </a:solidFill>
                <a:cs typeface="B Nazanin" pitchFamily="2" charset="-78"/>
              </a:rPr>
              <a:t>جاوا از حافظه بازیافتی خودکار برای اداره حافظه در چرخه زندگی یک شی استفاده می‌کند. برنامه‌نویس زمانی که اشیا به وجود می‌آیند، این حافظه را تعیین می‌کند. و در زمان اجرا نیز، زمانی که این اشیا در استفاده زیاد طولانی نباشند، برنامه نویس مسئول بازگرداندن این حافظه است. زمانی که مرجعی برای شی‌های باقیمانده نیست، شی‌های غیر قابل دسترس برای آزاد شدن به صورت خودکار توسط بازیافت حافظه، انتخاب می‌شوند</a:t>
            </a:r>
            <a:r>
              <a:rPr lang="fa-IR" sz="2000" dirty="0" smtClean="0">
                <a:solidFill>
                  <a:schemeClr val="tx1">
                    <a:lumMod val="95000"/>
                    <a:lumOff val="5000"/>
                  </a:schemeClr>
                </a:solidFill>
                <a:cs typeface="B Nazanin" pitchFamily="2" charset="-78"/>
              </a:rPr>
              <a:t>.</a:t>
            </a:r>
          </a:p>
        </p:txBody>
      </p:sp>
      <p:sp>
        <p:nvSpPr>
          <p:cNvPr id="4" name="Slide Number Placeholder 3"/>
          <p:cNvSpPr>
            <a:spLocks noGrp="1"/>
          </p:cNvSpPr>
          <p:nvPr>
            <p:ph type="sldNum" sz="quarter" idx="15"/>
          </p:nvPr>
        </p:nvSpPr>
        <p:spPr/>
        <p:txBody>
          <a:bodyPr/>
          <a:lstStyle/>
          <a:p>
            <a:fld id="{02BD82EB-A93A-48C2-B51D-B80A7A9CD38A}" type="slidenum">
              <a:rPr lang="fa-IR" smtClean="0"/>
              <a:pPr/>
              <a:t>12</a:t>
            </a:fld>
            <a:endParaRPr lang="fa-IR"/>
          </a:p>
        </p:txBody>
      </p:sp>
    </p:spTree>
    <p:extLst>
      <p:ext uri="{BB962C8B-B14F-4D97-AF65-F5344CB8AC3E}">
        <p14:creationId xmlns:p14="http://schemas.microsoft.com/office/powerpoint/2010/main" val="92547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sp>
        <p:nvSpPr>
          <p:cNvPr id="3" name="Content Placeholder 2"/>
          <p:cNvSpPr>
            <a:spLocks noGrp="1"/>
          </p:cNvSpPr>
          <p:nvPr>
            <p:ph sz="quarter" idx="1"/>
          </p:nvPr>
        </p:nvSpPr>
        <p:spPr/>
        <p:txBody>
          <a:bodyPr/>
          <a:lstStyle/>
          <a:p>
            <a:pPr marL="0" indent="0" algn="just">
              <a:lnSpc>
                <a:spcPct val="150000"/>
              </a:lnSpc>
              <a:buNone/>
            </a:pPr>
            <a:r>
              <a:rPr lang="fa-IR" sz="2000" dirty="0">
                <a:solidFill>
                  <a:schemeClr val="tx1">
                    <a:lumMod val="95000"/>
                    <a:lumOff val="5000"/>
                  </a:schemeClr>
                </a:solidFill>
                <a:cs typeface="B Nazanin" pitchFamily="2" charset="-78"/>
              </a:rPr>
              <a:t>جاوا از نوع اشاره‌گر ریاضی </a:t>
            </a:r>
            <a:r>
              <a:rPr lang="en-US" sz="2000" dirty="0">
                <a:solidFill>
                  <a:schemeClr val="tx1">
                    <a:lumMod val="95000"/>
                    <a:lumOff val="5000"/>
                  </a:schemeClr>
                </a:solidFill>
                <a:cs typeface="B Nazanin" pitchFamily="2" charset="-78"/>
              </a:rPr>
              <a:t>C </a:t>
            </a:r>
            <a:r>
              <a:rPr lang="fa-IR" sz="2000" dirty="0">
                <a:solidFill>
                  <a:schemeClr val="tx1">
                    <a:lumMod val="95000"/>
                    <a:lumOff val="5000"/>
                  </a:schemeClr>
                </a:solidFill>
                <a:cs typeface="B Nazanin" pitchFamily="2" charset="-78"/>
              </a:rPr>
              <a:t>و ++</a:t>
            </a:r>
            <a:r>
              <a:rPr lang="en-US" sz="2000" dirty="0">
                <a:solidFill>
                  <a:schemeClr val="tx1">
                    <a:lumMod val="95000"/>
                    <a:lumOff val="5000"/>
                  </a:schemeClr>
                </a:solidFill>
                <a:cs typeface="B Nazanin" pitchFamily="2" charset="-78"/>
              </a:rPr>
              <a:t>C </a:t>
            </a:r>
            <a:r>
              <a:rPr lang="fa-IR" sz="2000" dirty="0">
                <a:solidFill>
                  <a:schemeClr val="tx1">
                    <a:lumMod val="95000"/>
                    <a:lumOff val="5000"/>
                  </a:schemeClr>
                </a:solidFill>
                <a:cs typeface="B Nazanin" pitchFamily="2" charset="-78"/>
              </a:rPr>
              <a:t>پشتیبانی نمی‌کند. در جایی که آدرس اشیا و اعداد صحیح می‌توانند به جای هم استفاده شوند. همانند ++</a:t>
            </a:r>
            <a:r>
              <a:rPr lang="en-US" sz="2000" dirty="0">
                <a:solidFill>
                  <a:schemeClr val="tx1">
                    <a:lumMod val="95000"/>
                    <a:lumOff val="5000"/>
                  </a:schemeClr>
                </a:solidFill>
                <a:cs typeface="B Nazanin" pitchFamily="2" charset="-78"/>
              </a:rPr>
              <a:t>C </a:t>
            </a:r>
            <a:r>
              <a:rPr lang="fa-IR" sz="2000" dirty="0">
                <a:solidFill>
                  <a:schemeClr val="tx1">
                    <a:lumMod val="95000"/>
                    <a:lumOff val="5000"/>
                  </a:schemeClr>
                </a:solidFill>
                <a:cs typeface="B Nazanin" pitchFamily="2" charset="-78"/>
              </a:rPr>
              <a:t>و بعضی زبان‌های شی‌گرای دیگر، متغیرهای نوع‌های اولیه جاوا شی‌گرا نبودند. مقدار نوع‌های اولیه، مستقیماً در فیلدها ذخیره می‌شوند. در فیلدها (برای اشیا) و در پشته (برای توابع)، بیشتر از </a:t>
            </a:r>
            <a:r>
              <a:rPr lang="en-US" sz="2000" dirty="0">
                <a:solidFill>
                  <a:schemeClr val="tx1">
                    <a:lumMod val="95000"/>
                    <a:lumOff val="5000"/>
                  </a:schemeClr>
                </a:solidFill>
                <a:cs typeface="B Nazanin" pitchFamily="2" charset="-78"/>
              </a:rPr>
              <a:t>heap </a:t>
            </a:r>
            <a:r>
              <a:rPr lang="fa-IR" sz="2000" dirty="0">
                <a:solidFill>
                  <a:schemeClr val="tx1">
                    <a:lumMod val="95000"/>
                    <a:lumOff val="5000"/>
                  </a:schemeClr>
                </a:solidFill>
                <a:cs typeface="B Nazanin" pitchFamily="2" charset="-78"/>
              </a:rPr>
              <a:t> استفاده می‌شود. این یک تصمیم هوشیارانه توسط طراح جاوا برای اجرا است. به همین دلیل جاوا یک زبان شی‌گرای خالص به حساب نمی‌آید.</a:t>
            </a:r>
            <a:endParaRPr lang="en-US" sz="2000" dirty="0">
              <a:solidFill>
                <a:schemeClr val="tx1">
                  <a:lumMod val="95000"/>
                  <a:lumOff val="5000"/>
                </a:schemeClr>
              </a:solidFill>
              <a:cs typeface="B Nazanin" pitchFamily="2" charset="-78"/>
            </a:endParaRPr>
          </a:p>
          <a:p>
            <a:pPr marL="0" indent="0">
              <a:buNone/>
            </a:pPr>
            <a:endParaRPr lang="fa-IR" dirty="0"/>
          </a:p>
        </p:txBody>
      </p:sp>
      <p:sp>
        <p:nvSpPr>
          <p:cNvPr id="4" name="Slide Number Placeholder 3"/>
          <p:cNvSpPr>
            <a:spLocks noGrp="1"/>
          </p:cNvSpPr>
          <p:nvPr>
            <p:ph type="sldNum" sz="quarter" idx="15"/>
          </p:nvPr>
        </p:nvSpPr>
        <p:spPr/>
        <p:txBody>
          <a:bodyPr/>
          <a:lstStyle/>
          <a:p>
            <a:fld id="{02BD82EB-A93A-48C2-B51D-B80A7A9CD38A}" type="slidenum">
              <a:rPr lang="fa-IR" smtClean="0"/>
              <a:pPr/>
              <a:t>13</a:t>
            </a:fld>
            <a:endParaRPr lang="fa-IR"/>
          </a:p>
        </p:txBody>
      </p:sp>
    </p:spTree>
    <p:extLst>
      <p:ext uri="{BB962C8B-B14F-4D97-AF65-F5344CB8AC3E}">
        <p14:creationId xmlns:p14="http://schemas.microsoft.com/office/powerpoint/2010/main" val="2649859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nSpc>
                <a:spcPct val="150000"/>
              </a:lnSpc>
              <a:buNone/>
            </a:pPr>
            <a:r>
              <a:rPr lang="fa-IR" sz="2000" dirty="0">
                <a:solidFill>
                  <a:schemeClr val="tx1">
                    <a:lumMod val="95000"/>
                    <a:lumOff val="5000"/>
                  </a:schemeClr>
                </a:solidFill>
                <a:cs typeface="B Nazanin" pitchFamily="2" charset="-78"/>
              </a:rPr>
              <a:t>منظور از توزیع جاوا پیاده‌سازی‌های مختلفی است که برای کامپایلر جاوا و همچنین مجموعه کتابخانه‌های استاندارد زبان جاوا (</a:t>
            </a:r>
            <a:r>
              <a:rPr lang="en-US" sz="2000" dirty="0">
                <a:solidFill>
                  <a:schemeClr val="tx1">
                    <a:lumMod val="95000"/>
                    <a:lumOff val="5000"/>
                  </a:schemeClr>
                </a:solidFill>
                <a:cs typeface="B Nazanin" pitchFamily="2" charset="-78"/>
              </a:rPr>
              <a:t>JDK</a:t>
            </a:r>
            <a:r>
              <a:rPr lang="fa-IR" sz="2000" dirty="0">
                <a:solidFill>
                  <a:schemeClr val="tx1">
                    <a:lumMod val="95000"/>
                    <a:lumOff val="5000"/>
                  </a:schemeClr>
                </a:solidFill>
                <a:cs typeface="B Nazanin" pitchFamily="2" charset="-78"/>
              </a:rPr>
              <a:t>) وجود دارد. در حال حاضر چهار توزیع‌کننده عمده جاوا وجود دارند</a:t>
            </a:r>
            <a:r>
              <a:rPr lang="fa-IR" sz="2000" dirty="0" smtClean="0">
                <a:solidFill>
                  <a:schemeClr val="tx1">
                    <a:lumMod val="95000"/>
                    <a:lumOff val="5000"/>
                  </a:schemeClr>
                </a:solidFill>
                <a:cs typeface="B Nazanin" pitchFamily="2" charset="-78"/>
              </a:rPr>
              <a:t>:</a:t>
            </a:r>
          </a:p>
          <a:p>
            <a:pPr marL="0" indent="0">
              <a:lnSpc>
                <a:spcPct val="150000"/>
              </a:lnSpc>
              <a:buNone/>
            </a:pPr>
            <a:r>
              <a:rPr lang="fa-IR" sz="2000" dirty="0" smtClean="0">
                <a:solidFill>
                  <a:schemeClr val="tx1">
                    <a:lumMod val="95000"/>
                    <a:lumOff val="5000"/>
                  </a:schemeClr>
                </a:solidFill>
                <a:cs typeface="B Nazanin" pitchFamily="2" charset="-78"/>
              </a:rPr>
              <a:t>سان مایکروسیستمز</a:t>
            </a:r>
          </a:p>
          <a:p>
            <a:pPr marL="0" indent="0" algn="just">
              <a:lnSpc>
                <a:spcPct val="150000"/>
              </a:lnSpc>
              <a:buNone/>
            </a:pPr>
            <a:r>
              <a:rPr lang="en-US" sz="2000" dirty="0">
                <a:solidFill>
                  <a:schemeClr val="tx1">
                    <a:lumMod val="95000"/>
                    <a:lumOff val="5000"/>
                  </a:schemeClr>
                </a:solidFill>
                <a:cs typeface="B Nazanin" pitchFamily="2" charset="-78"/>
              </a:rPr>
              <a:t>GNU Classpath</a:t>
            </a:r>
            <a:r>
              <a:rPr lang="fa-IR" sz="2000" dirty="0">
                <a:solidFill>
                  <a:schemeClr val="tx1">
                    <a:lumMod val="95000"/>
                    <a:lumOff val="5000"/>
                  </a:schemeClr>
                </a:solidFill>
                <a:cs typeface="B Nazanin" pitchFamily="2" charset="-78"/>
              </a:rPr>
              <a:t>: این توزیع از سوی موسسه نرم‌افزارهای آزاد منتشر شده و تقریبا تمامی کتابخانه استاندارد زبان جاوا در آن بدون بهره‌گیری از توزیع شرکت سان از اول پیاده‌سازی شده است. یک کامپایلر به نام </a:t>
            </a:r>
            <a:r>
              <a:rPr lang="en-US" sz="2000" dirty="0">
                <a:solidFill>
                  <a:schemeClr val="tx1">
                    <a:lumMod val="95000"/>
                    <a:lumOff val="5000"/>
                  </a:schemeClr>
                </a:solidFill>
                <a:cs typeface="B Nazanin" pitchFamily="2" charset="-78"/>
              </a:rPr>
              <a:t>GNU Compiler for Java</a:t>
            </a:r>
            <a:r>
              <a:rPr lang="fa-IR" sz="2000" dirty="0">
                <a:solidFill>
                  <a:schemeClr val="tx1">
                    <a:lumMod val="95000"/>
                    <a:lumOff val="5000"/>
                  </a:schemeClr>
                </a:solidFill>
                <a:cs typeface="B Nazanin" pitchFamily="2" charset="-78"/>
              </a:rPr>
              <a:t> نیز برای کامپایل کردن کدهای جاوا توسط این موسسه ایجاد شده‌است. </a:t>
            </a:r>
            <a:endParaRPr lang="en-US" sz="2000" dirty="0">
              <a:solidFill>
                <a:schemeClr val="tx1">
                  <a:lumMod val="95000"/>
                  <a:lumOff val="5000"/>
                </a:schemeClr>
              </a:solidFill>
              <a:cs typeface="B Nazanin" pitchFamily="2" charset="-78"/>
            </a:endParaRPr>
          </a:p>
          <a:p>
            <a:pPr marL="0" indent="0">
              <a:buNone/>
            </a:pPr>
            <a:endParaRPr lang="fa-IR" dirty="0"/>
          </a:p>
        </p:txBody>
      </p:sp>
      <p:sp>
        <p:nvSpPr>
          <p:cNvPr id="4" name="Slide Number Placeholder 3"/>
          <p:cNvSpPr>
            <a:spLocks noGrp="1"/>
          </p:cNvSpPr>
          <p:nvPr>
            <p:ph type="sldNum" sz="quarter" idx="15"/>
          </p:nvPr>
        </p:nvSpPr>
        <p:spPr/>
        <p:txBody>
          <a:bodyPr/>
          <a:lstStyle/>
          <a:p>
            <a:fld id="{02BD82EB-A93A-48C2-B51D-B80A7A9CD38A}" type="slidenum">
              <a:rPr lang="fa-IR" smtClean="0"/>
              <a:pPr/>
              <a:t>14</a:t>
            </a:fld>
            <a:endParaRPr lang="fa-IR"/>
          </a:p>
        </p:txBody>
      </p:sp>
      <p:sp>
        <p:nvSpPr>
          <p:cNvPr id="5" name="Title 1"/>
          <p:cNvSpPr>
            <a:spLocks noGrp="1"/>
          </p:cNvSpPr>
          <p:nvPr>
            <p:ph type="title"/>
          </p:nvPr>
        </p:nvSpPr>
        <p:spPr>
          <a:xfrm>
            <a:off x="457200" y="274638"/>
            <a:ext cx="7467600" cy="1143000"/>
          </a:xfrm>
        </p:spPr>
        <p:txBody>
          <a:bodyPr>
            <a:noAutofit/>
          </a:bodyPr>
          <a:lstStyle/>
          <a:p>
            <a:pPr algn="r"/>
            <a:r>
              <a:rPr lang="fa-IR" sz="5400" dirty="0" smtClean="0">
                <a:solidFill>
                  <a:schemeClr val="tx1"/>
                </a:solidFill>
                <a:latin typeface="IranNastaliq" pitchFamily="18" charset="0"/>
                <a:cs typeface="IranNastaliq" pitchFamily="18" charset="0"/>
              </a:rPr>
              <a:t>توزیع های مختلف جاوا</a:t>
            </a:r>
            <a:endParaRPr lang="fa-IR" sz="5400" dirty="0">
              <a:solidFill>
                <a:schemeClr val="tx1"/>
              </a:solidFill>
              <a:latin typeface="IranNastaliq" pitchFamily="18" charset="0"/>
              <a:cs typeface="IranNastaliq" pitchFamily="18" charset="0"/>
            </a:endParaRPr>
          </a:p>
        </p:txBody>
      </p:sp>
    </p:spTree>
    <p:extLst>
      <p:ext uri="{BB962C8B-B14F-4D97-AF65-F5344CB8AC3E}">
        <p14:creationId xmlns:p14="http://schemas.microsoft.com/office/powerpoint/2010/main" val="128698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sz="quarter" idx="1"/>
          </p:nvPr>
        </p:nvSpPr>
        <p:spPr/>
        <p:txBody>
          <a:bodyPr/>
          <a:lstStyle/>
          <a:p>
            <a:pPr marL="0" indent="0">
              <a:lnSpc>
                <a:spcPct val="150000"/>
              </a:lnSpc>
              <a:buNone/>
            </a:pPr>
            <a:r>
              <a:rPr lang="fa-IR" sz="2000" b="1" dirty="0">
                <a:solidFill>
                  <a:schemeClr val="tx1">
                    <a:lumMod val="95000"/>
                    <a:lumOff val="5000"/>
                  </a:schemeClr>
                </a:solidFill>
                <a:cs typeface="B Nazanin" pitchFamily="2" charset="-78"/>
              </a:rPr>
              <a:t>مایکروسافت #</a:t>
            </a:r>
            <a:r>
              <a:rPr lang="en-US" sz="2000" b="1" dirty="0">
                <a:solidFill>
                  <a:schemeClr val="tx1">
                    <a:lumMod val="95000"/>
                    <a:lumOff val="5000"/>
                  </a:schemeClr>
                </a:solidFill>
                <a:cs typeface="B Nazanin" pitchFamily="2" charset="-78"/>
              </a:rPr>
              <a:t> J</a:t>
            </a:r>
            <a:r>
              <a:rPr lang="fa-IR" sz="2000" dirty="0">
                <a:solidFill>
                  <a:schemeClr val="tx1">
                    <a:lumMod val="95000"/>
                    <a:lumOff val="5000"/>
                  </a:schemeClr>
                </a:solidFill>
                <a:cs typeface="B Nazanin" pitchFamily="2" charset="-78"/>
              </a:rPr>
              <a:t>: این در حقیقت یک توزیع جاوا نیست. بلکه زبانی مشابه می‌باشد که توسط مایکروسافت و در چارچوب .</a:t>
            </a:r>
            <a:r>
              <a:rPr lang="en-US" sz="2000" dirty="0">
                <a:solidFill>
                  <a:schemeClr val="tx1">
                    <a:lumMod val="95000"/>
                    <a:lumOff val="5000"/>
                  </a:schemeClr>
                </a:solidFill>
                <a:cs typeface="B Nazanin" pitchFamily="2" charset="-78"/>
              </a:rPr>
              <a:t>net </a:t>
            </a:r>
            <a:r>
              <a:rPr lang="fa-IR" sz="2000" dirty="0">
                <a:solidFill>
                  <a:schemeClr val="tx1">
                    <a:lumMod val="95000"/>
                    <a:lumOff val="5000"/>
                  </a:schemeClr>
                </a:solidFill>
                <a:cs typeface="B Nazanin" pitchFamily="2" charset="-78"/>
              </a:rPr>
              <a:t>ارائه شده‌است. انتظار اینکه در سیستم‌عاملی غیر از ویندوز هم اجرا شود را نداشته باشید.</a:t>
            </a:r>
            <a:endParaRPr lang="en-US" sz="2000" dirty="0">
              <a:solidFill>
                <a:schemeClr val="tx1">
                  <a:lumMod val="95000"/>
                  <a:lumOff val="5000"/>
                </a:schemeClr>
              </a:solidFill>
              <a:cs typeface="B Nazanin" pitchFamily="2" charset="-78"/>
            </a:endParaRPr>
          </a:p>
          <a:p>
            <a:pPr marL="0" indent="0">
              <a:lnSpc>
                <a:spcPct val="150000"/>
              </a:lnSpc>
              <a:buNone/>
            </a:pPr>
            <a:endParaRPr lang="fa-IR" sz="2000" dirty="0">
              <a:solidFill>
                <a:schemeClr val="tx1">
                  <a:lumMod val="95000"/>
                  <a:lumOff val="5000"/>
                </a:schemeClr>
              </a:solidFill>
              <a:cs typeface="B Nazanin" pitchFamily="2" charset="-78"/>
            </a:endParaRPr>
          </a:p>
          <a:p>
            <a:pPr marL="0" indent="0">
              <a:lnSpc>
                <a:spcPct val="150000"/>
              </a:lnSpc>
              <a:buNone/>
            </a:pPr>
            <a:endParaRPr lang="fa-IR" sz="2000" dirty="0">
              <a:solidFill>
                <a:schemeClr val="tx1">
                  <a:lumMod val="95000"/>
                  <a:lumOff val="5000"/>
                </a:schemeClr>
              </a:solidFill>
              <a:cs typeface="B Nazanin" pitchFamily="2" charset="-78"/>
            </a:endParaRPr>
          </a:p>
          <a:p>
            <a:pPr marL="0" indent="0">
              <a:lnSpc>
                <a:spcPct val="150000"/>
              </a:lnSpc>
              <a:buNone/>
            </a:pPr>
            <a:r>
              <a:rPr lang="en-US" sz="2000" dirty="0">
                <a:solidFill>
                  <a:schemeClr val="tx1">
                    <a:lumMod val="95000"/>
                    <a:lumOff val="5000"/>
                  </a:schemeClr>
                </a:solidFill>
                <a:cs typeface="B Nazanin" pitchFamily="2" charset="-78"/>
              </a:rPr>
              <a:t> </a:t>
            </a:r>
            <a:r>
              <a:rPr lang="en-US" sz="2000" b="1" dirty="0">
                <a:solidFill>
                  <a:schemeClr val="tx1">
                    <a:lumMod val="95000"/>
                    <a:lumOff val="5000"/>
                  </a:schemeClr>
                </a:solidFill>
                <a:cs typeface="B Nazanin" pitchFamily="2" charset="-78"/>
              </a:rPr>
              <a:t>AspectJ</a:t>
            </a:r>
            <a:r>
              <a:rPr lang="fa-IR" sz="2000" dirty="0">
                <a:solidFill>
                  <a:schemeClr val="tx1">
                    <a:lumMod val="95000"/>
                    <a:lumOff val="5000"/>
                  </a:schemeClr>
                </a:solidFill>
                <a:cs typeface="B Nazanin" pitchFamily="2" charset="-78"/>
              </a:rPr>
              <a:t>: این نیز یک زبان مجزا نیست. بلکه یک برنامه الحاقی می‌باشد که امکان برنامه نویسی </a:t>
            </a:r>
            <a:r>
              <a:rPr lang="en-US" sz="2000" dirty="0">
                <a:solidFill>
                  <a:schemeClr val="tx1">
                    <a:lumMod val="95000"/>
                    <a:lumOff val="5000"/>
                  </a:schemeClr>
                </a:solidFill>
                <a:cs typeface="B Nazanin" pitchFamily="2" charset="-78"/>
              </a:rPr>
              <a:t>Aspect Oriented </a:t>
            </a:r>
            <a:r>
              <a:rPr lang="fa-IR" sz="2000" dirty="0">
                <a:solidFill>
                  <a:schemeClr val="tx1">
                    <a:lumMod val="95000"/>
                    <a:lumOff val="5000"/>
                  </a:schemeClr>
                </a:solidFill>
                <a:cs typeface="B Nazanin" pitchFamily="2" charset="-78"/>
              </a:rPr>
              <a:t>را به جاوا می‌افزاید. این برنامه توسط بنیاد برنامه‌نویسی جلوه‌گرا و به صورت کدباز ارائه شده‌است.</a:t>
            </a:r>
            <a:endParaRPr lang="en-US" sz="2000" dirty="0">
              <a:solidFill>
                <a:schemeClr val="tx1">
                  <a:lumMod val="95000"/>
                  <a:lumOff val="5000"/>
                </a:schemeClr>
              </a:solidFill>
              <a:cs typeface="B Nazanin" pitchFamily="2" charset="-78"/>
            </a:endParaRPr>
          </a:p>
          <a:p>
            <a:pPr marL="0" indent="0">
              <a:lnSpc>
                <a:spcPct val="150000"/>
              </a:lnSpc>
              <a:buNone/>
            </a:pPr>
            <a:endParaRPr lang="fa-IR" dirty="0"/>
          </a:p>
        </p:txBody>
      </p:sp>
      <p:sp>
        <p:nvSpPr>
          <p:cNvPr id="4" name="Slide Number Placeholder 3"/>
          <p:cNvSpPr>
            <a:spLocks noGrp="1"/>
          </p:cNvSpPr>
          <p:nvPr>
            <p:ph type="sldNum" sz="quarter" idx="15"/>
          </p:nvPr>
        </p:nvSpPr>
        <p:spPr/>
        <p:txBody>
          <a:bodyPr/>
          <a:lstStyle/>
          <a:p>
            <a:fld id="{02BD82EB-A93A-48C2-B51D-B80A7A9CD38A}" type="slidenum">
              <a:rPr lang="fa-IR" smtClean="0"/>
              <a:pPr/>
              <a:t>15</a:t>
            </a:fld>
            <a:endParaRPr lang="fa-IR"/>
          </a:p>
        </p:txBody>
      </p:sp>
    </p:spTree>
    <p:extLst>
      <p:ext uri="{BB962C8B-B14F-4D97-AF65-F5344CB8AC3E}">
        <p14:creationId xmlns:p14="http://schemas.microsoft.com/office/powerpoint/2010/main" val="130538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4925144"/>
          </a:xfrm>
        </p:spPr>
        <p:txBody>
          <a:bodyPr>
            <a:normAutofit/>
          </a:bodyPr>
          <a:lstStyle/>
          <a:p>
            <a:pPr marL="0" indent="0" algn="just">
              <a:lnSpc>
                <a:spcPct val="150000"/>
              </a:lnSpc>
              <a:buNone/>
            </a:pPr>
            <a:r>
              <a:rPr lang="fa-IR" sz="2200" dirty="0">
                <a:solidFill>
                  <a:schemeClr val="tx1">
                    <a:lumMod val="95000"/>
                    <a:lumOff val="5000"/>
                  </a:schemeClr>
                </a:solidFill>
                <a:cs typeface="B Nazanin" pitchFamily="2" charset="-78"/>
              </a:rPr>
              <a:t>انجمن برنامه نویسان جاوا و مدیران اوراکل در سال ۲۰۰۵ توسط جمعی از نخبگان رشته مهندسی نرم افزار به سر پرستی مهندس امیر سام بهادر تشکیل شد. در حال حاضر این انجمن در دپارتمان جاوا و اوراکل مرکز تحقیقاتی فناوری اطلاعات و ارتباطات پیشرفته دانشگاه صنعتی شریف مشغول به فعالیت می باشد.</a:t>
            </a:r>
          </a:p>
          <a:p>
            <a:pPr marL="0" indent="0" algn="just">
              <a:lnSpc>
                <a:spcPct val="160000"/>
              </a:lnSpc>
              <a:buNone/>
            </a:pPr>
            <a:r>
              <a:rPr lang="fa-IR" sz="4000" dirty="0">
                <a:latin typeface="IranNastaliq" pitchFamily="18" charset="0"/>
                <a:cs typeface="IranNastaliq" pitchFamily="18" charset="0"/>
              </a:rPr>
              <a:t>فریم </a:t>
            </a:r>
            <a:r>
              <a:rPr lang="fa-IR" sz="4000" dirty="0" smtClean="0">
                <a:latin typeface="IranNastaliq" pitchFamily="18" charset="0"/>
                <a:cs typeface="IranNastaliq" pitchFamily="18" charset="0"/>
              </a:rPr>
              <a:t>ورک </a:t>
            </a:r>
            <a:r>
              <a:rPr lang="fa-IR" dirty="0" smtClean="0">
                <a:latin typeface="IranNastaliq" pitchFamily="18" charset="0"/>
                <a:cs typeface="IranNastaliq" pitchFamily="18" charset="0"/>
              </a:rPr>
              <a:t> </a:t>
            </a:r>
            <a:r>
              <a:rPr lang="en-US" dirty="0" smtClean="0"/>
              <a:t>Shine</a:t>
            </a:r>
            <a:r>
              <a:rPr lang="fa-IR" dirty="0" smtClean="0"/>
              <a:t>:</a:t>
            </a:r>
          </a:p>
          <a:p>
            <a:pPr marL="0" indent="0" algn="just">
              <a:lnSpc>
                <a:spcPct val="160000"/>
              </a:lnSpc>
              <a:buNone/>
            </a:pPr>
            <a:r>
              <a:rPr lang="fa-IR" sz="2200" dirty="0">
                <a:solidFill>
                  <a:schemeClr val="tx1">
                    <a:lumMod val="95000"/>
                    <a:lumOff val="5000"/>
                  </a:schemeClr>
                </a:solidFill>
                <a:cs typeface="B Nazanin" pitchFamily="2" charset="-78"/>
              </a:rPr>
              <a:t>این فریم ورک یکی از فریم ورک های محبوب جاوا می باشد که در سال ۲۰۰۹ رتبه اول سایت </a:t>
            </a:r>
            <a:r>
              <a:rPr lang="en-US" sz="2200" dirty="0">
                <a:solidFill>
                  <a:schemeClr val="tx1">
                    <a:lumMod val="95000"/>
                    <a:lumOff val="5000"/>
                  </a:schemeClr>
                </a:solidFill>
                <a:cs typeface="B Nazanin" pitchFamily="2" charset="-78"/>
              </a:rPr>
              <a:t>SourceForge</a:t>
            </a:r>
            <a:r>
              <a:rPr lang="fa-IR" sz="2200" dirty="0">
                <a:solidFill>
                  <a:schemeClr val="tx1">
                    <a:lumMod val="95000"/>
                    <a:lumOff val="5000"/>
                  </a:schemeClr>
                </a:solidFill>
                <a:cs typeface="B Nazanin" pitchFamily="2" charset="-78"/>
              </a:rPr>
              <a:t> را کسب نموده </a:t>
            </a:r>
            <a:r>
              <a:rPr lang="fa-IR" sz="2200" dirty="0" smtClean="0">
                <a:solidFill>
                  <a:schemeClr val="tx1">
                    <a:lumMod val="95000"/>
                    <a:lumOff val="5000"/>
                  </a:schemeClr>
                </a:solidFill>
                <a:cs typeface="B Nazanin" pitchFamily="2" charset="-78"/>
              </a:rPr>
              <a:t>است. </a:t>
            </a:r>
            <a:r>
              <a:rPr lang="fa-IR" sz="2200" dirty="0">
                <a:solidFill>
                  <a:schemeClr val="tx1">
                    <a:lumMod val="95000"/>
                    <a:lumOff val="5000"/>
                  </a:schemeClr>
                </a:solidFill>
                <a:cs typeface="B Nazanin" pitchFamily="2" charset="-78"/>
              </a:rPr>
              <a:t>این فریم در حال حاضر در سایت </a:t>
            </a:r>
            <a:r>
              <a:rPr lang="en-US" sz="2200" dirty="0">
                <a:solidFill>
                  <a:schemeClr val="tx1">
                    <a:lumMod val="95000"/>
                    <a:lumOff val="5000"/>
                  </a:schemeClr>
                </a:solidFill>
                <a:cs typeface="B Nazanin" pitchFamily="2" charset="-78"/>
              </a:rPr>
              <a:t>Java.net</a:t>
            </a:r>
            <a:r>
              <a:rPr lang="fa-IR" sz="2200" dirty="0">
                <a:solidFill>
                  <a:schemeClr val="tx1">
                    <a:lumMod val="95000"/>
                    <a:lumOff val="5000"/>
                  </a:schemeClr>
                </a:solidFill>
                <a:cs typeface="B Nazanin" pitchFamily="2" charset="-78"/>
              </a:rPr>
              <a:t> قابل دسترسی است. این فریم ورک شامل ابزار های برنامه نویسی جهت تولید پروژه های عظیم می باشد. در حال حاضر ییش ۳۰ پروژه عظیم به وسیله این فریم ورک در کشور ایران پیاده سازی شده </a:t>
            </a:r>
            <a:r>
              <a:rPr lang="fa-IR" sz="2200" dirty="0" smtClean="0">
                <a:solidFill>
                  <a:schemeClr val="tx1">
                    <a:lumMod val="95000"/>
                    <a:lumOff val="5000"/>
                  </a:schemeClr>
                </a:solidFill>
                <a:cs typeface="B Nazanin" pitchFamily="2" charset="-78"/>
              </a:rPr>
              <a:t>است که می شود به سیستم نوبت دهی بانکها اشاره نمود.</a:t>
            </a:r>
            <a:endParaRPr lang="fa-IR" sz="2200" dirty="0">
              <a:solidFill>
                <a:schemeClr val="tx1">
                  <a:lumMod val="95000"/>
                  <a:lumOff val="5000"/>
                </a:schemeClr>
              </a:solidFill>
              <a:cs typeface="B Nazanin" pitchFamily="2" charset="-78"/>
            </a:endParaRPr>
          </a:p>
        </p:txBody>
      </p:sp>
      <p:sp>
        <p:nvSpPr>
          <p:cNvPr id="4" name="Slide Number Placeholder 3"/>
          <p:cNvSpPr>
            <a:spLocks noGrp="1"/>
          </p:cNvSpPr>
          <p:nvPr>
            <p:ph type="sldNum" sz="quarter" idx="15"/>
          </p:nvPr>
        </p:nvSpPr>
        <p:spPr/>
        <p:txBody>
          <a:bodyPr/>
          <a:lstStyle/>
          <a:p>
            <a:fld id="{02BD82EB-A93A-48C2-B51D-B80A7A9CD38A}" type="slidenum">
              <a:rPr lang="fa-IR" smtClean="0"/>
              <a:pPr/>
              <a:t>16</a:t>
            </a:fld>
            <a:endParaRPr lang="fa-IR"/>
          </a:p>
        </p:txBody>
      </p:sp>
      <p:sp>
        <p:nvSpPr>
          <p:cNvPr id="5" name="Title 1"/>
          <p:cNvSpPr>
            <a:spLocks noGrp="1"/>
          </p:cNvSpPr>
          <p:nvPr>
            <p:ph type="title"/>
          </p:nvPr>
        </p:nvSpPr>
        <p:spPr>
          <a:xfrm>
            <a:off x="457200" y="274638"/>
            <a:ext cx="7467600" cy="1143000"/>
          </a:xfrm>
        </p:spPr>
        <p:txBody>
          <a:bodyPr>
            <a:noAutofit/>
          </a:bodyPr>
          <a:lstStyle/>
          <a:p>
            <a:pPr algn="r"/>
            <a:r>
              <a:rPr lang="fa-IR" sz="5400" dirty="0" smtClean="0">
                <a:solidFill>
                  <a:schemeClr val="tx1"/>
                </a:solidFill>
                <a:latin typeface="IranNastaliq" pitchFamily="18" charset="0"/>
                <a:cs typeface="IranNastaliq" pitchFamily="18" charset="0"/>
              </a:rPr>
              <a:t>جاوا در ایران:</a:t>
            </a:r>
            <a:endParaRPr lang="fa-IR" sz="5400" dirty="0">
              <a:solidFill>
                <a:schemeClr val="tx1"/>
              </a:solidFill>
              <a:latin typeface="IranNastaliq" pitchFamily="18" charset="0"/>
              <a:cs typeface="IranNastaliq" pitchFamily="18" charset="0"/>
            </a:endParaRPr>
          </a:p>
        </p:txBody>
      </p:sp>
    </p:spTree>
    <p:extLst>
      <p:ext uri="{BB962C8B-B14F-4D97-AF65-F5344CB8AC3E}">
        <p14:creationId xmlns:p14="http://schemas.microsoft.com/office/powerpoint/2010/main" val="1433442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2BD82EB-A93A-48C2-B51D-B80A7A9CD38A}" type="slidenum">
              <a:rPr lang="fa-IR" smtClean="0"/>
              <a:pPr/>
              <a:t>17</a:t>
            </a:fld>
            <a:endParaRPr lang="fa-IR"/>
          </a:p>
        </p:txBody>
      </p:sp>
      <p:sp>
        <p:nvSpPr>
          <p:cNvPr id="9" name="Title 1"/>
          <p:cNvSpPr>
            <a:spLocks noGrp="1"/>
          </p:cNvSpPr>
          <p:nvPr>
            <p:ph type="title"/>
          </p:nvPr>
        </p:nvSpPr>
        <p:spPr>
          <a:xfrm>
            <a:off x="457200" y="260648"/>
            <a:ext cx="7467600" cy="1143000"/>
          </a:xfrm>
        </p:spPr>
        <p:txBody>
          <a:bodyPr>
            <a:noAutofit/>
          </a:bodyPr>
          <a:lstStyle/>
          <a:p>
            <a:pPr algn="r"/>
            <a:r>
              <a:rPr lang="fa-IR" sz="2800" dirty="0" smtClean="0">
                <a:solidFill>
                  <a:schemeClr val="tx1"/>
                </a:solidFill>
                <a:latin typeface="IranNastaliq" pitchFamily="18" charset="0"/>
                <a:cs typeface="Mj_Tehran" pitchFamily="2" charset="-78"/>
              </a:rPr>
              <a:t>باتشکر از توجه حضار  گرامی و استاد </a:t>
            </a:r>
            <a:r>
              <a:rPr lang="fa-IR" sz="2800" dirty="0" smtClean="0">
                <a:solidFill>
                  <a:schemeClr val="tx1"/>
                </a:solidFill>
                <a:latin typeface="IranNastaliq" pitchFamily="18" charset="0"/>
                <a:cs typeface="Mj_Tehran" pitchFamily="2" charset="-78"/>
              </a:rPr>
              <a:t>عصایی عزیز</a:t>
            </a:r>
            <a:br>
              <a:rPr lang="fa-IR" sz="2800" dirty="0" smtClean="0">
                <a:solidFill>
                  <a:schemeClr val="tx1"/>
                </a:solidFill>
                <a:latin typeface="IranNastaliq" pitchFamily="18" charset="0"/>
                <a:cs typeface="Mj_Tehran" pitchFamily="2" charset="-78"/>
              </a:rPr>
            </a:br>
            <a:r>
              <a:rPr lang="fa-IR" sz="2800" dirty="0" smtClean="0">
                <a:solidFill>
                  <a:schemeClr val="tx1"/>
                </a:solidFill>
                <a:latin typeface="IranNastaliq" pitchFamily="18" charset="0"/>
                <a:cs typeface="Mj_Tehran" pitchFamily="2" charset="-78"/>
              </a:rPr>
              <a:t/>
            </a:r>
            <a:br>
              <a:rPr lang="fa-IR" sz="2800" dirty="0" smtClean="0">
                <a:solidFill>
                  <a:schemeClr val="tx1"/>
                </a:solidFill>
                <a:latin typeface="IranNastaliq" pitchFamily="18" charset="0"/>
                <a:cs typeface="Mj_Tehran" pitchFamily="2" charset="-78"/>
              </a:rPr>
            </a:br>
            <a:endParaRPr lang="fa-IR" sz="2800" dirty="0">
              <a:solidFill>
                <a:schemeClr val="tx1"/>
              </a:solidFill>
              <a:latin typeface="IranNastaliq" pitchFamily="18" charset="0"/>
              <a:cs typeface="Mj_Tehran" pitchFamily="2" charset="-78"/>
            </a:endParaRPr>
          </a:p>
        </p:txBody>
      </p:sp>
      <p:cxnSp>
        <p:nvCxnSpPr>
          <p:cNvPr id="11" name="Straight Connector 10"/>
          <p:cNvCxnSpPr/>
          <p:nvPr/>
        </p:nvCxnSpPr>
        <p:spPr>
          <a:xfrm>
            <a:off x="251520" y="1412776"/>
            <a:ext cx="69847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26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1043608" y="1628800"/>
            <a:ext cx="7275852" cy="0"/>
          </a:xfrm>
          <a:prstGeom prst="line">
            <a:avLst/>
          </a:prstGeom>
        </p:spPr>
        <p:style>
          <a:lnRef idx="3">
            <a:schemeClr val="accent1"/>
          </a:lnRef>
          <a:fillRef idx="0">
            <a:schemeClr val="accent1"/>
          </a:fillRef>
          <a:effectRef idx="2">
            <a:schemeClr val="accent1"/>
          </a:effectRef>
          <a:fontRef idx="minor">
            <a:schemeClr val="tx1"/>
          </a:fontRef>
        </p:style>
      </p:cxnSp>
      <p:sp>
        <p:nvSpPr>
          <p:cNvPr id="6" name="Content Placeholder 2"/>
          <p:cNvSpPr>
            <a:spLocks noGrp="1"/>
          </p:cNvSpPr>
          <p:nvPr>
            <p:ph sz="quarter" idx="1"/>
          </p:nvPr>
        </p:nvSpPr>
        <p:spPr>
          <a:xfrm>
            <a:off x="3851920" y="1600200"/>
            <a:ext cx="4072880" cy="4873752"/>
          </a:xfrm>
        </p:spPr>
        <p:txBody>
          <a:bodyPr>
            <a:normAutofit/>
          </a:bodyPr>
          <a:lstStyle/>
          <a:p>
            <a:pPr marL="0" indent="0">
              <a:lnSpc>
                <a:spcPct val="150000"/>
              </a:lnSpc>
              <a:buNone/>
            </a:pPr>
            <a:r>
              <a:rPr lang="fa-IR" dirty="0" smtClean="0">
                <a:cs typeface="B Davat" pitchFamily="2" charset="-78"/>
              </a:rPr>
              <a:t>تاریخچه زبان برنامه نویسی جاوا</a:t>
            </a:r>
            <a:endParaRPr lang="fa-IR" dirty="0">
              <a:cs typeface="B Davat" pitchFamily="2" charset="-78"/>
            </a:endParaRPr>
          </a:p>
          <a:p>
            <a:pPr marL="0" indent="0">
              <a:lnSpc>
                <a:spcPct val="150000"/>
              </a:lnSpc>
              <a:buNone/>
            </a:pPr>
            <a:r>
              <a:rPr lang="fa-IR" dirty="0" smtClean="0">
                <a:cs typeface="B Davat" pitchFamily="2" charset="-78"/>
              </a:rPr>
              <a:t>برنامه های جاوا و اپلت ها </a:t>
            </a:r>
            <a:endParaRPr lang="fa-IR" dirty="0">
              <a:cs typeface="B Davat" pitchFamily="2" charset="-78"/>
            </a:endParaRPr>
          </a:p>
          <a:p>
            <a:pPr marL="0" indent="0">
              <a:lnSpc>
                <a:spcPct val="150000"/>
              </a:lnSpc>
              <a:buNone/>
            </a:pPr>
            <a:r>
              <a:rPr lang="fa-IR" dirty="0" smtClean="0">
                <a:cs typeface="B Davat" pitchFamily="2" charset="-78"/>
              </a:rPr>
              <a:t>قابلیت حمل</a:t>
            </a:r>
          </a:p>
          <a:p>
            <a:pPr marL="0" indent="0">
              <a:lnSpc>
                <a:spcPct val="150000"/>
              </a:lnSpc>
              <a:buNone/>
            </a:pPr>
            <a:r>
              <a:rPr lang="fa-IR" dirty="0" smtClean="0">
                <a:cs typeface="B Davat" pitchFamily="2" charset="-78"/>
              </a:rPr>
              <a:t>پویایی و توزیع شدگی</a:t>
            </a:r>
          </a:p>
          <a:p>
            <a:pPr marL="0" indent="0">
              <a:lnSpc>
                <a:spcPct val="150000"/>
              </a:lnSpc>
              <a:buNone/>
            </a:pPr>
            <a:r>
              <a:rPr lang="fa-IR" dirty="0" smtClean="0">
                <a:cs typeface="B Davat" pitchFamily="2" charset="-78"/>
              </a:rPr>
              <a:t>اداره خودکار حافظه</a:t>
            </a:r>
          </a:p>
          <a:p>
            <a:pPr marL="0" indent="0">
              <a:lnSpc>
                <a:spcPct val="150000"/>
              </a:lnSpc>
              <a:buNone/>
            </a:pPr>
            <a:r>
              <a:rPr lang="fa-IR" dirty="0" smtClean="0">
                <a:cs typeface="B Davat" pitchFamily="2" charset="-78"/>
              </a:rPr>
              <a:t>توزیع های مختلف جاوا</a:t>
            </a:r>
          </a:p>
          <a:p>
            <a:pPr marL="0" indent="0">
              <a:lnSpc>
                <a:spcPct val="150000"/>
              </a:lnSpc>
              <a:buNone/>
            </a:pPr>
            <a:r>
              <a:rPr lang="fa-IR" dirty="0" smtClean="0">
                <a:cs typeface="B Davat" pitchFamily="2" charset="-78"/>
              </a:rPr>
              <a:t>زبان جاوا در ایران</a:t>
            </a:r>
            <a:r>
              <a:rPr lang="en-US" dirty="0" smtClean="0">
                <a:cs typeface="B Davat" pitchFamily="2" charset="-78"/>
              </a:rPr>
              <a:t> </a:t>
            </a:r>
          </a:p>
          <a:p>
            <a:pPr marL="0" indent="0">
              <a:lnSpc>
                <a:spcPct val="150000"/>
              </a:lnSpc>
              <a:buNone/>
            </a:pPr>
            <a:endParaRPr lang="fa-IR" dirty="0">
              <a:cs typeface="B Davat" pitchFamily="2" charset="-78"/>
            </a:endParaRPr>
          </a:p>
        </p:txBody>
      </p:sp>
      <p:sp>
        <p:nvSpPr>
          <p:cNvPr id="5" name="Rectangle 4"/>
          <p:cNvSpPr/>
          <p:nvPr/>
        </p:nvSpPr>
        <p:spPr>
          <a:xfrm>
            <a:off x="389031" y="903299"/>
            <a:ext cx="8509952" cy="769441"/>
          </a:xfrm>
          <a:prstGeom prst="rect">
            <a:avLst/>
          </a:prstGeom>
          <a:noFill/>
        </p:spPr>
        <p:txBody>
          <a:bodyPr wrap="square" lIns="91440" tIns="45720" rIns="91440" bIns="45720">
            <a:spAutoFit/>
          </a:bodyPr>
          <a:lstStyle/>
          <a:p>
            <a:pPr algn="ctr"/>
            <a:r>
              <a:rPr lang="fa-IR" sz="4400" dirty="0" smtClean="0">
                <a:latin typeface="IranNastaliq" pitchFamily="18" charset="0"/>
                <a:cs typeface="Mj_Tehran" pitchFamily="2" charset="-78"/>
              </a:rPr>
              <a:t>اشاره ای خواهیم داشت بر :</a:t>
            </a:r>
            <a:endParaRPr lang="en-US" sz="4400" dirty="0">
              <a:latin typeface="IranNastaliq" pitchFamily="18" charset="0"/>
              <a:cs typeface="Mj_Tehran" pitchFamily="2" charset="-78"/>
            </a:endParaRPr>
          </a:p>
        </p:txBody>
      </p:sp>
      <p:cxnSp>
        <p:nvCxnSpPr>
          <p:cNvPr id="3" name="Straight Connector 2"/>
          <p:cNvCxnSpPr/>
          <p:nvPr/>
        </p:nvCxnSpPr>
        <p:spPr>
          <a:xfrm>
            <a:off x="8043068" y="404664"/>
            <a:ext cx="0" cy="6453336"/>
          </a:xfrm>
          <a:prstGeom prst="line">
            <a:avLst/>
          </a:prstGeom>
        </p:spPr>
        <p:style>
          <a:lnRef idx="3">
            <a:schemeClr val="accent1"/>
          </a:lnRef>
          <a:fillRef idx="0">
            <a:schemeClr val="accent1"/>
          </a:fillRef>
          <a:effectRef idx="2">
            <a:schemeClr val="accent1"/>
          </a:effectRef>
          <a:fontRef idx="minor">
            <a:schemeClr val="tx1"/>
          </a:fontRef>
        </p:style>
      </p:cxnSp>
      <p:sp>
        <p:nvSpPr>
          <p:cNvPr id="4" name="Slide Number Placeholder 3"/>
          <p:cNvSpPr>
            <a:spLocks noGrp="1"/>
          </p:cNvSpPr>
          <p:nvPr>
            <p:ph type="sldNum" sz="quarter" idx="15"/>
          </p:nvPr>
        </p:nvSpPr>
        <p:spPr/>
        <p:txBody>
          <a:bodyPr/>
          <a:lstStyle/>
          <a:p>
            <a:fld id="{02BD82EB-A93A-48C2-B51D-B80A7A9CD38A}" type="slidenum">
              <a:rPr lang="fa-IR" smtClean="0"/>
              <a:pPr/>
              <a:t>2</a:t>
            </a:fld>
            <a:endParaRPr lang="fa-I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332" y="1916832"/>
            <a:ext cx="3495675" cy="3467100"/>
          </a:xfrm>
          <a:prstGeom prst="rect">
            <a:avLst/>
          </a:prstGeom>
        </p:spPr>
      </p:pic>
    </p:spTree>
    <p:extLst>
      <p:ext uri="{BB962C8B-B14F-4D97-AF65-F5344CB8AC3E}">
        <p14:creationId xmlns:p14="http://schemas.microsoft.com/office/powerpoint/2010/main" val="315665542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2592288"/>
          </a:xfrm>
        </p:spPr>
        <p:txBody>
          <a:bodyPr>
            <a:normAutofit/>
          </a:bodyPr>
          <a:lstStyle/>
          <a:p>
            <a:pPr algn="ctr"/>
            <a:r>
              <a:rPr lang="fa-IR" sz="4800" cap="none" dirty="0" smtClean="0">
                <a:solidFill>
                  <a:schemeClr val="tx1"/>
                </a:solidFill>
                <a:latin typeface="Times New Roman"/>
                <a:ea typeface="Calibri"/>
                <a:cs typeface="Mj_Tehran" pitchFamily="2" charset="-78"/>
              </a:rPr>
              <a:t>زبانهای برنامه نویسی، زبان گفتگو با کامپیوتر هستند.</a:t>
            </a:r>
            <a:endParaRPr lang="fa-IR" sz="1800" cap="none" dirty="0">
              <a:solidFill>
                <a:schemeClr val="tx1"/>
              </a:solidFill>
              <a:cs typeface="Mj_Tehran" pitchFamily="2" charset="-78"/>
            </a:endParaRPr>
          </a:p>
        </p:txBody>
      </p:sp>
      <p:sp>
        <p:nvSpPr>
          <p:cNvPr id="4" name="Slide Number Placeholder 3"/>
          <p:cNvSpPr>
            <a:spLocks noGrp="1"/>
          </p:cNvSpPr>
          <p:nvPr>
            <p:ph type="sldNum" sz="quarter" idx="15"/>
          </p:nvPr>
        </p:nvSpPr>
        <p:spPr/>
        <p:txBody>
          <a:bodyPr/>
          <a:lstStyle/>
          <a:p>
            <a:fld id="{02BD82EB-A93A-48C2-B51D-B80A7A9CD38A}" type="slidenum">
              <a:rPr lang="fa-IR" smtClean="0"/>
              <a:pPr/>
              <a:t>3</a:t>
            </a:fld>
            <a:endParaRPr lang="fa-IR"/>
          </a:p>
        </p:txBody>
      </p:sp>
    </p:spTree>
    <p:extLst>
      <p:ext uri="{BB962C8B-B14F-4D97-AF65-F5344CB8AC3E}">
        <p14:creationId xmlns:p14="http://schemas.microsoft.com/office/powerpoint/2010/main" val="1694206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2011632"/>
            <a:ext cx="7467600" cy="4657728"/>
          </a:xfrm>
        </p:spPr>
        <p:txBody>
          <a:bodyPr>
            <a:normAutofit/>
          </a:bodyPr>
          <a:lstStyle/>
          <a:p>
            <a:pPr marL="0" indent="0" algn="just">
              <a:lnSpc>
                <a:spcPct val="150000"/>
              </a:lnSpc>
              <a:buNone/>
            </a:pPr>
            <a:r>
              <a:rPr lang="fa-IR" sz="2000" dirty="0">
                <a:solidFill>
                  <a:schemeClr val="tx1">
                    <a:lumMod val="95000"/>
                    <a:lumOff val="5000"/>
                  </a:schemeClr>
                </a:solidFill>
                <a:cs typeface="B Nazanin" pitchFamily="2" charset="-78"/>
              </a:rPr>
              <a:t>در مقایسه با زبان‌های دیگر، </a:t>
            </a:r>
            <a:r>
              <a:rPr lang="fa-IR" sz="2000" dirty="0" smtClean="0">
                <a:solidFill>
                  <a:schemeClr val="tx1">
                    <a:lumMod val="95000"/>
                    <a:lumOff val="5000"/>
                  </a:schemeClr>
                </a:solidFill>
                <a:cs typeface="B Nazanin" pitchFamily="2" charset="-78"/>
              </a:rPr>
              <a:t>همچون </a:t>
            </a:r>
            <a:r>
              <a:rPr lang="en-US" sz="2000" dirty="0" smtClean="0">
                <a:solidFill>
                  <a:schemeClr val="tx1">
                    <a:lumMod val="95000"/>
                    <a:lumOff val="5000"/>
                  </a:schemeClr>
                </a:solidFill>
                <a:cs typeface="B Nazanin" pitchFamily="2" charset="-78"/>
              </a:rPr>
              <a:t>C++</a:t>
            </a:r>
            <a:r>
              <a:rPr lang="fa-IR" sz="2000" dirty="0" smtClean="0">
                <a:solidFill>
                  <a:schemeClr val="tx1">
                    <a:lumMod val="95000"/>
                    <a:lumOff val="5000"/>
                  </a:schemeClr>
                </a:solidFill>
                <a:cs typeface="B Nazanin" pitchFamily="2" charset="-78"/>
              </a:rPr>
              <a:t> </a:t>
            </a:r>
            <a:r>
              <a:rPr lang="fa-IR" sz="2000" dirty="0">
                <a:solidFill>
                  <a:schemeClr val="tx1">
                    <a:lumMod val="95000"/>
                    <a:lumOff val="5000"/>
                  </a:schemeClr>
                </a:solidFill>
                <a:cs typeface="B Nazanin" pitchFamily="2" charset="-78"/>
              </a:rPr>
              <a:t>یا </a:t>
            </a:r>
            <a:r>
              <a:rPr lang="fa-IR" sz="2000" dirty="0" smtClean="0">
                <a:solidFill>
                  <a:schemeClr val="tx1">
                    <a:lumMod val="95000"/>
                    <a:lumOff val="5000"/>
                  </a:schemeClr>
                </a:solidFill>
                <a:cs typeface="B Nazanin" pitchFamily="2" charset="-78"/>
              </a:rPr>
              <a:t>بیسیک، </a:t>
            </a:r>
            <a:r>
              <a:rPr lang="fa-IR" sz="2000" dirty="0">
                <a:solidFill>
                  <a:schemeClr val="tx1">
                    <a:lumMod val="95000"/>
                    <a:lumOff val="5000"/>
                  </a:schemeClr>
                </a:solidFill>
                <a:cs typeface="B Nazanin" pitchFamily="2" charset="-78"/>
              </a:rPr>
              <a:t>جاوا زبان نسبتاً جدیدتری است. شرکت </a:t>
            </a:r>
            <a:r>
              <a:rPr lang="fa-IR" sz="2000" dirty="0" smtClean="0">
                <a:solidFill>
                  <a:schemeClr val="tx1">
                    <a:lumMod val="95000"/>
                    <a:lumOff val="5000"/>
                  </a:schemeClr>
                </a:solidFill>
                <a:cs typeface="B Nazanin" pitchFamily="2" charset="-78"/>
              </a:rPr>
              <a:t>(</a:t>
            </a:r>
            <a:r>
              <a:rPr lang="en-US" sz="2000" dirty="0" smtClean="0">
                <a:solidFill>
                  <a:schemeClr val="tx1">
                    <a:lumMod val="95000"/>
                    <a:lumOff val="5000"/>
                  </a:schemeClr>
                </a:solidFill>
                <a:cs typeface="B Nazanin" pitchFamily="2" charset="-78"/>
              </a:rPr>
              <a:t>sun Microsystems</a:t>
            </a:r>
            <a:r>
              <a:rPr lang="fa-IR" sz="2000" dirty="0" smtClean="0">
                <a:solidFill>
                  <a:schemeClr val="tx1">
                    <a:lumMod val="95000"/>
                    <a:lumOff val="5000"/>
                  </a:schemeClr>
                </a:solidFill>
                <a:cs typeface="B Nazanin" pitchFamily="2" charset="-78"/>
              </a:rPr>
              <a:t>)</a:t>
            </a:r>
            <a:r>
              <a:rPr lang="fa-IR" sz="2000" dirty="0">
                <a:solidFill>
                  <a:schemeClr val="tx1">
                    <a:lumMod val="95000"/>
                    <a:lumOff val="5000"/>
                  </a:schemeClr>
                </a:solidFill>
                <a:cs typeface="B Nazanin" pitchFamily="2" charset="-78"/>
              </a:rPr>
              <a:t> </a:t>
            </a:r>
            <a:r>
              <a:rPr lang="fa-IR" sz="2000" dirty="0" smtClean="0">
                <a:solidFill>
                  <a:schemeClr val="tx1">
                    <a:lumMod val="95000"/>
                    <a:lumOff val="5000"/>
                  </a:schemeClr>
                </a:solidFill>
                <a:cs typeface="B Nazanin" pitchFamily="2" charset="-78"/>
              </a:rPr>
              <a:t>سان مایکروسیستمز در </a:t>
            </a:r>
            <a:r>
              <a:rPr lang="fa-IR" sz="2000" dirty="0">
                <a:solidFill>
                  <a:schemeClr val="tx1">
                    <a:lumMod val="95000"/>
                    <a:lumOff val="5000"/>
                  </a:schemeClr>
                </a:solidFill>
                <a:cs typeface="B Nazanin" pitchFamily="2" charset="-78"/>
              </a:rPr>
              <a:t>سال ۱۹۹۱ یک پروژه تحقیقاتی به نام گرین (</a:t>
            </a:r>
            <a:r>
              <a:rPr lang="en-US" sz="2000" dirty="0">
                <a:solidFill>
                  <a:schemeClr val="tx1">
                    <a:lumMod val="95000"/>
                    <a:lumOff val="5000"/>
                  </a:schemeClr>
                </a:solidFill>
                <a:cs typeface="B Nazanin" pitchFamily="2" charset="-78"/>
              </a:rPr>
              <a:t>Green</a:t>
            </a:r>
            <a:r>
              <a:rPr lang="fa-IR" sz="2000" dirty="0">
                <a:solidFill>
                  <a:schemeClr val="tx1">
                    <a:lumMod val="95000"/>
                    <a:lumOff val="5000"/>
                  </a:schemeClr>
                </a:solidFill>
                <a:cs typeface="B Nazanin" pitchFamily="2" charset="-78"/>
              </a:rPr>
              <a:t>) را آغاز کرد. هدف این پروژه ایجاد زبانی جدید شبیه به </a:t>
            </a:r>
            <a:r>
              <a:rPr lang="en-US" sz="2000" dirty="0">
                <a:solidFill>
                  <a:schemeClr val="tx1">
                    <a:lumMod val="95000"/>
                    <a:lumOff val="5000"/>
                  </a:schemeClr>
                </a:solidFill>
                <a:cs typeface="B Nazanin" pitchFamily="2" charset="-78"/>
              </a:rPr>
              <a:t>C++</a:t>
            </a:r>
            <a:r>
              <a:rPr lang="en-US" sz="2000" dirty="0" smtClean="0">
                <a:solidFill>
                  <a:schemeClr val="tx1">
                    <a:lumMod val="95000"/>
                    <a:lumOff val="5000"/>
                  </a:schemeClr>
                </a:solidFill>
                <a:cs typeface="B Nazanin" pitchFamily="2" charset="-78"/>
              </a:rPr>
              <a:t> </a:t>
            </a:r>
            <a:r>
              <a:rPr lang="fa-IR" sz="2000" dirty="0" smtClean="0">
                <a:solidFill>
                  <a:schemeClr val="tx1">
                    <a:lumMod val="95000"/>
                    <a:lumOff val="5000"/>
                  </a:schemeClr>
                </a:solidFill>
                <a:cs typeface="B Nazanin" pitchFamily="2" charset="-78"/>
              </a:rPr>
              <a:t> بود </a:t>
            </a:r>
            <a:r>
              <a:rPr lang="fa-IR" sz="2000" dirty="0">
                <a:solidFill>
                  <a:schemeClr val="tx1">
                    <a:lumMod val="95000"/>
                    <a:lumOff val="5000"/>
                  </a:schemeClr>
                </a:solidFill>
                <a:cs typeface="B Nazanin" pitchFamily="2" charset="-78"/>
              </a:rPr>
              <a:t>که نویسنده اصلی آن، </a:t>
            </a:r>
            <a:r>
              <a:rPr lang="fa-IR" sz="2000" dirty="0" smtClean="0">
                <a:solidFill>
                  <a:schemeClr val="tx1">
                    <a:lumMod val="95000"/>
                    <a:lumOff val="5000"/>
                  </a:schemeClr>
                </a:solidFill>
                <a:cs typeface="B Nazanin" pitchFamily="2" charset="-78"/>
              </a:rPr>
              <a:t>جیمزگاسلینگ، </a:t>
            </a:r>
            <a:r>
              <a:rPr lang="fa-IR" sz="2000" dirty="0">
                <a:solidFill>
                  <a:schemeClr val="tx1">
                    <a:lumMod val="95000"/>
                    <a:lumOff val="5000"/>
                  </a:schemeClr>
                </a:solidFill>
                <a:cs typeface="B Nazanin" pitchFamily="2" charset="-78"/>
              </a:rPr>
              <a:t>آن را بلوط (</a:t>
            </a:r>
            <a:r>
              <a:rPr lang="en-US" sz="2000" dirty="0">
                <a:solidFill>
                  <a:schemeClr val="tx1">
                    <a:lumMod val="95000"/>
                    <a:lumOff val="5000"/>
                  </a:schemeClr>
                </a:solidFill>
                <a:cs typeface="B Nazanin" pitchFamily="2" charset="-78"/>
              </a:rPr>
              <a:t>Oak</a:t>
            </a:r>
            <a:r>
              <a:rPr lang="fa-IR" sz="2000" dirty="0">
                <a:solidFill>
                  <a:schemeClr val="tx1">
                    <a:lumMod val="95000"/>
                    <a:lumOff val="5000"/>
                  </a:schemeClr>
                </a:solidFill>
                <a:cs typeface="B Nazanin" pitchFamily="2" charset="-78"/>
              </a:rPr>
              <a:t>) نامید. اما بعدها به دلیل برخی مشکلات حقوقی</a:t>
            </a:r>
            <a:r>
              <a:rPr lang="fa-IR" sz="2000" baseline="30000" dirty="0">
                <a:solidFill>
                  <a:schemeClr val="tx1">
                    <a:lumMod val="95000"/>
                    <a:lumOff val="5000"/>
                  </a:schemeClr>
                </a:solidFill>
                <a:cs typeface="B Nazanin" pitchFamily="2" charset="-78"/>
              </a:rPr>
              <a:t> </a:t>
            </a:r>
            <a:r>
              <a:rPr lang="fa-IR" sz="2000" dirty="0">
                <a:solidFill>
                  <a:schemeClr val="tx1">
                    <a:lumMod val="95000"/>
                    <a:lumOff val="5000"/>
                  </a:schemeClr>
                </a:solidFill>
                <a:cs typeface="B Nazanin" pitchFamily="2" charset="-78"/>
              </a:rPr>
              <a:t>از میان لیستی از کلمات </a:t>
            </a:r>
            <a:r>
              <a:rPr lang="fa-IR" sz="2000" dirty="0" smtClean="0">
                <a:solidFill>
                  <a:schemeClr val="tx1">
                    <a:lumMod val="95000"/>
                    <a:lumOff val="5000"/>
                  </a:schemeClr>
                </a:solidFill>
                <a:cs typeface="B Nazanin" pitchFamily="2" charset="-78"/>
              </a:rPr>
              <a:t>تصادفی </a:t>
            </a:r>
            <a:r>
              <a:rPr lang="fa-IR" sz="2000" dirty="0">
                <a:solidFill>
                  <a:schemeClr val="tx1">
                    <a:lumMod val="95000"/>
                    <a:lumOff val="5000"/>
                  </a:schemeClr>
                </a:solidFill>
                <a:cs typeface="B Nazanin" pitchFamily="2" charset="-78"/>
              </a:rPr>
              <a:t>نام آن به جاوا تغییر کرد</a:t>
            </a:r>
            <a:r>
              <a:rPr lang="fa-IR" sz="2000" dirty="0" smtClean="0">
                <a:solidFill>
                  <a:schemeClr val="tx1">
                    <a:lumMod val="95000"/>
                    <a:lumOff val="5000"/>
                  </a:schemeClr>
                </a:solidFill>
                <a:cs typeface="B Nazanin" pitchFamily="2" charset="-78"/>
              </a:rPr>
              <a:t>.</a:t>
            </a:r>
          </a:p>
          <a:p>
            <a:pPr marL="0" indent="0" algn="just">
              <a:lnSpc>
                <a:spcPct val="150000"/>
              </a:lnSpc>
              <a:buNone/>
            </a:pPr>
            <a:r>
              <a:rPr lang="fa-IR" sz="2000" dirty="0">
                <a:solidFill>
                  <a:schemeClr val="tx1">
                    <a:lumMod val="95000"/>
                    <a:lumOff val="5000"/>
                  </a:schemeClr>
                </a:solidFill>
                <a:cs typeface="B Nazanin" pitchFamily="2" charset="-78"/>
              </a:rPr>
              <a:t>پروژه گرین به دلیل مشکلات بازاریابی در شرف لغو شدن بود تا اینکه گسترش وب در سال ۱۹۹۳ باعث نمایش توانایی‌های وافر جاوا در این عرصه گشت. اینگونه بود که شرکت سان مایکروسیستمز در مه ۱۹۹۵ جاوا را رسماً به بازار عرضه کرد.</a:t>
            </a:r>
          </a:p>
          <a:p>
            <a:pPr marL="0" indent="0" algn="just">
              <a:lnSpc>
                <a:spcPct val="150000"/>
              </a:lnSpc>
              <a:buNone/>
            </a:pPr>
            <a:endParaRPr lang="fa-IR" sz="2100" dirty="0">
              <a:solidFill>
                <a:schemeClr val="tx1">
                  <a:lumMod val="95000"/>
                  <a:lumOff val="5000"/>
                </a:schemeClr>
              </a:solidFill>
              <a:cs typeface="B Nazanin" pitchFamily="2" charset="-78"/>
            </a:endParaRPr>
          </a:p>
        </p:txBody>
      </p:sp>
      <p:sp>
        <p:nvSpPr>
          <p:cNvPr id="4" name="Slide Number Placeholder 3"/>
          <p:cNvSpPr>
            <a:spLocks noGrp="1"/>
          </p:cNvSpPr>
          <p:nvPr>
            <p:ph type="sldNum" sz="quarter" idx="15"/>
          </p:nvPr>
        </p:nvSpPr>
        <p:spPr/>
        <p:txBody>
          <a:bodyPr/>
          <a:lstStyle/>
          <a:p>
            <a:fld id="{02BD82EB-A93A-48C2-B51D-B80A7A9CD38A}" type="slidenum">
              <a:rPr lang="fa-IR" smtClean="0"/>
              <a:pPr/>
              <a:t>4</a:t>
            </a:fld>
            <a:endParaRPr lang="fa-IR"/>
          </a:p>
        </p:txBody>
      </p:sp>
      <p:sp>
        <p:nvSpPr>
          <p:cNvPr id="6" name="Title 1"/>
          <p:cNvSpPr>
            <a:spLocks noGrp="1"/>
          </p:cNvSpPr>
          <p:nvPr>
            <p:ph type="title"/>
          </p:nvPr>
        </p:nvSpPr>
        <p:spPr>
          <a:xfrm>
            <a:off x="0" y="485800"/>
            <a:ext cx="9144000" cy="1143000"/>
          </a:xfrm>
        </p:spPr>
        <p:txBody>
          <a:bodyPr>
            <a:noAutofit/>
          </a:bodyPr>
          <a:lstStyle/>
          <a:p>
            <a:pPr algn="ctr"/>
            <a:r>
              <a:rPr lang="fa-IR" sz="6600" cap="none" dirty="0" smtClean="0">
                <a:solidFill>
                  <a:schemeClr val="tx1"/>
                </a:solidFill>
                <a:latin typeface="IranNastaliq" pitchFamily="18" charset="0"/>
                <a:cs typeface="IranNastaliq" pitchFamily="18" charset="0"/>
              </a:rPr>
              <a:t>تاریخچه زبان </a:t>
            </a:r>
            <a:r>
              <a:rPr lang="fa-IR" sz="6600" cap="none" dirty="0">
                <a:solidFill>
                  <a:schemeClr val="tx1"/>
                </a:solidFill>
                <a:latin typeface="IranNastaliq" pitchFamily="18" charset="0"/>
                <a:cs typeface="IranNastaliq" pitchFamily="18" charset="0"/>
              </a:rPr>
              <a:t>برنامه </a:t>
            </a:r>
            <a:r>
              <a:rPr lang="fa-IR" sz="6600" cap="none" dirty="0" smtClean="0">
                <a:solidFill>
                  <a:schemeClr val="tx1"/>
                </a:solidFill>
                <a:latin typeface="IranNastaliq" pitchFamily="18" charset="0"/>
                <a:cs typeface="IranNastaliq" pitchFamily="18" charset="0"/>
              </a:rPr>
              <a:t>نویسی جاوا</a:t>
            </a:r>
            <a:endParaRPr lang="fa-IR" sz="6600" cap="none" dirty="0">
              <a:solidFill>
                <a:schemeClr val="tx1"/>
              </a:solidFill>
              <a:latin typeface="IranNastaliq" pitchFamily="18" charset="0"/>
              <a:cs typeface="IranNastaliq" pitchFamily="18" charset="0"/>
            </a:endParaRPr>
          </a:p>
        </p:txBody>
      </p:sp>
    </p:spTree>
    <p:extLst>
      <p:ext uri="{BB962C8B-B14F-4D97-AF65-F5344CB8AC3E}">
        <p14:creationId xmlns:p14="http://schemas.microsoft.com/office/powerpoint/2010/main" val="3246077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sp>
        <p:nvSpPr>
          <p:cNvPr id="3" name="Content Placeholder 2"/>
          <p:cNvSpPr>
            <a:spLocks noGrp="1"/>
          </p:cNvSpPr>
          <p:nvPr>
            <p:ph sz="quarter" idx="1"/>
          </p:nvPr>
        </p:nvSpPr>
        <p:spPr/>
        <p:txBody>
          <a:bodyPr>
            <a:normAutofit/>
          </a:bodyPr>
          <a:lstStyle/>
          <a:p>
            <a:pPr marL="0" indent="0" algn="just">
              <a:lnSpc>
                <a:spcPct val="150000"/>
              </a:lnSpc>
              <a:buNone/>
            </a:pPr>
            <a:r>
              <a:rPr lang="fa-IR" sz="2000" dirty="0">
                <a:cs typeface="B Nazanin" pitchFamily="2" charset="-78"/>
              </a:rPr>
              <a:t>مرورگرهای اصلی وب، به هم پیوستند تا به طور مطمئن </a:t>
            </a:r>
            <a:r>
              <a:rPr lang="en-US" sz="2000" dirty="0" smtClean="0">
                <a:cs typeface="B Nazanin" pitchFamily="2" charset="-78"/>
              </a:rPr>
              <a:t>java applet</a:t>
            </a:r>
            <a:r>
              <a:rPr lang="fa-IR" sz="2000" dirty="0" smtClean="0">
                <a:cs typeface="B Nazanin" pitchFamily="2" charset="-78"/>
              </a:rPr>
              <a:t> </a:t>
            </a:r>
            <a:r>
              <a:rPr lang="fa-IR" sz="2000" dirty="0">
                <a:cs typeface="B Nazanin" pitchFamily="2" charset="-78"/>
              </a:rPr>
              <a:t>را بدون صفحات وب اجرا کنند و به این صورت جاوا خیلی زود معروف و محبوب شد. با پیدایش </a:t>
            </a:r>
            <a:r>
              <a:rPr lang="en-US" sz="2000" dirty="0">
                <a:cs typeface="B Nazanin" pitchFamily="2" charset="-78"/>
              </a:rPr>
              <a:t>java2</a:t>
            </a:r>
            <a:r>
              <a:rPr lang="fa-IR" sz="2000" dirty="0">
                <a:cs typeface="B Nazanin" pitchFamily="2" charset="-78"/>
              </a:rPr>
              <a:t>، نسخه جدید توانست ترکیب‌های جدیدی را برای نوع‌های مختلف پلت فرم‌ها ایجاد کند. به عنوان مثال </a:t>
            </a:r>
            <a:r>
              <a:rPr lang="en-US" sz="2000" dirty="0">
                <a:cs typeface="B Nazanin" pitchFamily="2" charset="-78"/>
              </a:rPr>
              <a:t>J2EE</a:t>
            </a:r>
            <a:r>
              <a:rPr lang="fa-IR" sz="2000" dirty="0">
                <a:cs typeface="B Nazanin" pitchFamily="2" charset="-78"/>
              </a:rPr>
              <a:t>، باهدف کاربرد برای تشکیلات اقتصادی، و نسخه </a:t>
            </a:r>
            <a:r>
              <a:rPr lang="en-US" sz="2000" dirty="0" smtClean="0">
                <a:cs typeface="B Nazanin" pitchFamily="2" charset="-78"/>
              </a:rPr>
              <a:t>J2ME </a:t>
            </a:r>
            <a:r>
              <a:rPr lang="fa-IR" sz="2000" dirty="0">
                <a:cs typeface="B Nazanin" pitchFamily="2" charset="-78"/>
              </a:rPr>
              <a:t>برای موبایل منتشر شد. در سال 2006 با هدف بازاریابی، این شرکت نسخه جدید </a:t>
            </a:r>
            <a:r>
              <a:rPr lang="en-US" sz="2000" dirty="0">
                <a:cs typeface="B Nazanin" pitchFamily="2" charset="-78"/>
              </a:rPr>
              <a:t>J2</a:t>
            </a:r>
            <a:r>
              <a:rPr lang="fa-IR" sz="2000" dirty="0">
                <a:cs typeface="B Nazanin" pitchFamily="2" charset="-78"/>
              </a:rPr>
              <a:t> را با نام‌های </a:t>
            </a:r>
            <a:r>
              <a:rPr lang="en-US" sz="2000" dirty="0" smtClean="0">
                <a:cs typeface="B Nazanin" pitchFamily="2" charset="-78"/>
              </a:rPr>
              <a:t>JavaEE</a:t>
            </a:r>
            <a:r>
              <a:rPr lang="fa-IR" sz="2000" dirty="0" smtClean="0">
                <a:cs typeface="B Nazanin" pitchFamily="2" charset="-78"/>
              </a:rPr>
              <a:t>، </a:t>
            </a:r>
            <a:r>
              <a:rPr lang="en-US" sz="2000" dirty="0" smtClean="0">
                <a:cs typeface="B Nazanin" pitchFamily="2" charset="-78"/>
              </a:rPr>
              <a:t>JavaME </a:t>
            </a:r>
            <a:r>
              <a:rPr lang="fa-IR" sz="2000" dirty="0">
                <a:cs typeface="B Nazanin" pitchFamily="2" charset="-78"/>
              </a:rPr>
              <a:t>و </a:t>
            </a:r>
            <a:r>
              <a:rPr lang="en-US" sz="2000" dirty="0" smtClean="0">
                <a:cs typeface="B Nazanin" pitchFamily="2" charset="-78"/>
              </a:rPr>
              <a:t>JavaSE </a:t>
            </a:r>
            <a:r>
              <a:rPr lang="fa-IR" sz="2000" dirty="0" smtClean="0">
                <a:cs typeface="B Nazanin" pitchFamily="2" charset="-78"/>
              </a:rPr>
              <a:t> منتشر </a:t>
            </a:r>
            <a:r>
              <a:rPr lang="fa-IR" sz="2000" dirty="0">
                <a:cs typeface="B Nazanin" pitchFamily="2" charset="-78"/>
              </a:rPr>
              <a:t>کرد. در سال 1997 شرکت سان میکروسیستمز،</a:t>
            </a:r>
            <a:r>
              <a:rPr lang="en-US" sz="2000" dirty="0">
                <a:cs typeface="B Nazanin" pitchFamily="2" charset="-78"/>
              </a:rPr>
              <a:t>ISO/IEC JTC1 standards body </a:t>
            </a:r>
            <a:r>
              <a:rPr lang="fa-IR" sz="2000" dirty="0" smtClean="0">
                <a:cs typeface="B Nazanin" pitchFamily="2" charset="-78"/>
              </a:rPr>
              <a:t>و                                </a:t>
            </a:r>
            <a:r>
              <a:rPr lang="en-US" sz="2000" dirty="0">
                <a:cs typeface="B Nazanin" pitchFamily="2" charset="-78"/>
              </a:rPr>
              <a:t>Ecma International </a:t>
            </a:r>
            <a:r>
              <a:rPr lang="fa-IR" sz="2000" dirty="0" smtClean="0">
                <a:cs typeface="B Nazanin" pitchFamily="2" charset="-78"/>
              </a:rPr>
              <a:t> را </a:t>
            </a:r>
            <a:r>
              <a:rPr lang="fa-IR" sz="2000" dirty="0">
                <a:cs typeface="B Nazanin" pitchFamily="2" charset="-78"/>
              </a:rPr>
              <a:t>به فرمول جاوا تغییر داد. شرکت </a:t>
            </a:r>
            <a:r>
              <a:rPr lang="en-US" sz="2000" dirty="0" smtClean="0">
                <a:cs typeface="B Nazanin" pitchFamily="2" charset="-78"/>
              </a:rPr>
              <a:t> sun </a:t>
            </a:r>
            <a:r>
              <a:rPr lang="fa-IR" sz="2000" dirty="0" smtClean="0">
                <a:cs typeface="B Nazanin" pitchFamily="2" charset="-78"/>
              </a:rPr>
              <a:t>بسیاری از کاربردهای جاوایش را بدون هیچ هزینه‌ای فراهم آورد. در 13 نوامبر 2006 این شرکت</a:t>
            </a:r>
            <a:r>
              <a:rPr lang="en-US" sz="2000" dirty="0" smtClean="0">
                <a:cs typeface="B Nazanin" pitchFamily="2" charset="-78"/>
              </a:rPr>
              <a:t> </a:t>
            </a:r>
            <a:r>
              <a:rPr lang="fa-IR" sz="2000" dirty="0" smtClean="0">
                <a:cs typeface="B Nazanin" pitchFamily="2" charset="-78"/>
              </a:rPr>
              <a:t>نرم‌افزار جاوا را به صورت رایگان و با مجوز عمومی برای همه منتشر کرد.</a:t>
            </a:r>
            <a:endParaRPr lang="fa-IR" sz="2000" dirty="0">
              <a:solidFill>
                <a:schemeClr val="tx1">
                  <a:lumMod val="95000"/>
                  <a:lumOff val="5000"/>
                </a:schemeClr>
              </a:solidFill>
              <a:cs typeface="B Nazanin" pitchFamily="2" charset="-78"/>
            </a:endParaRPr>
          </a:p>
        </p:txBody>
      </p:sp>
      <p:sp>
        <p:nvSpPr>
          <p:cNvPr id="4" name="Slide Number Placeholder 3"/>
          <p:cNvSpPr>
            <a:spLocks noGrp="1"/>
          </p:cNvSpPr>
          <p:nvPr>
            <p:ph type="sldNum" sz="quarter" idx="15"/>
          </p:nvPr>
        </p:nvSpPr>
        <p:spPr/>
        <p:txBody>
          <a:bodyPr/>
          <a:lstStyle/>
          <a:p>
            <a:fld id="{02BD82EB-A93A-48C2-B51D-B80A7A9CD38A}" type="slidenum">
              <a:rPr lang="fa-IR" smtClean="0"/>
              <a:pPr/>
              <a:t>5</a:t>
            </a:fld>
            <a:endParaRPr lang="fa-IR"/>
          </a:p>
        </p:txBody>
      </p:sp>
    </p:spTree>
    <p:extLst>
      <p:ext uri="{BB962C8B-B14F-4D97-AF65-F5344CB8AC3E}">
        <p14:creationId xmlns:p14="http://schemas.microsoft.com/office/powerpoint/2010/main" val="4130954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4322" y="1844824"/>
            <a:ext cx="7814102" cy="4320480"/>
          </a:xfrm>
        </p:spPr>
        <p:txBody>
          <a:bodyPr>
            <a:normAutofit/>
          </a:bodyPr>
          <a:lstStyle/>
          <a:p>
            <a:pPr marL="0" indent="0">
              <a:lnSpc>
                <a:spcPct val="150000"/>
              </a:lnSpc>
              <a:buNone/>
            </a:pPr>
            <a:r>
              <a:rPr lang="fa-IR" dirty="0">
                <a:solidFill>
                  <a:schemeClr val="tx1">
                    <a:lumMod val="95000"/>
                    <a:lumOff val="5000"/>
                  </a:schemeClr>
                </a:solidFill>
                <a:cs typeface="B Nazanin" pitchFamily="2" charset="-78"/>
              </a:rPr>
              <a:t>جاوا برای نوشتن انواع برنامه‌های کاربردی مناسب است. با جاوا می‌توان انواع </a:t>
            </a:r>
            <a:endParaRPr lang="fa-IR" dirty="0" smtClean="0">
              <a:solidFill>
                <a:schemeClr val="tx1">
                  <a:lumMod val="95000"/>
                  <a:lumOff val="5000"/>
                </a:schemeClr>
              </a:solidFill>
              <a:cs typeface="B Nazanin" pitchFamily="2" charset="-78"/>
            </a:endParaRPr>
          </a:p>
          <a:p>
            <a:pPr marL="0" indent="0">
              <a:lnSpc>
                <a:spcPct val="150000"/>
              </a:lnSpc>
              <a:buNone/>
            </a:pPr>
            <a:r>
              <a:rPr lang="fa-IR" dirty="0" smtClean="0">
                <a:solidFill>
                  <a:schemeClr val="tx1">
                    <a:lumMod val="95000"/>
                    <a:lumOff val="5000"/>
                  </a:schemeClr>
                </a:solidFill>
                <a:cs typeface="B Nazanin" pitchFamily="2" charset="-78"/>
              </a:rPr>
              <a:t>برنامه‌های تحت وب</a:t>
            </a:r>
            <a:endParaRPr lang="en-US" dirty="0">
              <a:solidFill>
                <a:schemeClr val="tx1">
                  <a:lumMod val="95000"/>
                  <a:lumOff val="5000"/>
                </a:schemeClr>
              </a:solidFill>
              <a:cs typeface="B Nazanin" pitchFamily="2" charset="-78"/>
            </a:endParaRPr>
          </a:p>
          <a:p>
            <a:pPr marL="0" indent="0">
              <a:lnSpc>
                <a:spcPct val="150000"/>
              </a:lnSpc>
              <a:buNone/>
            </a:pPr>
            <a:r>
              <a:rPr lang="fa-IR" dirty="0" smtClean="0">
                <a:solidFill>
                  <a:schemeClr val="tx1">
                    <a:lumMod val="95000"/>
                    <a:lumOff val="5000"/>
                  </a:schemeClr>
                </a:solidFill>
                <a:cs typeface="B Nazanin" pitchFamily="2" charset="-78"/>
              </a:rPr>
              <a:t>برنامه‌نویسی </a:t>
            </a:r>
            <a:r>
              <a:rPr lang="fa-IR" dirty="0">
                <a:solidFill>
                  <a:schemeClr val="tx1">
                    <a:lumMod val="95000"/>
                    <a:lumOff val="5000"/>
                  </a:schemeClr>
                </a:solidFill>
                <a:cs typeface="B Nazanin" pitchFamily="2" charset="-78"/>
              </a:rPr>
              <a:t>سیستم‌های کوچک مانند موبایل، پاکت پی‌سی و ...</a:t>
            </a:r>
            <a:endParaRPr lang="en-US" dirty="0">
              <a:solidFill>
                <a:schemeClr val="tx1">
                  <a:lumMod val="95000"/>
                  <a:lumOff val="5000"/>
                </a:schemeClr>
              </a:solidFill>
              <a:cs typeface="B Nazanin" pitchFamily="2" charset="-78"/>
            </a:endParaRPr>
          </a:p>
          <a:p>
            <a:pPr marL="0" indent="0">
              <a:lnSpc>
                <a:spcPct val="150000"/>
              </a:lnSpc>
              <a:buNone/>
            </a:pPr>
            <a:r>
              <a:rPr lang="fa-IR" dirty="0">
                <a:solidFill>
                  <a:schemeClr val="tx1">
                    <a:lumMod val="95000"/>
                    <a:lumOff val="5000"/>
                  </a:schemeClr>
                </a:solidFill>
                <a:cs typeface="B Nazanin" pitchFamily="2" charset="-78"/>
              </a:rPr>
              <a:t>برنامه‌های کاربردی بزرگ (</a:t>
            </a:r>
            <a:r>
              <a:rPr lang="en-US" dirty="0">
                <a:solidFill>
                  <a:schemeClr val="tx1">
                    <a:lumMod val="95000"/>
                    <a:lumOff val="5000"/>
                  </a:schemeClr>
                </a:solidFill>
                <a:cs typeface="B Nazanin" pitchFamily="2" charset="-78"/>
              </a:rPr>
              <a:t>Enterprise</a:t>
            </a:r>
            <a:r>
              <a:rPr lang="fa-IR" dirty="0" smtClean="0">
                <a:solidFill>
                  <a:schemeClr val="tx1">
                    <a:lumMod val="95000"/>
                    <a:lumOff val="5000"/>
                  </a:schemeClr>
                </a:solidFill>
                <a:cs typeface="B Nazanin" pitchFamily="2" charset="-78"/>
              </a:rPr>
              <a:t>)</a:t>
            </a:r>
            <a:r>
              <a:rPr lang="fa-IR" dirty="0">
                <a:solidFill>
                  <a:schemeClr val="tx1">
                    <a:lumMod val="95000"/>
                    <a:lumOff val="5000"/>
                  </a:schemeClr>
                </a:solidFill>
                <a:cs typeface="B Nazanin" pitchFamily="2" charset="-78"/>
              </a:rPr>
              <a:t> </a:t>
            </a:r>
            <a:r>
              <a:rPr lang="fa-IR" dirty="0" smtClean="0">
                <a:solidFill>
                  <a:schemeClr val="tx1">
                    <a:lumMod val="95000"/>
                    <a:lumOff val="5000"/>
                  </a:schemeClr>
                </a:solidFill>
                <a:cs typeface="B Nazanin" pitchFamily="2" charset="-78"/>
              </a:rPr>
              <a:t>را نوشت.</a:t>
            </a:r>
            <a:endParaRPr lang="fa-IR" dirty="0">
              <a:solidFill>
                <a:schemeClr val="tx1">
                  <a:lumMod val="95000"/>
                  <a:lumOff val="5000"/>
                </a:schemeClr>
              </a:solidFill>
              <a:cs typeface="B Nazanin" pitchFamily="2" charset="-78"/>
            </a:endParaRPr>
          </a:p>
        </p:txBody>
      </p:sp>
      <p:sp>
        <p:nvSpPr>
          <p:cNvPr id="4" name="Slide Number Placeholder 3"/>
          <p:cNvSpPr>
            <a:spLocks noGrp="1"/>
          </p:cNvSpPr>
          <p:nvPr>
            <p:ph type="sldNum" sz="quarter" idx="15"/>
          </p:nvPr>
        </p:nvSpPr>
        <p:spPr/>
        <p:txBody>
          <a:bodyPr/>
          <a:lstStyle/>
          <a:p>
            <a:fld id="{02BD82EB-A93A-48C2-B51D-B80A7A9CD38A}" type="slidenum">
              <a:rPr lang="fa-IR" smtClean="0"/>
              <a:pPr/>
              <a:t>6</a:t>
            </a:fld>
            <a:endParaRPr lang="fa-IR"/>
          </a:p>
        </p:txBody>
      </p:sp>
      <p:sp>
        <p:nvSpPr>
          <p:cNvPr id="5" name="Content Placeholder 2"/>
          <p:cNvSpPr txBox="1">
            <a:spLocks/>
          </p:cNvSpPr>
          <p:nvPr/>
        </p:nvSpPr>
        <p:spPr>
          <a:xfrm>
            <a:off x="574322" y="3933056"/>
            <a:ext cx="7467600" cy="2232248"/>
          </a:xfrm>
          <a:prstGeom prst="rect">
            <a:avLst/>
          </a:prstGeom>
        </p:spPr>
        <p:txBody>
          <a:bodyPr vert="horz">
            <a:no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lnSpc>
                <a:spcPct val="150000"/>
              </a:lnSpc>
              <a:buFont typeface="Wingdings"/>
              <a:buNone/>
            </a:pPr>
            <a:endParaRPr lang="fa-IR" dirty="0">
              <a:cs typeface="B Nazanin" pitchFamily="2" charset="-78"/>
            </a:endParaRPr>
          </a:p>
        </p:txBody>
      </p:sp>
      <p:sp>
        <p:nvSpPr>
          <p:cNvPr id="6" name="Rectangle 5"/>
          <p:cNvSpPr/>
          <p:nvPr/>
        </p:nvSpPr>
        <p:spPr>
          <a:xfrm>
            <a:off x="179512" y="332656"/>
            <a:ext cx="8352928" cy="1107996"/>
          </a:xfrm>
          <a:prstGeom prst="rect">
            <a:avLst/>
          </a:prstGeom>
        </p:spPr>
        <p:txBody>
          <a:bodyPr wrap="square">
            <a:spAutoFit/>
          </a:bodyPr>
          <a:lstStyle/>
          <a:p>
            <a:r>
              <a:rPr lang="fa-IR" sz="6600" dirty="0" smtClean="0">
                <a:latin typeface="IranNastaliq" pitchFamily="18" charset="0"/>
                <a:cs typeface="IranNastaliq" pitchFamily="18" charset="0"/>
              </a:rPr>
              <a:t>برنامه های جاوا  و اپلت ها</a:t>
            </a:r>
            <a:endParaRPr 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2644772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2BD82EB-A93A-48C2-B51D-B80A7A9CD38A}" type="slidenum">
              <a:rPr lang="fa-IR" smtClean="0"/>
              <a:pPr/>
              <a:t>7</a:t>
            </a:fld>
            <a:endParaRPr lang="fa-IR"/>
          </a:p>
        </p:txBody>
      </p:sp>
      <p:sp>
        <p:nvSpPr>
          <p:cNvPr id="8" name="Content Placeholder 7"/>
          <p:cNvSpPr>
            <a:spLocks noGrp="1"/>
          </p:cNvSpPr>
          <p:nvPr>
            <p:ph sz="quarter" idx="1"/>
          </p:nvPr>
        </p:nvSpPr>
        <p:spPr>
          <a:xfrm>
            <a:off x="827584" y="1988840"/>
            <a:ext cx="7467600" cy="3528392"/>
          </a:xfrm>
        </p:spPr>
        <p:txBody>
          <a:bodyPr>
            <a:normAutofit lnSpcReduction="10000"/>
          </a:bodyPr>
          <a:lstStyle/>
          <a:p>
            <a:pPr marL="0" indent="0" algn="just">
              <a:lnSpc>
                <a:spcPct val="150000"/>
              </a:lnSpc>
              <a:buNone/>
            </a:pPr>
            <a:r>
              <a:rPr lang="fa-IR" sz="2600" dirty="0">
                <a:solidFill>
                  <a:schemeClr val="tx1">
                    <a:lumMod val="95000"/>
                    <a:lumOff val="5000"/>
                  </a:schemeClr>
                </a:solidFill>
                <a:cs typeface="B Nazanin" pitchFamily="2" charset="-78"/>
              </a:rPr>
              <a:t>قابلیت خاصی در جاوا وجود دارد بنام اپلت. اپلت‌ها امکانات فراوانی برای نوشتن برنامه‌های تحت وب در اختیار برنامه‌نویسان قرار می‌دهند که دیگر زبان‌های برنامه‌نویسی فاقد آن هستند. البته وجود ماشین مجازی جاوا برای اجرای اپلت لازم است. اپلت‌ها نظیر فناوری </a:t>
            </a:r>
            <a:r>
              <a:rPr lang="en-US" sz="2600" dirty="0" smtClean="0">
                <a:solidFill>
                  <a:schemeClr val="tx1">
                    <a:lumMod val="95000"/>
                    <a:lumOff val="5000"/>
                  </a:schemeClr>
                </a:solidFill>
                <a:cs typeface="B Nazanin" pitchFamily="2" charset="-78"/>
              </a:rPr>
              <a:t>ActiveX</a:t>
            </a:r>
            <a:r>
              <a:rPr lang="fa-IR" sz="2600" dirty="0" smtClean="0">
                <a:solidFill>
                  <a:schemeClr val="tx1">
                    <a:lumMod val="95000"/>
                    <a:lumOff val="5000"/>
                  </a:schemeClr>
                </a:solidFill>
                <a:cs typeface="B Nazanin" pitchFamily="2" charset="-78"/>
              </a:rPr>
              <a:t> شرکت </a:t>
            </a:r>
            <a:r>
              <a:rPr lang="fa-IR" sz="2600" dirty="0">
                <a:solidFill>
                  <a:schemeClr val="tx1">
                    <a:lumMod val="95000"/>
                    <a:lumOff val="5000"/>
                  </a:schemeClr>
                </a:solidFill>
                <a:cs typeface="B Nazanin" pitchFamily="2" charset="-78"/>
              </a:rPr>
              <a:t>مایکروسافت هستند که برنامه‌نویسان را قادر می‌سازد تا امکاناتی را به مرورگر کاربر بیفزایند.البته تفاوت این دو در امنیت می‌باشد به گونه‌ای که اپلت‌ها بدلیل اینکه در محیطی به نام جعبه شنی اجرا می‌شوند امن هستند ولی </a:t>
            </a:r>
            <a:r>
              <a:rPr lang="en-US" sz="2600" dirty="0" smtClean="0">
                <a:solidFill>
                  <a:schemeClr val="tx1">
                    <a:lumMod val="95000"/>
                    <a:lumOff val="5000"/>
                  </a:schemeClr>
                </a:solidFill>
                <a:cs typeface="B Nazanin" pitchFamily="2" charset="-78"/>
              </a:rPr>
              <a:t>ActiveX‌ </a:t>
            </a:r>
            <a:r>
              <a:rPr lang="fa-IR" sz="2600" dirty="0" smtClean="0">
                <a:solidFill>
                  <a:schemeClr val="tx1">
                    <a:lumMod val="95000"/>
                    <a:lumOff val="5000"/>
                  </a:schemeClr>
                </a:solidFill>
                <a:cs typeface="B Nazanin" pitchFamily="2" charset="-78"/>
              </a:rPr>
              <a:t> ها</a:t>
            </a:r>
            <a:r>
              <a:rPr lang="fa-IR" sz="2600" dirty="0">
                <a:solidFill>
                  <a:schemeClr val="tx1">
                    <a:lumMod val="95000"/>
                    <a:lumOff val="5000"/>
                  </a:schemeClr>
                </a:solidFill>
                <a:cs typeface="B Nazanin" pitchFamily="2" charset="-78"/>
              </a:rPr>
              <a:t> </a:t>
            </a:r>
            <a:r>
              <a:rPr lang="fa-IR" sz="2600" dirty="0" smtClean="0">
                <a:solidFill>
                  <a:schemeClr val="tx1">
                    <a:lumMod val="95000"/>
                    <a:lumOff val="5000"/>
                  </a:schemeClr>
                </a:solidFill>
                <a:cs typeface="B Nazanin" pitchFamily="2" charset="-78"/>
              </a:rPr>
              <a:t> فاقد </a:t>
            </a:r>
            <a:r>
              <a:rPr lang="fa-IR" sz="2600" dirty="0">
                <a:solidFill>
                  <a:schemeClr val="tx1">
                    <a:lumMod val="95000"/>
                    <a:lumOff val="5000"/>
                  </a:schemeClr>
                </a:solidFill>
                <a:cs typeface="B Nazanin" pitchFamily="2" charset="-78"/>
              </a:rPr>
              <a:t>چنین امنیتی هستند.</a:t>
            </a:r>
            <a:endParaRPr lang="en-US" sz="2600" dirty="0">
              <a:solidFill>
                <a:schemeClr val="tx1">
                  <a:lumMod val="95000"/>
                  <a:lumOff val="5000"/>
                </a:schemeClr>
              </a:solidFill>
              <a:cs typeface="B Nazanin" pitchFamily="2" charset="-78"/>
            </a:endParaRPr>
          </a:p>
          <a:p>
            <a:pPr marL="0" indent="0" algn="just">
              <a:lnSpc>
                <a:spcPct val="150000"/>
              </a:lnSpc>
              <a:buNone/>
            </a:pPr>
            <a:endParaRPr lang="fa-IR" dirty="0"/>
          </a:p>
        </p:txBody>
      </p:sp>
      <p:sp>
        <p:nvSpPr>
          <p:cNvPr id="5" name="Rectangle 4"/>
          <p:cNvSpPr/>
          <p:nvPr/>
        </p:nvSpPr>
        <p:spPr>
          <a:xfrm>
            <a:off x="179512" y="332656"/>
            <a:ext cx="8352928" cy="923330"/>
          </a:xfrm>
          <a:prstGeom prst="rect">
            <a:avLst/>
          </a:prstGeom>
        </p:spPr>
        <p:txBody>
          <a:bodyPr wrap="square">
            <a:spAutoFit/>
          </a:bodyPr>
          <a:lstStyle/>
          <a:p>
            <a:pPr algn="ctr"/>
            <a:r>
              <a:rPr lang="en-US" sz="5400" dirty="0" smtClean="0">
                <a:latin typeface="Times New Roman" pitchFamily="18" charset="0"/>
                <a:cs typeface="Times New Roman" pitchFamily="18" charset="0"/>
              </a:rPr>
              <a:t>Applets</a:t>
            </a:r>
            <a:endParaRPr 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1610046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lgn="just">
              <a:lnSpc>
                <a:spcPct val="150000"/>
              </a:lnSpc>
              <a:buNone/>
            </a:pPr>
            <a:r>
              <a:rPr lang="fa-IR" sz="2200" dirty="0" smtClean="0">
                <a:solidFill>
                  <a:schemeClr val="tx1">
                    <a:lumMod val="95000"/>
                    <a:lumOff val="5000"/>
                  </a:schemeClr>
                </a:solidFill>
                <a:cs typeface="B Nazanin" pitchFamily="2" charset="-78"/>
              </a:rPr>
              <a:t>از نظر سیستم‌عامل هر </a:t>
            </a:r>
            <a:r>
              <a:rPr lang="fa-IR" sz="2200" dirty="0">
                <a:solidFill>
                  <a:schemeClr val="tx1">
                    <a:lumMod val="95000"/>
                    <a:lumOff val="5000"/>
                  </a:schemeClr>
                </a:solidFill>
                <a:cs typeface="B Nazanin" pitchFamily="2" charset="-78"/>
              </a:rPr>
              <a:t>چقدر </a:t>
            </a:r>
            <a:r>
              <a:rPr lang="fa-IR" sz="2200" dirty="0" smtClean="0">
                <a:solidFill>
                  <a:schemeClr val="tx1">
                    <a:lumMod val="95000"/>
                    <a:lumOff val="5000"/>
                  </a:schemeClr>
                </a:solidFill>
                <a:cs typeface="B Nazanin" pitchFamily="2" charset="-78"/>
              </a:rPr>
              <a:t>زبانهای</a:t>
            </a:r>
            <a:r>
              <a:rPr lang="en-US" sz="2200" dirty="0" smtClean="0">
                <a:solidFill>
                  <a:schemeClr val="tx1">
                    <a:lumMod val="95000"/>
                    <a:lumOff val="5000"/>
                  </a:schemeClr>
                </a:solidFill>
                <a:cs typeface="B Nazanin" pitchFamily="2" charset="-78"/>
              </a:rPr>
              <a:t>net </a:t>
            </a:r>
            <a:r>
              <a:rPr lang="fa-IR" sz="2200" dirty="0" smtClean="0">
                <a:solidFill>
                  <a:schemeClr val="tx1">
                    <a:lumMod val="95000"/>
                    <a:lumOff val="5000"/>
                  </a:schemeClr>
                </a:solidFill>
                <a:cs typeface="B Nazanin" pitchFamily="2" charset="-78"/>
              </a:rPr>
              <a:t>. قوی </a:t>
            </a:r>
            <a:r>
              <a:rPr lang="fa-IR" sz="2200" dirty="0">
                <a:solidFill>
                  <a:schemeClr val="tx1">
                    <a:lumMod val="95000"/>
                    <a:lumOff val="5000"/>
                  </a:schemeClr>
                </a:solidFill>
                <a:cs typeface="B Nazanin" pitchFamily="2" charset="-78"/>
              </a:rPr>
              <a:t>باشند تنها بر روی پلت فرم ویندوز اجرا می‌شوند و برخی ویندوز را سیستم‌عامل غیر قابل اعتمادی در برنامه نویسی </a:t>
            </a:r>
            <a:r>
              <a:rPr lang="en-US" sz="2200" dirty="0">
                <a:solidFill>
                  <a:schemeClr val="tx1">
                    <a:lumMod val="95000"/>
                    <a:lumOff val="5000"/>
                  </a:schemeClr>
                </a:solidFill>
                <a:cs typeface="B Nazanin" pitchFamily="2" charset="-78"/>
              </a:rPr>
              <a:t>Enterprise </a:t>
            </a:r>
            <a:r>
              <a:rPr lang="fa-IR" sz="2200" dirty="0">
                <a:solidFill>
                  <a:schemeClr val="tx1">
                    <a:lumMod val="95000"/>
                    <a:lumOff val="5000"/>
                  </a:schemeClr>
                </a:solidFill>
                <a:cs typeface="B Nazanin" pitchFamily="2" charset="-78"/>
              </a:rPr>
              <a:t>می‌دانند. ولی جاوا از این نظر </a:t>
            </a:r>
            <a:r>
              <a:rPr lang="fa-IR" sz="2200" dirty="0" smtClean="0">
                <a:solidFill>
                  <a:schemeClr val="tx1">
                    <a:lumMod val="95000"/>
                    <a:lumOff val="5000"/>
                  </a:schemeClr>
                </a:solidFill>
                <a:cs typeface="B Nazanin" pitchFamily="2" charset="-78"/>
              </a:rPr>
              <a:t>انتخاب خوبی </a:t>
            </a:r>
            <a:r>
              <a:rPr lang="fa-IR" sz="2200" dirty="0">
                <a:solidFill>
                  <a:schemeClr val="tx1">
                    <a:lumMod val="95000"/>
                    <a:lumOff val="5000"/>
                  </a:schemeClr>
                </a:solidFill>
                <a:cs typeface="B Nazanin" pitchFamily="2" charset="-78"/>
              </a:rPr>
              <a:t>است</a:t>
            </a:r>
            <a:r>
              <a:rPr lang="fa-IR" sz="2200" dirty="0" smtClean="0">
                <a:solidFill>
                  <a:schemeClr val="tx1">
                    <a:lumMod val="95000"/>
                    <a:lumOff val="5000"/>
                  </a:schemeClr>
                </a:solidFill>
                <a:cs typeface="B Nazanin" pitchFamily="2" charset="-78"/>
              </a:rPr>
              <a:t>.</a:t>
            </a:r>
          </a:p>
          <a:p>
            <a:pPr marL="0" indent="0" algn="just">
              <a:lnSpc>
                <a:spcPct val="150000"/>
              </a:lnSpc>
              <a:buNone/>
            </a:pPr>
            <a:r>
              <a:rPr lang="fa-IR" sz="2200" dirty="0" smtClean="0">
                <a:solidFill>
                  <a:schemeClr val="tx1">
                    <a:lumMod val="95000"/>
                    <a:lumOff val="5000"/>
                  </a:schemeClr>
                </a:solidFill>
                <a:cs typeface="B Nazanin" pitchFamily="2" charset="-78"/>
              </a:rPr>
              <a:t>از دیدگاه قابلیت حمل؛ جاوا </a:t>
            </a:r>
            <a:r>
              <a:rPr lang="fa-IR" sz="2200" dirty="0">
                <a:solidFill>
                  <a:schemeClr val="tx1">
                    <a:lumMod val="95000"/>
                    <a:lumOff val="5000"/>
                  </a:schemeClr>
                </a:solidFill>
                <a:cs typeface="B Nazanin" pitchFamily="2" charset="-78"/>
              </a:rPr>
              <a:t>بر روی پلتفرم‌های گوناگونی قابل اجرا است، از </a:t>
            </a:r>
            <a:r>
              <a:rPr lang="en-US" sz="2200" dirty="0">
                <a:solidFill>
                  <a:schemeClr val="tx1">
                    <a:lumMod val="95000"/>
                    <a:lumOff val="5000"/>
                  </a:schemeClr>
                </a:solidFill>
                <a:cs typeface="B Nazanin" pitchFamily="2" charset="-78"/>
              </a:rPr>
              <a:t>ATM </a:t>
            </a:r>
            <a:r>
              <a:rPr lang="fa-IR" sz="2200" dirty="0">
                <a:solidFill>
                  <a:schemeClr val="tx1">
                    <a:lumMod val="95000"/>
                    <a:lumOff val="5000"/>
                  </a:schemeClr>
                </a:solidFill>
                <a:cs typeface="B Nazanin" pitchFamily="2" charset="-78"/>
              </a:rPr>
              <a:t>و ماشین رختشویی گرفته تا سرورهای سولاریس با قابلیت پشتیبانی از 1024 </a:t>
            </a:r>
            <a:r>
              <a:rPr lang="en-US" sz="2200" dirty="0">
                <a:solidFill>
                  <a:schemeClr val="tx1">
                    <a:lumMod val="95000"/>
                    <a:lumOff val="5000"/>
                  </a:schemeClr>
                </a:solidFill>
                <a:cs typeface="B Nazanin" pitchFamily="2" charset="-78"/>
              </a:rPr>
              <a:t>cpu </a:t>
            </a:r>
            <a:r>
              <a:rPr lang="fa-IR" sz="2200" dirty="0">
                <a:solidFill>
                  <a:schemeClr val="tx1">
                    <a:lumMod val="95000"/>
                    <a:lumOff val="5000"/>
                  </a:schemeClr>
                </a:solidFill>
                <a:cs typeface="B Nazanin" pitchFamily="2" charset="-78"/>
              </a:rPr>
              <a:t> برای پردازش.</a:t>
            </a:r>
            <a:endParaRPr lang="en-US" sz="2200" dirty="0">
              <a:solidFill>
                <a:schemeClr val="tx1">
                  <a:lumMod val="95000"/>
                  <a:lumOff val="5000"/>
                </a:schemeClr>
              </a:solidFill>
              <a:cs typeface="B Nazanin" pitchFamily="2" charset="-78"/>
            </a:endParaRPr>
          </a:p>
          <a:p>
            <a:pPr marL="0" indent="0">
              <a:buNone/>
            </a:pPr>
            <a:endParaRPr lang="fa-IR" dirty="0"/>
          </a:p>
        </p:txBody>
      </p:sp>
      <p:sp>
        <p:nvSpPr>
          <p:cNvPr id="4" name="Slide Number Placeholder 3"/>
          <p:cNvSpPr>
            <a:spLocks noGrp="1"/>
          </p:cNvSpPr>
          <p:nvPr>
            <p:ph type="sldNum" sz="quarter" idx="15"/>
          </p:nvPr>
        </p:nvSpPr>
        <p:spPr/>
        <p:txBody>
          <a:bodyPr/>
          <a:lstStyle/>
          <a:p>
            <a:fld id="{02BD82EB-A93A-48C2-B51D-B80A7A9CD38A}" type="slidenum">
              <a:rPr lang="fa-IR" smtClean="0"/>
              <a:pPr/>
              <a:t>8</a:t>
            </a:fld>
            <a:endParaRPr lang="fa-IR"/>
          </a:p>
        </p:txBody>
      </p:sp>
      <p:sp>
        <p:nvSpPr>
          <p:cNvPr id="6" name="Title 1"/>
          <p:cNvSpPr txBox="1">
            <a:spLocks/>
          </p:cNvSpPr>
          <p:nvPr/>
        </p:nvSpPr>
        <p:spPr>
          <a:xfrm>
            <a:off x="467544" y="260648"/>
            <a:ext cx="7467600" cy="1143000"/>
          </a:xfrm>
          <a:prstGeom prst="rect">
            <a:avLst/>
          </a:prstGeom>
        </p:spPr>
        <p:txBody>
          <a:bodyPr vert="horz" anchor="b">
            <a:normAutofit/>
          </a:bodyPr>
          <a:lstStyle>
            <a:lvl1pPr algn="l" rtl="1"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6600" cap="none" dirty="0" smtClean="0">
                <a:solidFill>
                  <a:schemeClr val="tx1"/>
                </a:solidFill>
              </a:rPr>
              <a:t>JAVA</a:t>
            </a:r>
            <a:endParaRPr lang="fa-IR" sz="6600" cap="none" dirty="0">
              <a:solidFill>
                <a:schemeClr val="tx1"/>
              </a:solidFill>
            </a:endParaRPr>
          </a:p>
        </p:txBody>
      </p:sp>
    </p:spTree>
    <p:extLst>
      <p:ext uri="{BB962C8B-B14F-4D97-AF65-F5344CB8AC3E}">
        <p14:creationId xmlns:p14="http://schemas.microsoft.com/office/powerpoint/2010/main" val="1967971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67600" cy="1584176"/>
          </a:xfrm>
        </p:spPr>
        <p:txBody>
          <a:bodyPr>
            <a:noAutofit/>
          </a:bodyPr>
          <a:lstStyle/>
          <a:p>
            <a:pPr algn="ctr"/>
            <a:r>
              <a:rPr lang="fa-IR" sz="8000" cap="none" dirty="0" smtClean="0">
                <a:solidFill>
                  <a:schemeClr val="tx1"/>
                </a:solidFill>
                <a:latin typeface="IranNastaliq" pitchFamily="18" charset="0"/>
                <a:cs typeface="IranNastaliq" pitchFamily="18" charset="0"/>
              </a:rPr>
              <a:t>قابلیت </a:t>
            </a:r>
            <a:r>
              <a:rPr lang="fa-IR" sz="8000" cap="none" dirty="0">
                <a:solidFill>
                  <a:schemeClr val="tx1"/>
                </a:solidFill>
                <a:latin typeface="IranNastaliq" pitchFamily="18" charset="0"/>
                <a:cs typeface="IranNastaliq" pitchFamily="18" charset="0"/>
              </a:rPr>
              <a:t>حمل </a:t>
            </a:r>
            <a:r>
              <a:rPr lang="fa-IR" sz="8000" cap="none" dirty="0" smtClean="0">
                <a:solidFill>
                  <a:schemeClr val="tx1"/>
                </a:solidFill>
                <a:latin typeface="IranNastaliq" pitchFamily="18" charset="0"/>
                <a:cs typeface="IranNastaliq" pitchFamily="18" charset="0"/>
              </a:rPr>
              <a:t>:</a:t>
            </a:r>
            <a:br>
              <a:rPr lang="fa-IR" sz="8000" cap="none" dirty="0" smtClean="0">
                <a:solidFill>
                  <a:schemeClr val="tx1"/>
                </a:solidFill>
                <a:latin typeface="IranNastaliq" pitchFamily="18" charset="0"/>
                <a:cs typeface="IranNastaliq" pitchFamily="18" charset="0"/>
              </a:rPr>
            </a:br>
            <a:r>
              <a:rPr lang="en-US" sz="2800" cap="none" dirty="0" smtClean="0">
                <a:solidFill>
                  <a:schemeClr val="tx1"/>
                </a:solidFill>
              </a:rPr>
              <a:t>Portable</a:t>
            </a:r>
            <a:endParaRPr lang="fa-IR" sz="2800" cap="none" dirty="0">
              <a:solidFill>
                <a:schemeClr val="tx1"/>
              </a:solidFill>
            </a:endParaRPr>
          </a:p>
        </p:txBody>
      </p:sp>
      <p:sp>
        <p:nvSpPr>
          <p:cNvPr id="3" name="Content Placeholder 2"/>
          <p:cNvSpPr>
            <a:spLocks noGrp="1"/>
          </p:cNvSpPr>
          <p:nvPr>
            <p:ph sz="quarter" idx="1"/>
          </p:nvPr>
        </p:nvSpPr>
        <p:spPr>
          <a:xfrm>
            <a:off x="457200" y="1723600"/>
            <a:ext cx="7467600" cy="4873752"/>
          </a:xfrm>
        </p:spPr>
        <p:txBody>
          <a:bodyPr>
            <a:normAutofit/>
          </a:bodyPr>
          <a:lstStyle/>
          <a:p>
            <a:pPr marL="0" indent="0" algn="just">
              <a:lnSpc>
                <a:spcPct val="150000"/>
              </a:lnSpc>
              <a:buNone/>
            </a:pPr>
            <a:r>
              <a:rPr lang="fa-IR" sz="2200" dirty="0">
                <a:solidFill>
                  <a:schemeClr val="tx1">
                    <a:lumMod val="95000"/>
                    <a:lumOff val="5000"/>
                  </a:schemeClr>
                </a:solidFill>
                <a:cs typeface="B Nazanin" pitchFamily="2" charset="-78"/>
              </a:rPr>
              <a:t>یکی از ویژگی‌های </a:t>
            </a:r>
            <a:r>
              <a:rPr lang="fa-IR" sz="2200" dirty="0" smtClean="0">
                <a:solidFill>
                  <a:schemeClr val="tx1">
                    <a:lumMod val="95000"/>
                    <a:lumOff val="5000"/>
                  </a:schemeClr>
                </a:solidFill>
                <a:cs typeface="B Nazanin" pitchFamily="2" charset="-78"/>
              </a:rPr>
              <a:t>جاوا، </a:t>
            </a:r>
            <a:r>
              <a:rPr lang="fa-IR" sz="2200" dirty="0">
                <a:solidFill>
                  <a:schemeClr val="tx1">
                    <a:lumMod val="95000"/>
                    <a:lumOff val="5000"/>
                  </a:schemeClr>
                </a:solidFill>
                <a:cs typeface="B Nazanin" pitchFamily="2" charset="-78"/>
              </a:rPr>
              <a:t>قابل حمل بودن آن است. یعنی برنامه نوشته شده به زبان جاوا باید به طور مشابهی در کامپیوترهای مختلف با سخت‌افزارهای متفاوت اجرا شود. و باید این توانایی را داشته باشد که برنامه یک بار نوشته شود، یک بار کامپایل شود و در همه کامپیوترها اجرا گردد. به این صورت که کد کامپایل شده جاوا را ذخیره می‌کند، اما نه به‌صورت کد ماشین بلکه به‌صورت بایت کد جاوا. كامپايلر جاوا به جاي ايجاد كد محلي ماشين ، كد بايتي براي ماشين مجازي جاوا ايجاد ميكند . براي اجراي دقيق برنامه ، از مفسر جاوا براي اجراي كد هاي بايتي كامپايل شده استفاده ميشود . به دليل اينكه كد هاي بايتي جاوا به نوع كامپيوتر بستگي ندارند ، برنامه هاي جاوا ميتوانند روي هر نوع كامپيوتري كه </a:t>
            </a:r>
            <a:r>
              <a:rPr lang="en-US" sz="2200" dirty="0">
                <a:solidFill>
                  <a:schemeClr val="tx1">
                    <a:lumMod val="95000"/>
                    <a:lumOff val="5000"/>
                  </a:schemeClr>
                </a:solidFill>
                <a:cs typeface="B Nazanin" pitchFamily="2" charset="-78"/>
              </a:rPr>
              <a:t>JVM (Java Virtual Machine)</a:t>
            </a:r>
            <a:r>
              <a:rPr lang="fa-IR" sz="2200" dirty="0">
                <a:solidFill>
                  <a:schemeClr val="tx1">
                    <a:lumMod val="95000"/>
                    <a:lumOff val="5000"/>
                  </a:schemeClr>
                </a:solidFill>
                <a:cs typeface="B Nazanin" pitchFamily="2" charset="-78"/>
              </a:rPr>
              <a:t> را دارند ، اجرا </a:t>
            </a:r>
            <a:r>
              <a:rPr lang="fa-IR" sz="2200" dirty="0" smtClean="0">
                <a:solidFill>
                  <a:schemeClr val="tx1">
                    <a:lumMod val="95000"/>
                    <a:lumOff val="5000"/>
                  </a:schemeClr>
                </a:solidFill>
                <a:cs typeface="B Nazanin" pitchFamily="2" charset="-78"/>
              </a:rPr>
              <a:t>شوند. </a:t>
            </a:r>
            <a:endParaRPr lang="fa-IR" sz="2200" dirty="0">
              <a:solidFill>
                <a:schemeClr val="tx1">
                  <a:lumMod val="95000"/>
                  <a:lumOff val="5000"/>
                </a:schemeClr>
              </a:solidFill>
              <a:cs typeface="B Nazanin" pitchFamily="2" charset="-78"/>
            </a:endParaRPr>
          </a:p>
          <a:p>
            <a:pPr marL="0" indent="0" algn="just">
              <a:lnSpc>
                <a:spcPct val="150000"/>
              </a:lnSpc>
              <a:buNone/>
            </a:pPr>
            <a:endParaRPr lang="fa-IR" sz="2200" dirty="0">
              <a:solidFill>
                <a:schemeClr val="tx1">
                  <a:lumMod val="95000"/>
                  <a:lumOff val="5000"/>
                </a:schemeClr>
              </a:solidFill>
              <a:cs typeface="B Nazanin" pitchFamily="2" charset="-78"/>
            </a:endParaRPr>
          </a:p>
        </p:txBody>
      </p:sp>
      <p:sp>
        <p:nvSpPr>
          <p:cNvPr id="4" name="Slide Number Placeholder 3"/>
          <p:cNvSpPr>
            <a:spLocks noGrp="1"/>
          </p:cNvSpPr>
          <p:nvPr>
            <p:ph type="sldNum" sz="quarter" idx="15"/>
          </p:nvPr>
        </p:nvSpPr>
        <p:spPr/>
        <p:txBody>
          <a:bodyPr/>
          <a:lstStyle/>
          <a:p>
            <a:fld id="{02BD82EB-A93A-48C2-B51D-B80A7A9CD38A}" type="slidenum">
              <a:rPr lang="fa-IR" smtClean="0"/>
              <a:pPr/>
              <a:t>9</a:t>
            </a:fld>
            <a:endParaRPr lang="fa-IR"/>
          </a:p>
        </p:txBody>
      </p:sp>
    </p:spTree>
    <p:extLst>
      <p:ext uri="{BB962C8B-B14F-4D97-AF65-F5344CB8AC3E}">
        <p14:creationId xmlns:p14="http://schemas.microsoft.com/office/powerpoint/2010/main" val="35945407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1715</TotalTime>
  <Words>1418</Words>
  <Application>Microsoft Office PowerPoint</Application>
  <PresentationFormat>On-screen Show (4:3)</PresentationFormat>
  <Paragraphs>64</Paragraphs>
  <Slides>17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B Davat</vt:lpstr>
      <vt:lpstr>B Nazanin</vt:lpstr>
      <vt:lpstr>Calibri</vt:lpstr>
      <vt:lpstr>Century Schoolbook</vt:lpstr>
      <vt:lpstr>IranNastaliq</vt:lpstr>
      <vt:lpstr>Microsoft Sans Serif</vt:lpstr>
      <vt:lpstr>Mj_Tehran</vt:lpstr>
      <vt:lpstr>Times New Roman</vt:lpstr>
      <vt:lpstr>Wingdings</vt:lpstr>
      <vt:lpstr>Wingdings 2</vt:lpstr>
      <vt:lpstr>Oriel</vt:lpstr>
      <vt:lpstr>تهیه کننده : امیررضا رضایی پاییز 1402 دانشگاه آزاد شیراز</vt:lpstr>
      <vt:lpstr>PowerPoint Presentation</vt:lpstr>
      <vt:lpstr>زبانهای برنامه نویسی، زبان گفتگو با کامپیوتر هستند.</vt:lpstr>
      <vt:lpstr>تاریخچه زبان برنامه نویسی جاوا</vt:lpstr>
      <vt:lpstr>PowerPoint Presentation</vt:lpstr>
      <vt:lpstr>PowerPoint Presentation</vt:lpstr>
      <vt:lpstr>PowerPoint Presentation</vt:lpstr>
      <vt:lpstr>PowerPoint Presentation</vt:lpstr>
      <vt:lpstr>قابلیت حمل : Portable</vt:lpstr>
      <vt:lpstr>PowerPoint Presentation</vt:lpstr>
      <vt:lpstr>پويا و توزيع شده : Dynamic and Distributed </vt:lpstr>
      <vt:lpstr>اداره خودکار حافظه</vt:lpstr>
      <vt:lpstr>PowerPoint Presentation</vt:lpstr>
      <vt:lpstr>توزیع های مختلف جاوا</vt:lpstr>
      <vt:lpstr>PowerPoint Presentation</vt:lpstr>
      <vt:lpstr>جاوا در ایران:</vt:lpstr>
      <vt:lpstr>باتشکر از توجه حضار  گرامی و استاد عصایی عزیز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AminF</dc:creator>
  <cp:lastModifiedBy>Nik</cp:lastModifiedBy>
  <cp:revision>80</cp:revision>
  <dcterms:created xsi:type="dcterms:W3CDTF">2013-11-27T15:13:02Z</dcterms:created>
  <dcterms:modified xsi:type="dcterms:W3CDTF">2023-12-30T18:43:24Z</dcterms:modified>
</cp:coreProperties>
</file>