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7367" y="280415"/>
            <a:ext cx="1990344" cy="4267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5920" cy="5364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0415"/>
            <a:ext cx="1133856" cy="42671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0271" y="137160"/>
            <a:ext cx="716279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7915" y="2718562"/>
            <a:ext cx="337616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3140811"/>
            <a:ext cx="10742930" cy="195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011928" y="6603288"/>
            <a:ext cx="25895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k.springer.com/article/10.1007/s42044-023-00148-7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irtha-006/Artifical-inteligience" TargetMode="External"/><Relationship Id="rId3" Type="http://schemas.openxmlformats.org/officeDocument/2006/relationships/hyperlink" Target="https://colab.research.google.com/drive/1dfYy6emetmNFMMsVsGRU-sFnbcVTpuwW?usp=sharing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050" y="1058925"/>
            <a:ext cx="872363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solidFill>
                  <a:srgbClr val="2E5496"/>
                </a:solidFill>
              </a:rPr>
              <a:t>TSP-</a:t>
            </a:r>
            <a:r>
              <a:rPr dirty="0" sz="3200" spc="-114">
                <a:solidFill>
                  <a:srgbClr val="2E5496"/>
                </a:solidFill>
              </a:rPr>
              <a:t> </a:t>
            </a:r>
            <a:r>
              <a:rPr dirty="0" sz="3200" spc="-55">
                <a:solidFill>
                  <a:srgbClr val="2E5496"/>
                </a:solidFill>
              </a:rPr>
              <a:t>AI</a:t>
            </a:r>
            <a:r>
              <a:rPr dirty="0" sz="3200" spc="80">
                <a:solidFill>
                  <a:srgbClr val="2E5496"/>
                </a:solidFill>
              </a:rPr>
              <a:t> </a:t>
            </a:r>
            <a:r>
              <a:rPr dirty="0" sz="3200" spc="-10">
                <a:solidFill>
                  <a:srgbClr val="2E5496"/>
                </a:solidFill>
              </a:rPr>
              <a:t>ML</a:t>
            </a:r>
            <a:r>
              <a:rPr dirty="0" sz="3200" spc="-55">
                <a:solidFill>
                  <a:srgbClr val="2E5496"/>
                </a:solidFill>
              </a:rPr>
              <a:t> </a:t>
            </a:r>
            <a:r>
              <a:rPr dirty="0" sz="3200" spc="-10">
                <a:solidFill>
                  <a:srgbClr val="2E5496"/>
                </a:solidFill>
              </a:rPr>
              <a:t>Fundamentals</a:t>
            </a:r>
            <a:r>
              <a:rPr dirty="0" sz="3200" spc="35">
                <a:solidFill>
                  <a:srgbClr val="2E5496"/>
                </a:solidFill>
              </a:rPr>
              <a:t> </a:t>
            </a:r>
            <a:r>
              <a:rPr dirty="0" sz="3200" spc="-10">
                <a:solidFill>
                  <a:srgbClr val="2E5496"/>
                </a:solidFill>
              </a:rPr>
              <a:t>(Capstone</a:t>
            </a:r>
            <a:r>
              <a:rPr dirty="0" sz="3200">
                <a:solidFill>
                  <a:srgbClr val="2E5496"/>
                </a:solidFill>
              </a:rPr>
              <a:t> </a:t>
            </a:r>
            <a:r>
              <a:rPr dirty="0" sz="3200" spc="-5">
                <a:solidFill>
                  <a:srgbClr val="2E5496"/>
                </a:solidFill>
              </a:rPr>
              <a:t>Project)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019" y="1806016"/>
            <a:ext cx="7103745" cy="434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51255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4471C4"/>
                </a:solidFill>
                <a:latin typeface="Arial"/>
                <a:cs typeface="Arial"/>
              </a:rPr>
              <a:t>PROJECT</a:t>
            </a:r>
            <a:r>
              <a:rPr dirty="0" sz="6000" spc="-10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6000" b="1">
                <a:solidFill>
                  <a:srgbClr val="4471C4"/>
                </a:solidFill>
                <a:latin typeface="Arial"/>
                <a:cs typeface="Arial"/>
              </a:rPr>
              <a:t>TITLE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5"/>
              </a:spcBef>
            </a:pP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Presented</a:t>
            </a:r>
            <a:r>
              <a:rPr dirty="0" sz="2000" spc="1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2E5496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5" b="1">
                <a:solidFill>
                  <a:srgbClr val="2E5496"/>
                </a:solidFill>
                <a:latin typeface="Arial"/>
                <a:cs typeface="Arial"/>
              </a:rPr>
              <a:t>NAME:</a:t>
            </a:r>
            <a:r>
              <a:rPr dirty="0" sz="2000" spc="-4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AMIRTHA</a:t>
            </a:r>
            <a:r>
              <a:rPr dirty="0" sz="2000" spc="-4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2E5496"/>
                </a:solidFill>
                <a:latin typeface="Arial"/>
                <a:cs typeface="Arial"/>
              </a:rPr>
              <a:t>NM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E5496"/>
                </a:solidFill>
                <a:latin typeface="Arial"/>
                <a:cs typeface="Arial"/>
              </a:rPr>
              <a:t>ID:370DEC437B4B06AB6DE4F391D2767E6D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1">
                <a:solidFill>
                  <a:srgbClr val="2E5496"/>
                </a:solidFill>
                <a:latin typeface="Arial"/>
                <a:cs typeface="Arial"/>
              </a:rPr>
              <a:t>ANNA</a:t>
            </a:r>
            <a:r>
              <a:rPr dirty="0" sz="2000" spc="2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UNIVERSITY</a:t>
            </a:r>
            <a:r>
              <a:rPr dirty="0" sz="2000" spc="1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2E5496"/>
                </a:solidFill>
                <a:latin typeface="Arial"/>
                <a:cs typeface="Arial"/>
              </a:rPr>
              <a:t>REGIONAL</a:t>
            </a:r>
            <a:r>
              <a:rPr dirty="0" sz="2000" spc="5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2E5496"/>
                </a:solidFill>
                <a:latin typeface="Arial"/>
                <a:cs typeface="Arial"/>
              </a:rPr>
              <a:t>CAMPUS,</a:t>
            </a:r>
            <a:r>
              <a:rPr dirty="0" sz="2000" spc="8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E5496"/>
                </a:solidFill>
                <a:latin typeface="Arial"/>
                <a:cs typeface="Arial"/>
              </a:rPr>
              <a:t>TIRUNELVELI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2E5496"/>
                </a:solidFill>
                <a:latin typeface="Arial"/>
                <a:cs typeface="Arial"/>
              </a:rPr>
              <a:t>Guided</a:t>
            </a:r>
            <a:r>
              <a:rPr dirty="0" sz="2000" spc="-4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2E5496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25" b="1">
                <a:solidFill>
                  <a:srgbClr val="2E5496"/>
                </a:solidFill>
                <a:latin typeface="Arial"/>
                <a:cs typeface="Arial"/>
              </a:rPr>
              <a:t>RAMAR</a:t>
            </a:r>
            <a:r>
              <a:rPr dirty="0" sz="2000" spc="7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BOSE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solidFill>
                  <a:srgbClr val="2E5496"/>
                </a:solidFill>
                <a:latin typeface="Arial"/>
                <a:cs typeface="Arial"/>
              </a:rPr>
              <a:t>Sr.AI</a:t>
            </a:r>
            <a:r>
              <a:rPr dirty="0" sz="2000" spc="8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MASTER</a:t>
            </a:r>
            <a:r>
              <a:rPr dirty="0" sz="2000" spc="2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2E5496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709" y="1027633"/>
            <a:ext cx="359600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Future</a:t>
            </a:r>
            <a:r>
              <a:rPr dirty="0" spc="-60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3" name="object 3"/>
          <p:cNvSpPr/>
          <p:nvPr/>
        </p:nvSpPr>
        <p:spPr>
          <a:xfrm>
            <a:off x="706031" y="2110104"/>
            <a:ext cx="10899775" cy="347980"/>
          </a:xfrm>
          <a:custGeom>
            <a:avLst/>
            <a:gdLst/>
            <a:ahLst/>
            <a:cxnLst/>
            <a:rect l="l" t="t" r="r" b="b"/>
            <a:pathLst>
              <a:path w="10899775" h="347980">
                <a:moveTo>
                  <a:pt x="10445445" y="0"/>
                </a:moveTo>
                <a:lnTo>
                  <a:pt x="3809962" y="0"/>
                </a:lnTo>
                <a:lnTo>
                  <a:pt x="3755136" y="0"/>
                </a:lnTo>
                <a:lnTo>
                  <a:pt x="362712" y="0"/>
                </a:lnTo>
                <a:lnTo>
                  <a:pt x="362712" y="149352"/>
                </a:lnTo>
                <a:lnTo>
                  <a:pt x="362699" y="0"/>
                </a:lnTo>
                <a:lnTo>
                  <a:pt x="310896" y="0"/>
                </a:lnTo>
                <a:lnTo>
                  <a:pt x="0" y="0"/>
                </a:lnTo>
                <a:lnTo>
                  <a:pt x="0" y="149352"/>
                </a:lnTo>
                <a:lnTo>
                  <a:pt x="0" y="198120"/>
                </a:lnTo>
                <a:lnTo>
                  <a:pt x="0" y="347472"/>
                </a:lnTo>
                <a:lnTo>
                  <a:pt x="2042121" y="347472"/>
                </a:lnTo>
                <a:lnTo>
                  <a:pt x="2090889" y="347472"/>
                </a:lnTo>
                <a:lnTo>
                  <a:pt x="2090889" y="198120"/>
                </a:lnTo>
                <a:lnTo>
                  <a:pt x="3755098" y="198120"/>
                </a:lnTo>
                <a:lnTo>
                  <a:pt x="3809962" y="198120"/>
                </a:lnTo>
                <a:lnTo>
                  <a:pt x="10445445" y="198120"/>
                </a:lnTo>
                <a:lnTo>
                  <a:pt x="10445445" y="0"/>
                </a:lnTo>
                <a:close/>
              </a:path>
              <a:path w="10899775" h="347980">
                <a:moveTo>
                  <a:pt x="10899610" y="0"/>
                </a:moveTo>
                <a:lnTo>
                  <a:pt x="10445458" y="0"/>
                </a:lnTo>
                <a:lnTo>
                  <a:pt x="10445458" y="198120"/>
                </a:lnTo>
                <a:lnTo>
                  <a:pt x="10899610" y="198120"/>
                </a:lnTo>
                <a:lnTo>
                  <a:pt x="1089961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2335" y="2533776"/>
            <a:ext cx="1871980" cy="198120"/>
          </a:xfrm>
          <a:custGeom>
            <a:avLst/>
            <a:gdLst/>
            <a:ahLst/>
            <a:cxnLst/>
            <a:rect l="l" t="t" r="r" b="b"/>
            <a:pathLst>
              <a:path w="1871980" h="198119">
                <a:moveTo>
                  <a:pt x="1871472" y="0"/>
                </a:moveTo>
                <a:lnTo>
                  <a:pt x="0" y="0"/>
                </a:lnTo>
                <a:lnTo>
                  <a:pt x="0" y="198120"/>
                </a:lnTo>
                <a:lnTo>
                  <a:pt x="1871472" y="198120"/>
                </a:lnTo>
                <a:lnTo>
                  <a:pt x="187147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3521" y="2080387"/>
            <a:ext cx="10878185" cy="66167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595"/>
              </a:spcBef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future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scope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Artificial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Intelligence</a:t>
            </a:r>
            <a:r>
              <a:rPr dirty="0" sz="14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(AI)</a:t>
            </a:r>
            <a:r>
              <a:rPr dirty="0" sz="14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is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incredibly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promising,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with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transformative</a:t>
            </a:r>
            <a:r>
              <a:rPr dirty="0" sz="14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potential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across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various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domains.</a:t>
            </a:r>
            <a:r>
              <a:rPr dirty="0" sz="1400" spc="8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Let’s </a:t>
            </a:r>
            <a:r>
              <a:rPr dirty="0" sz="1400" spc="-3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explore</a:t>
            </a:r>
            <a:r>
              <a:rPr dirty="0" sz="14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what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lies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ahead: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1.Widespread</a:t>
            </a:r>
            <a:r>
              <a:rPr dirty="0" sz="14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Adoption: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9705" y="2533776"/>
            <a:ext cx="10113645" cy="561340"/>
          </a:xfrm>
          <a:custGeom>
            <a:avLst/>
            <a:gdLst/>
            <a:ahLst/>
            <a:cxnLst/>
            <a:rect l="l" t="t" r="r" b="b"/>
            <a:pathLst>
              <a:path w="10113645" h="561339">
                <a:moveTo>
                  <a:pt x="1322832" y="0"/>
                </a:moveTo>
                <a:lnTo>
                  <a:pt x="1274064" y="0"/>
                </a:lnTo>
                <a:lnTo>
                  <a:pt x="1274064" y="198120"/>
                </a:lnTo>
                <a:lnTo>
                  <a:pt x="1322832" y="198120"/>
                </a:lnTo>
                <a:lnTo>
                  <a:pt x="1322832" y="0"/>
                </a:lnTo>
                <a:close/>
              </a:path>
              <a:path w="10113645" h="561339">
                <a:moveTo>
                  <a:pt x="10113264" y="213360"/>
                </a:moveTo>
                <a:lnTo>
                  <a:pt x="277368" y="213360"/>
                </a:lnTo>
                <a:lnTo>
                  <a:pt x="219456" y="213360"/>
                </a:lnTo>
                <a:lnTo>
                  <a:pt x="0" y="213360"/>
                </a:lnTo>
                <a:lnTo>
                  <a:pt x="0" y="362712"/>
                </a:lnTo>
                <a:lnTo>
                  <a:pt x="0" y="411480"/>
                </a:lnTo>
                <a:lnTo>
                  <a:pt x="0" y="560832"/>
                </a:lnTo>
                <a:lnTo>
                  <a:pt x="1612392" y="560832"/>
                </a:lnTo>
                <a:lnTo>
                  <a:pt x="1661160" y="560832"/>
                </a:lnTo>
                <a:lnTo>
                  <a:pt x="1661160" y="411480"/>
                </a:lnTo>
                <a:lnTo>
                  <a:pt x="10113264" y="411480"/>
                </a:lnTo>
                <a:lnTo>
                  <a:pt x="10113264" y="21336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37513" y="2867025"/>
            <a:ext cx="16878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large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organizations.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9705" y="2896488"/>
            <a:ext cx="9607550" cy="411480"/>
          </a:xfrm>
          <a:custGeom>
            <a:avLst/>
            <a:gdLst/>
            <a:ahLst/>
            <a:cxnLst/>
            <a:rect l="l" t="t" r="r" b="b"/>
            <a:pathLst>
              <a:path w="9607550" h="411479">
                <a:moveTo>
                  <a:pt x="1709928" y="0"/>
                </a:moveTo>
                <a:lnTo>
                  <a:pt x="1661160" y="0"/>
                </a:lnTo>
                <a:lnTo>
                  <a:pt x="1661160" y="198120"/>
                </a:lnTo>
                <a:lnTo>
                  <a:pt x="1709928" y="198120"/>
                </a:lnTo>
                <a:lnTo>
                  <a:pt x="1709928" y="0"/>
                </a:lnTo>
                <a:close/>
              </a:path>
              <a:path w="9607550" h="411479">
                <a:moveTo>
                  <a:pt x="9607296" y="213360"/>
                </a:moveTo>
                <a:lnTo>
                  <a:pt x="0" y="213360"/>
                </a:lnTo>
                <a:lnTo>
                  <a:pt x="0" y="411480"/>
                </a:lnTo>
                <a:lnTo>
                  <a:pt x="9607296" y="411480"/>
                </a:lnTo>
                <a:lnTo>
                  <a:pt x="9607296" y="21336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50721" y="2717114"/>
            <a:ext cx="10369550" cy="601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By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2030,</a:t>
            </a:r>
            <a:r>
              <a:rPr dirty="0" sz="14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is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predicted</a:t>
            </a:r>
            <a:r>
              <a:rPr dirty="0" sz="1400" spc="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to permeate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every</a:t>
            </a:r>
            <a:r>
              <a:rPr dirty="0" sz="1400" spc="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major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industry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become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an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integral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part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daily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life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for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everyone,</a:t>
            </a:r>
            <a:r>
              <a:rPr dirty="0" sz="1400" spc="1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not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just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It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be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as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ubiquitous</a:t>
            </a:r>
            <a:r>
              <a:rPr dirty="0" sz="14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as</a:t>
            </a:r>
            <a:r>
              <a:rPr dirty="0" sz="14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mobile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30" b="1">
                <a:solidFill>
                  <a:srgbClr val="111111"/>
                </a:solidFill>
                <a:latin typeface="Arial"/>
                <a:cs typeface="Arial"/>
              </a:rPr>
              <a:t>technology,</a:t>
            </a:r>
            <a:r>
              <a:rPr dirty="0" sz="1400" spc="1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impacting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everything</a:t>
            </a:r>
            <a:r>
              <a:rPr dirty="0" sz="1400" spc="1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from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healthcare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transportation</a:t>
            </a:r>
            <a:r>
              <a:rPr dirty="0" sz="1400" spc="8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education.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57001" y="3109848"/>
            <a:ext cx="48895" cy="198120"/>
          </a:xfrm>
          <a:custGeom>
            <a:avLst/>
            <a:gdLst/>
            <a:ahLst/>
            <a:cxnLst/>
            <a:rect l="l" t="t" r="r" b="b"/>
            <a:pathLst>
              <a:path w="48895" h="198120">
                <a:moveTo>
                  <a:pt x="48768" y="0"/>
                </a:moveTo>
                <a:lnTo>
                  <a:pt x="0" y="0"/>
                </a:lnTo>
                <a:lnTo>
                  <a:pt x="0" y="198120"/>
                </a:lnTo>
                <a:lnTo>
                  <a:pt x="48768" y="198120"/>
                </a:lnTo>
                <a:lnTo>
                  <a:pt x="4876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35" y="3387216"/>
            <a:ext cx="10332720" cy="622300"/>
          </a:xfrm>
          <a:custGeom>
            <a:avLst/>
            <a:gdLst/>
            <a:ahLst/>
            <a:cxnLst/>
            <a:rect l="l" t="t" r="r" b="b"/>
            <a:pathLst>
              <a:path w="10332720" h="622300">
                <a:moveTo>
                  <a:pt x="1621497" y="0"/>
                </a:moveTo>
                <a:lnTo>
                  <a:pt x="1572768" y="0"/>
                </a:lnTo>
                <a:lnTo>
                  <a:pt x="0" y="0"/>
                </a:lnTo>
                <a:lnTo>
                  <a:pt x="0" y="198120"/>
                </a:lnTo>
                <a:lnTo>
                  <a:pt x="1572729" y="198120"/>
                </a:lnTo>
                <a:lnTo>
                  <a:pt x="1621497" y="198120"/>
                </a:lnTo>
                <a:lnTo>
                  <a:pt x="1621497" y="0"/>
                </a:lnTo>
                <a:close/>
              </a:path>
              <a:path w="10332720" h="622300">
                <a:moveTo>
                  <a:pt x="8275282" y="213360"/>
                </a:moveTo>
                <a:lnTo>
                  <a:pt x="8275282" y="213360"/>
                </a:lnTo>
                <a:lnTo>
                  <a:pt x="597369" y="213360"/>
                </a:lnTo>
                <a:lnTo>
                  <a:pt x="597369" y="411480"/>
                </a:lnTo>
                <a:lnTo>
                  <a:pt x="8275282" y="411480"/>
                </a:lnTo>
                <a:lnTo>
                  <a:pt x="8275282" y="213360"/>
                </a:lnTo>
                <a:close/>
              </a:path>
              <a:path w="10332720" h="622300">
                <a:moveTo>
                  <a:pt x="10332682" y="423672"/>
                </a:moveTo>
                <a:lnTo>
                  <a:pt x="10283914" y="423672"/>
                </a:lnTo>
                <a:lnTo>
                  <a:pt x="597369" y="423672"/>
                </a:lnTo>
                <a:lnTo>
                  <a:pt x="597369" y="621792"/>
                </a:lnTo>
                <a:lnTo>
                  <a:pt x="10283914" y="621792"/>
                </a:lnTo>
                <a:lnTo>
                  <a:pt x="10332682" y="621792"/>
                </a:lnTo>
                <a:lnTo>
                  <a:pt x="10332682" y="42367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2335" y="4088257"/>
            <a:ext cx="10567670" cy="624840"/>
          </a:xfrm>
          <a:custGeom>
            <a:avLst/>
            <a:gdLst/>
            <a:ahLst/>
            <a:cxnLst/>
            <a:rect l="l" t="t" r="r" b="b"/>
            <a:pathLst>
              <a:path w="10567670" h="624839">
                <a:moveTo>
                  <a:pt x="1968969" y="0"/>
                </a:moveTo>
                <a:lnTo>
                  <a:pt x="1920240" y="0"/>
                </a:lnTo>
                <a:lnTo>
                  <a:pt x="0" y="0"/>
                </a:lnTo>
                <a:lnTo>
                  <a:pt x="0" y="198120"/>
                </a:lnTo>
                <a:lnTo>
                  <a:pt x="1920201" y="198120"/>
                </a:lnTo>
                <a:lnTo>
                  <a:pt x="1968969" y="198120"/>
                </a:lnTo>
                <a:lnTo>
                  <a:pt x="1968969" y="0"/>
                </a:lnTo>
                <a:close/>
              </a:path>
              <a:path w="10567670" h="624839">
                <a:moveTo>
                  <a:pt x="9323794" y="426732"/>
                </a:moveTo>
                <a:lnTo>
                  <a:pt x="9275026" y="426732"/>
                </a:lnTo>
                <a:lnTo>
                  <a:pt x="597369" y="426732"/>
                </a:lnTo>
                <a:lnTo>
                  <a:pt x="597369" y="624840"/>
                </a:lnTo>
                <a:lnTo>
                  <a:pt x="9275026" y="624840"/>
                </a:lnTo>
                <a:lnTo>
                  <a:pt x="9323794" y="624840"/>
                </a:lnTo>
                <a:lnTo>
                  <a:pt x="9323794" y="426732"/>
                </a:lnTo>
                <a:close/>
              </a:path>
              <a:path w="10567670" h="624839">
                <a:moveTo>
                  <a:pt x="10567378" y="213360"/>
                </a:moveTo>
                <a:lnTo>
                  <a:pt x="10518610" y="213360"/>
                </a:lnTo>
                <a:lnTo>
                  <a:pt x="597369" y="213360"/>
                </a:lnTo>
                <a:lnTo>
                  <a:pt x="597369" y="411480"/>
                </a:lnTo>
                <a:lnTo>
                  <a:pt x="10518610" y="411480"/>
                </a:lnTo>
                <a:lnTo>
                  <a:pt x="10567378" y="411480"/>
                </a:lnTo>
                <a:lnTo>
                  <a:pt x="10567378" y="21336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2335" y="4789296"/>
            <a:ext cx="9580245" cy="624840"/>
          </a:xfrm>
          <a:custGeom>
            <a:avLst/>
            <a:gdLst/>
            <a:ahLst/>
            <a:cxnLst/>
            <a:rect l="l" t="t" r="r" b="b"/>
            <a:pathLst>
              <a:path w="9580245" h="624839">
                <a:moveTo>
                  <a:pt x="1883625" y="0"/>
                </a:moveTo>
                <a:lnTo>
                  <a:pt x="1834896" y="0"/>
                </a:lnTo>
                <a:lnTo>
                  <a:pt x="0" y="0"/>
                </a:lnTo>
                <a:lnTo>
                  <a:pt x="0" y="198120"/>
                </a:lnTo>
                <a:lnTo>
                  <a:pt x="1834857" y="198120"/>
                </a:lnTo>
                <a:lnTo>
                  <a:pt x="1883625" y="198120"/>
                </a:lnTo>
                <a:lnTo>
                  <a:pt x="1883625" y="0"/>
                </a:lnTo>
                <a:close/>
              </a:path>
              <a:path w="9580245" h="624839">
                <a:moveTo>
                  <a:pt x="5922226" y="426732"/>
                </a:moveTo>
                <a:lnTo>
                  <a:pt x="5873458" y="426732"/>
                </a:lnTo>
                <a:lnTo>
                  <a:pt x="597369" y="426732"/>
                </a:lnTo>
                <a:lnTo>
                  <a:pt x="597369" y="624840"/>
                </a:lnTo>
                <a:lnTo>
                  <a:pt x="5873458" y="624840"/>
                </a:lnTo>
                <a:lnTo>
                  <a:pt x="5922226" y="624840"/>
                </a:lnTo>
                <a:lnTo>
                  <a:pt x="5922226" y="426732"/>
                </a:lnTo>
                <a:close/>
              </a:path>
              <a:path w="9580245" h="624839">
                <a:moveTo>
                  <a:pt x="9579826" y="213360"/>
                </a:moveTo>
                <a:lnTo>
                  <a:pt x="9531058" y="213360"/>
                </a:lnTo>
                <a:lnTo>
                  <a:pt x="829017" y="213360"/>
                </a:lnTo>
                <a:lnTo>
                  <a:pt x="771105" y="213360"/>
                </a:lnTo>
                <a:lnTo>
                  <a:pt x="597369" y="213360"/>
                </a:lnTo>
                <a:lnTo>
                  <a:pt x="597369" y="411480"/>
                </a:lnTo>
                <a:lnTo>
                  <a:pt x="771105" y="411480"/>
                </a:lnTo>
                <a:lnTo>
                  <a:pt x="829017" y="411480"/>
                </a:lnTo>
                <a:lnTo>
                  <a:pt x="9531058" y="411480"/>
                </a:lnTo>
                <a:lnTo>
                  <a:pt x="9579826" y="411480"/>
                </a:lnTo>
                <a:lnTo>
                  <a:pt x="9579826" y="21336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2335" y="5493435"/>
            <a:ext cx="7577455" cy="622300"/>
          </a:xfrm>
          <a:custGeom>
            <a:avLst/>
            <a:gdLst/>
            <a:ahLst/>
            <a:cxnLst/>
            <a:rect l="l" t="t" r="r" b="b"/>
            <a:pathLst>
              <a:path w="7577455" h="622300">
                <a:moveTo>
                  <a:pt x="2118322" y="0"/>
                </a:moveTo>
                <a:lnTo>
                  <a:pt x="2069592" y="0"/>
                </a:lnTo>
                <a:lnTo>
                  <a:pt x="0" y="0"/>
                </a:lnTo>
                <a:lnTo>
                  <a:pt x="0" y="198120"/>
                </a:lnTo>
                <a:lnTo>
                  <a:pt x="2069553" y="198120"/>
                </a:lnTo>
                <a:lnTo>
                  <a:pt x="2118322" y="198120"/>
                </a:lnTo>
                <a:lnTo>
                  <a:pt x="2118322" y="0"/>
                </a:lnTo>
                <a:close/>
              </a:path>
              <a:path w="7577455" h="622300">
                <a:moveTo>
                  <a:pt x="6867106" y="423672"/>
                </a:moveTo>
                <a:lnTo>
                  <a:pt x="597369" y="423672"/>
                </a:lnTo>
                <a:lnTo>
                  <a:pt x="597369" y="621792"/>
                </a:lnTo>
                <a:lnTo>
                  <a:pt x="6867106" y="621792"/>
                </a:lnTo>
                <a:lnTo>
                  <a:pt x="6867106" y="423672"/>
                </a:lnTo>
                <a:close/>
              </a:path>
              <a:path w="7577455" h="622300">
                <a:moveTo>
                  <a:pt x="7577290" y="213360"/>
                </a:moveTo>
                <a:lnTo>
                  <a:pt x="7528522" y="213360"/>
                </a:lnTo>
                <a:lnTo>
                  <a:pt x="829017" y="213360"/>
                </a:lnTo>
                <a:lnTo>
                  <a:pt x="771105" y="213360"/>
                </a:lnTo>
                <a:lnTo>
                  <a:pt x="597369" y="213360"/>
                </a:lnTo>
                <a:lnTo>
                  <a:pt x="597369" y="411480"/>
                </a:lnTo>
                <a:lnTo>
                  <a:pt x="771105" y="411480"/>
                </a:lnTo>
                <a:lnTo>
                  <a:pt x="829017" y="411480"/>
                </a:lnTo>
                <a:lnTo>
                  <a:pt x="7528522" y="411480"/>
                </a:lnTo>
                <a:lnTo>
                  <a:pt x="7577290" y="411480"/>
                </a:lnTo>
                <a:lnTo>
                  <a:pt x="7577290" y="21336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3521" y="3357448"/>
            <a:ext cx="10687050" cy="2769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95"/>
              </a:spcBef>
              <a:buSzPct val="92857"/>
              <a:buAutoNum type="arabicPeriod"/>
              <a:tabLst>
                <a:tab pos="160655" algn="l"/>
              </a:tabLst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Job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Opportunities:</a:t>
            </a:r>
            <a:endParaRPr sz="1400">
              <a:latin typeface="Arial"/>
              <a:cs typeface="Arial"/>
            </a:endParaRPr>
          </a:p>
          <a:p>
            <a:pPr lvl="1" marL="756285" indent="-287020">
              <a:lnSpc>
                <a:spcPts val="167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job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opportunities</a:t>
            </a:r>
            <a:r>
              <a:rPr dirty="0" sz="14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have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been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consistently</a:t>
            </a:r>
            <a:r>
              <a:rPr dirty="0" sz="1400" spc="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growing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at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an</a:t>
            </a:r>
            <a:r>
              <a:rPr dirty="0" sz="14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impressive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rate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dirty="0" sz="14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74%</a:t>
            </a:r>
            <a:r>
              <a:rPr dirty="0" sz="14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30" b="1">
                <a:solidFill>
                  <a:srgbClr val="111111"/>
                </a:solidFill>
                <a:latin typeface="Arial"/>
                <a:cs typeface="Arial"/>
              </a:rPr>
              <a:t>annually.</a:t>
            </a:r>
            <a:endParaRPr sz="1400">
              <a:latin typeface="Arial"/>
              <a:cs typeface="Arial"/>
            </a:endParaRPr>
          </a:p>
          <a:p>
            <a:pPr lvl="1" marL="756285" indent="-287020">
              <a:lnSpc>
                <a:spcPts val="167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Roles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4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development,</a:t>
            </a:r>
            <a:r>
              <a:rPr dirty="0" sz="1400" spc="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science,</a:t>
            </a:r>
            <a:r>
              <a:rPr dirty="0" sz="14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machine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learning,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natural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language</a:t>
            </a:r>
            <a:r>
              <a:rPr dirty="0" sz="14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processing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continue</a:t>
            </a:r>
            <a:r>
              <a:rPr dirty="0" sz="14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expand.</a:t>
            </a:r>
            <a:endParaRPr sz="1400">
              <a:latin typeface="Arial"/>
              <a:cs typeface="Arial"/>
            </a:endParaRPr>
          </a:p>
          <a:p>
            <a:pPr lvl="1" marL="159385" indent="-14732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160020" algn="l"/>
              </a:tabLst>
            </a:pP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Healthcare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Revolution:</a:t>
            </a:r>
            <a:endParaRPr sz="14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revolutionize</a:t>
            </a:r>
            <a:r>
              <a:rPr dirty="0" sz="1400" spc="1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healthcare</a:t>
            </a:r>
            <a:r>
              <a:rPr dirty="0" sz="14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by</a:t>
            </a: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enabling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early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disease</a:t>
            </a:r>
            <a:r>
              <a:rPr dirty="0" sz="14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detection,</a:t>
            </a:r>
            <a:r>
              <a:rPr dirty="0" sz="1400" spc="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personalized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treatment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plans,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drug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30" b="1">
                <a:solidFill>
                  <a:srgbClr val="111111"/>
                </a:solidFill>
                <a:latin typeface="Arial"/>
                <a:cs typeface="Arial"/>
              </a:rPr>
              <a:t>discovery.</a:t>
            </a:r>
            <a:endParaRPr sz="14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Medical</a:t>
            </a:r>
            <a:r>
              <a:rPr dirty="0" sz="14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imaging,</a:t>
            </a:r>
            <a:r>
              <a:rPr dirty="0" sz="14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predictive</a:t>
            </a:r>
            <a:r>
              <a:rPr dirty="0" sz="1400" spc="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analytics,</a:t>
            </a:r>
            <a:r>
              <a:rPr dirty="0" sz="1400" spc="1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telemedicine</a:t>
            </a:r>
            <a:r>
              <a:rPr dirty="0" sz="14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benefit</a:t>
            </a:r>
            <a:r>
              <a:rPr dirty="0" sz="14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significantly</a:t>
            </a:r>
            <a:r>
              <a:rPr dirty="0" sz="14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from</a:t>
            </a: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4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advancements.</a:t>
            </a:r>
            <a:endParaRPr sz="1400">
              <a:latin typeface="Arial"/>
              <a:cs typeface="Arial"/>
            </a:endParaRPr>
          </a:p>
          <a:p>
            <a:pPr lvl="1" marL="159385" indent="-14732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60020" algn="l"/>
              </a:tabLst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Banking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Finance:</a:t>
            </a:r>
            <a:endParaRPr sz="14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AI-driven</a:t>
            </a:r>
            <a:r>
              <a:rPr dirty="0" sz="14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fraud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detection,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credit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risk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assessment,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algorithmic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trading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reshape</a:t>
            </a:r>
            <a:r>
              <a:rPr dirty="0" sz="14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financial</a:t>
            </a:r>
            <a:r>
              <a:rPr dirty="0" sz="14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111111"/>
                </a:solidFill>
                <a:latin typeface="Arial"/>
                <a:cs typeface="Arial"/>
              </a:rPr>
              <a:t>sector.</a:t>
            </a:r>
            <a:endParaRPr sz="14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Chatbots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virtual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assistants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11111"/>
                </a:solidFill>
                <a:latin typeface="Arial"/>
                <a:cs typeface="Arial"/>
              </a:rPr>
              <a:t>enhance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customer</a:t>
            </a:r>
            <a:r>
              <a:rPr dirty="0" sz="14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  <a:p>
            <a:pPr lvl="1" marL="159385" indent="-14732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160020" algn="l"/>
              </a:tabLst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Education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Learning:</a:t>
            </a:r>
            <a:endParaRPr sz="1400">
              <a:latin typeface="Arial"/>
              <a:cs typeface="Arial"/>
            </a:endParaRPr>
          </a:p>
          <a:p>
            <a:pPr lvl="2" marL="756285" indent="-287020">
              <a:lnSpc>
                <a:spcPts val="167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AI-powered</a:t>
            </a:r>
            <a:r>
              <a:rPr dirty="0" sz="14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personalized</a:t>
            </a:r>
            <a:r>
              <a:rPr dirty="0" sz="14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learning</a:t>
            </a:r>
            <a:r>
              <a:rPr dirty="0" sz="14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platforms</a:t>
            </a:r>
            <a:r>
              <a:rPr dirty="0" sz="1400" spc="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adapt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4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individual</a:t>
            </a:r>
            <a:r>
              <a:rPr dirty="0" sz="1400" spc="8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student</a:t>
            </a:r>
            <a:r>
              <a:rPr dirty="0" sz="14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needs.</a:t>
            </a:r>
            <a:endParaRPr sz="1400">
              <a:latin typeface="Arial"/>
              <a:cs typeface="Arial"/>
            </a:endParaRPr>
          </a:p>
          <a:p>
            <a:pPr lvl="2" marL="756285" indent="-287020">
              <a:lnSpc>
                <a:spcPts val="167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Virtual</a:t>
            </a:r>
            <a:r>
              <a:rPr dirty="0" sz="14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tutors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4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intelligent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content</a:t>
            </a:r>
            <a:r>
              <a:rPr dirty="0" sz="14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creation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tools</a:t>
            </a:r>
            <a:r>
              <a:rPr dirty="0" sz="14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4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enhance</a:t>
            </a:r>
            <a:r>
              <a:rPr dirty="0" sz="14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11111"/>
                </a:solidFill>
                <a:latin typeface="Arial"/>
                <a:cs typeface="Arial"/>
              </a:rPr>
              <a:t>education.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19441" y="5917107"/>
            <a:ext cx="48895" cy="198120"/>
          </a:xfrm>
          <a:custGeom>
            <a:avLst/>
            <a:gdLst/>
            <a:ahLst/>
            <a:cxnLst/>
            <a:rect l="l" t="t" r="r" b="b"/>
            <a:pathLst>
              <a:path w="48895" h="198120">
                <a:moveTo>
                  <a:pt x="48768" y="0"/>
                </a:moveTo>
                <a:lnTo>
                  <a:pt x="0" y="0"/>
                </a:lnTo>
                <a:lnTo>
                  <a:pt x="0" y="198120"/>
                </a:lnTo>
                <a:lnTo>
                  <a:pt x="48768" y="198120"/>
                </a:lnTo>
                <a:lnTo>
                  <a:pt x="4876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709" y="1027633"/>
            <a:ext cx="359600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Future</a:t>
            </a:r>
            <a:r>
              <a:rPr dirty="0" spc="-60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3" name="object 3"/>
          <p:cNvSpPr/>
          <p:nvPr/>
        </p:nvSpPr>
        <p:spPr>
          <a:xfrm>
            <a:off x="706031" y="2146680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0"/>
                </a:moveTo>
                <a:lnTo>
                  <a:pt x="0" y="0"/>
                </a:lnTo>
                <a:lnTo>
                  <a:pt x="0" y="228600"/>
                </a:lnTo>
                <a:lnTo>
                  <a:pt x="57912" y="228600"/>
                </a:lnTo>
                <a:lnTo>
                  <a:pt x="5791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6031" y="2497201"/>
            <a:ext cx="132905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0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6.Cybersecurity: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2737992"/>
            <a:ext cx="541020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0"/>
              </a:lnSpc>
            </a:pPr>
            <a:r>
              <a:rPr dirty="0" sz="1300" spc="-3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play</a:t>
            </a:r>
            <a:r>
              <a:rPr dirty="0" sz="13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crucial</a:t>
            </a:r>
            <a:r>
              <a:rPr dirty="0" sz="13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role</a:t>
            </a:r>
            <a:r>
              <a:rPr dirty="0" sz="13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identifying</a:t>
            </a:r>
            <a:r>
              <a:rPr dirty="0" sz="13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preventing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cyber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threats.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031" y="2661361"/>
            <a:ext cx="744220" cy="51435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46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705" y="2981832"/>
            <a:ext cx="752602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Anomaly</a:t>
            </a:r>
            <a:r>
              <a:rPr dirty="0" sz="1300" spc="10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detection,</a:t>
            </a:r>
            <a:r>
              <a:rPr dirty="0" sz="1300" spc="8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behavioral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analysis,</a:t>
            </a:r>
            <a:r>
              <a:rPr dirty="0" sz="1300" spc="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adaptive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security</a:t>
            </a:r>
            <a:r>
              <a:rPr dirty="0" sz="1300" spc="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measures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become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standard.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031" y="3286633"/>
            <a:ext cx="267017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7.Manufacturing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Automation: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705" y="3527425"/>
            <a:ext cx="7309484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AI-driven</a:t>
            </a:r>
            <a:r>
              <a:rPr dirty="0" sz="1300" spc="1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automation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optimize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production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processes,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reduce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costs,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improve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quality.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031" y="3455060"/>
            <a:ext cx="744220" cy="5073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434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9705" y="3768216"/>
            <a:ext cx="557530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Collaborative</a:t>
            </a:r>
            <a:r>
              <a:rPr dirty="0" sz="13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robots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(cobots)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 work</a:t>
            </a:r>
            <a:r>
              <a:rPr dirty="0" sz="13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alongside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humans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factories.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031" y="4076065"/>
            <a:ext cx="350520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8.Transportation</a:t>
            </a:r>
            <a:r>
              <a:rPr dirty="0" sz="1300" spc="8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Autonomous</a:t>
            </a:r>
            <a:r>
              <a:rPr dirty="0" sz="1300" spc="1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Vehicles: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9705" y="4316857"/>
            <a:ext cx="554482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Self-driving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cars,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trucks,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drones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become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more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commonplace.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031" y="4244746"/>
            <a:ext cx="744220" cy="5073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434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9705" y="4557648"/>
            <a:ext cx="3916679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3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enhance</a:t>
            </a:r>
            <a:r>
              <a:rPr dirty="0" sz="13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traffic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management</a:t>
            </a:r>
            <a:r>
              <a:rPr dirty="0" sz="13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logistics.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031" y="4862448"/>
            <a:ext cx="306070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9.Natural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Language</a:t>
            </a:r>
            <a:r>
              <a:rPr dirty="0" sz="13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Processing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(NLP):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9705" y="5106289"/>
            <a:ext cx="7299959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NLP</a:t>
            </a:r>
            <a:r>
              <a:rPr dirty="0" sz="13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models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improve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language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translation,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sentiment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analysis,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chatbot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interactions.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031" y="5034816"/>
            <a:ext cx="744220" cy="50673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43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4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9705" y="5347080"/>
            <a:ext cx="429768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25" b="1">
                <a:solidFill>
                  <a:srgbClr val="111111"/>
                </a:solidFill>
                <a:latin typeface="Arial"/>
                <a:cs typeface="Arial"/>
              </a:rPr>
              <a:t>Voice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assistants</a:t>
            </a:r>
            <a:r>
              <a:rPr dirty="0" sz="13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become</a:t>
            </a:r>
            <a:r>
              <a:rPr dirty="0" sz="13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even</a:t>
            </a:r>
            <a:r>
              <a:rPr dirty="0" sz="13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more</a:t>
            </a:r>
            <a:r>
              <a:rPr dirty="0" sz="13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sophisticated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6031" y="5651931"/>
            <a:ext cx="211582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10.Ethical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Considerations: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49705" y="5895771"/>
            <a:ext cx="9131935" cy="182880"/>
          </a:xfrm>
          <a:custGeom>
            <a:avLst/>
            <a:gdLst/>
            <a:ahLst/>
            <a:cxnLst/>
            <a:rect l="l" t="t" r="r" b="b"/>
            <a:pathLst>
              <a:path w="9131935" h="182879">
                <a:moveTo>
                  <a:pt x="9131808" y="0"/>
                </a:moveTo>
                <a:lnTo>
                  <a:pt x="0" y="0"/>
                </a:lnTo>
                <a:lnTo>
                  <a:pt x="0" y="182880"/>
                </a:lnTo>
                <a:lnTo>
                  <a:pt x="9131808" y="182880"/>
                </a:lnTo>
                <a:lnTo>
                  <a:pt x="913180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6031" y="5867501"/>
            <a:ext cx="99212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95"/>
              </a:spcBef>
              <a:tabLst>
                <a:tab pos="743585" algn="l"/>
              </a:tabLst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1.	</a:t>
            </a:r>
            <a:r>
              <a:rPr dirty="0" sz="1300" spc="-30" b="1">
                <a:solidFill>
                  <a:srgbClr val="111111"/>
                </a:solidFill>
                <a:latin typeface="Arial"/>
                <a:cs typeface="Arial"/>
              </a:rPr>
              <a:t>As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3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evolves,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ethical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guidelines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regulations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will</a:t>
            </a: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be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crucial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ensure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fairness,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transparency,</a:t>
            </a:r>
            <a:r>
              <a:rPr dirty="0" sz="1300" spc="10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accountability.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581513" y="5895771"/>
            <a:ext cx="45720" cy="182880"/>
          </a:xfrm>
          <a:custGeom>
            <a:avLst/>
            <a:gdLst/>
            <a:ahLst/>
            <a:cxnLst/>
            <a:rect l="l" t="t" r="r" b="b"/>
            <a:pathLst>
              <a:path w="45720" h="182879">
                <a:moveTo>
                  <a:pt x="45720" y="0"/>
                </a:moveTo>
                <a:lnTo>
                  <a:pt x="0" y="0"/>
                </a:lnTo>
                <a:lnTo>
                  <a:pt x="0" y="182880"/>
                </a:lnTo>
                <a:lnTo>
                  <a:pt x="45720" y="182880"/>
                </a:lnTo>
                <a:lnTo>
                  <a:pt x="4572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4507" y="1027633"/>
            <a:ext cx="30359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Referenc</a:t>
            </a:r>
            <a:r>
              <a:rPr dirty="0" spc="5">
                <a:solidFill>
                  <a:srgbClr val="4471C4"/>
                </a:solidFill>
              </a:rPr>
              <a:t>e</a:t>
            </a:r>
            <a:r>
              <a:rPr dirty="0" spc="-5">
                <a:solidFill>
                  <a:srgbClr val="4471C4"/>
                </a:solidFill>
              </a:rPr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1" y="2098675"/>
            <a:ext cx="10605770" cy="26346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290"/>
              </a:lnSpc>
              <a:spcBef>
                <a:spcPts val="90"/>
              </a:spcBef>
            </a:pPr>
            <a:r>
              <a:rPr dirty="0" sz="2000" spc="-15">
                <a:latin typeface="Calibri"/>
                <a:cs typeface="Calibri"/>
              </a:rPr>
              <a:t>[Lavraˇc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&amp;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Dˇzeroski,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1994]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Lavraˇc,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N., 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Dˇzeroski,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S.,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Inductive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Logic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Programming,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Chichester,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dirty="0" sz="2000" spc="-5">
                <a:latin typeface="Calibri"/>
                <a:cs typeface="Calibri"/>
              </a:rPr>
              <a:t>England: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Ellis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Horwood</a:t>
            </a:r>
            <a:endParaRPr sz="2000">
              <a:latin typeface="Calibri"/>
              <a:cs typeface="Calibri"/>
            </a:endParaRPr>
          </a:p>
          <a:p>
            <a:pPr marL="12700" marR="374015">
              <a:lnSpc>
                <a:spcPts val="2160"/>
              </a:lnSpc>
              <a:spcBef>
                <a:spcPts val="1020"/>
              </a:spcBef>
            </a:pPr>
            <a:r>
              <a:rPr dirty="0" sz="2000" spc="-10">
                <a:latin typeface="Calibri"/>
                <a:cs typeface="Calibri"/>
              </a:rPr>
              <a:t>[Lin,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1992]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L., </a:t>
            </a:r>
            <a:r>
              <a:rPr dirty="0" sz="2000" spc="-10">
                <a:latin typeface="Calibri"/>
                <a:cs typeface="Calibri"/>
              </a:rPr>
              <a:t>“Self-Improving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Reactive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Agents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Based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Reinforcement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Planning,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Teaching,”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Machine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8,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293-321,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1992</a:t>
            </a:r>
            <a:endParaRPr sz="2000">
              <a:latin typeface="Calibri"/>
              <a:cs typeface="Calibri"/>
            </a:endParaRPr>
          </a:p>
          <a:p>
            <a:pPr marL="12700" marR="457200">
              <a:lnSpc>
                <a:spcPts val="2160"/>
              </a:lnSpc>
              <a:spcBef>
                <a:spcPts val="985"/>
              </a:spcBef>
            </a:pPr>
            <a:r>
              <a:rPr dirty="0" sz="2000" spc="-10">
                <a:latin typeface="Calibri"/>
                <a:cs typeface="Calibri"/>
              </a:rPr>
              <a:t>[Lin,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1993]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L.,</a:t>
            </a:r>
            <a:r>
              <a:rPr dirty="0" sz="2000" spc="-10">
                <a:latin typeface="Calibri"/>
                <a:cs typeface="Calibri"/>
              </a:rPr>
              <a:t> “Scaling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Up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Reinforcement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for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Robot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Control,”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Proc. </a:t>
            </a:r>
            <a:r>
              <a:rPr dirty="0" sz="2000" spc="-45">
                <a:latin typeface="Calibri"/>
                <a:cs typeface="Calibri"/>
              </a:rPr>
              <a:t>Tenth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Intl.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Conf.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Machine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Learning,</a:t>
            </a:r>
            <a:r>
              <a:rPr dirty="0" sz="2000">
                <a:latin typeface="Calibri"/>
                <a:cs typeface="Calibri"/>
              </a:rPr>
              <a:t> pp.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182-189,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Francisco: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Morgan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Kaufmann,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1993.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  <a:spcBef>
                <a:spcPts val="740"/>
              </a:spcBef>
            </a:pPr>
            <a:r>
              <a:rPr dirty="0" sz="2000" spc="-15">
                <a:latin typeface="Calibri"/>
                <a:cs typeface="Calibri"/>
              </a:rPr>
              <a:t>[Littlestone,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1988]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Littlestone,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N.,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“Learning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Quickly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When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Irrelevant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Attributes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Abound: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New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Linear-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dirty="0" sz="2000" spc="-10">
                <a:latin typeface="Calibri"/>
                <a:cs typeface="Calibri"/>
              </a:rPr>
              <a:t>Threshold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Algorithm,”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Machine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2: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285-318,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1988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THANK</a:t>
            </a:r>
            <a:r>
              <a:rPr dirty="0" spc="-110"/>
              <a:t> </a:t>
            </a:r>
            <a:r>
              <a:rPr dirty="0" spc="-1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49" y="774649"/>
            <a:ext cx="24726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</a:t>
            </a:r>
            <a:r>
              <a:rPr dirty="0" spc="-25"/>
              <a:t>U</a:t>
            </a:r>
            <a:r>
              <a:rPr dirty="0" spc="-5"/>
              <a:t>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032558"/>
            <a:ext cx="5832475" cy="323405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Problem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Statement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spc="-10">
                <a:latin typeface="Arial MT"/>
                <a:cs typeface="Arial MT"/>
              </a:rPr>
              <a:t>(Should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not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include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solution)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Proposed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5" b="1">
                <a:latin typeface="Arial"/>
                <a:cs typeface="Arial"/>
              </a:rPr>
              <a:t>Algorithm</a:t>
            </a:r>
            <a:r>
              <a:rPr dirty="0" sz="2000" spc="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&amp;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Project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Demo(photos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/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Future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709" y="1027633"/>
            <a:ext cx="511683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Problem</a:t>
            </a:r>
            <a:r>
              <a:rPr dirty="0" spc="-30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1" y="2110866"/>
            <a:ext cx="3394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HEART</a:t>
            </a:r>
            <a:r>
              <a:rPr dirty="0" u="heavy" sz="1800" spc="-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DISEASE</a:t>
            </a:r>
            <a:r>
              <a:rPr dirty="0" u="heavy" sz="18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PREDICTION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031" y="2521585"/>
            <a:ext cx="10708005" cy="25654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0"/>
              </a:lnSpc>
            </a:pP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we</a:t>
            </a:r>
            <a:r>
              <a:rPr dirty="0" sz="1800" spc="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aim</a:t>
            </a:r>
            <a:r>
              <a:rPr dirty="0" sz="1800" spc="-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80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develop</a:t>
            </a:r>
            <a:r>
              <a:rPr dirty="0" sz="180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predictive</a:t>
            </a:r>
            <a:r>
              <a:rPr dirty="0" sz="180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models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dirty="0" sz="180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identify</a:t>
            </a:r>
            <a:r>
              <a:rPr dirty="0" sz="180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individuals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at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risk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80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heart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disease</a:t>
            </a:r>
            <a:r>
              <a:rPr dirty="0" sz="1800" spc="-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based</a:t>
            </a:r>
            <a:r>
              <a:rPr dirty="0" sz="180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various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031" y="2777617"/>
            <a:ext cx="6492240" cy="24701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10"/>
              </a:lnSpc>
            </a:pP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clinical</a:t>
            </a:r>
            <a:r>
              <a:rPr dirty="0" sz="1800" spc="-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demographic</a:t>
            </a:r>
            <a:r>
              <a:rPr dirty="0" sz="1800" spc="-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features.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Here</a:t>
            </a:r>
            <a:r>
              <a:rPr dirty="0" sz="1800" spc="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key</a:t>
            </a:r>
            <a:r>
              <a:rPr dirty="0" sz="18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takeaways: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031" y="3140329"/>
            <a:ext cx="205104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0"/>
              </a:lnSpc>
            </a:pPr>
            <a:r>
              <a:rPr dirty="0" sz="1800" spc="5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8055" y="3140328"/>
            <a:ext cx="10537190" cy="256540"/>
          </a:xfrm>
          <a:custGeom>
            <a:avLst/>
            <a:gdLst/>
            <a:ahLst/>
            <a:cxnLst/>
            <a:rect l="l" t="t" r="r" b="b"/>
            <a:pathLst>
              <a:path w="10537190" h="256539">
                <a:moveTo>
                  <a:pt x="10536898" y="0"/>
                </a:moveTo>
                <a:lnTo>
                  <a:pt x="1310640" y="0"/>
                </a:lnTo>
                <a:lnTo>
                  <a:pt x="0" y="0"/>
                </a:lnTo>
                <a:lnTo>
                  <a:pt x="0" y="256032"/>
                </a:lnTo>
                <a:lnTo>
                  <a:pt x="1310601" y="256032"/>
                </a:lnTo>
                <a:lnTo>
                  <a:pt x="10536898" y="256032"/>
                </a:lnTo>
                <a:lnTo>
                  <a:pt x="1053689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8055" y="3140329"/>
            <a:ext cx="1053719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0"/>
              </a:lnSpc>
            </a:pPr>
            <a:r>
              <a:rPr dirty="0" sz="18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8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11111"/>
                </a:solidFill>
                <a:latin typeface="Arial"/>
                <a:cs typeface="Arial"/>
              </a:rPr>
              <a:t>Insight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We’ll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work</a:t>
            </a:r>
            <a:r>
              <a:rPr dirty="0" sz="180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with</a:t>
            </a:r>
            <a:r>
              <a:rPr dirty="0" sz="1800" spc="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1800" spc="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heart</a:t>
            </a:r>
            <a:r>
              <a:rPr dirty="0" sz="180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disease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detection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dataset,</a:t>
            </a:r>
            <a:r>
              <a:rPr dirty="0" sz="180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deriving</a:t>
            </a:r>
            <a:r>
              <a:rPr dirty="0" sz="1800" spc="-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interesting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inferences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obtain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031" y="3396360"/>
            <a:ext cx="1990725" cy="24701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10"/>
              </a:lnSpc>
            </a:pP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meaningful</a:t>
            </a:r>
            <a:r>
              <a:rPr dirty="0" sz="1800" spc="-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results.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8055" y="3762120"/>
            <a:ext cx="10439400" cy="256540"/>
          </a:xfrm>
          <a:custGeom>
            <a:avLst/>
            <a:gdLst/>
            <a:ahLst/>
            <a:cxnLst/>
            <a:rect l="l" t="t" r="r" b="b"/>
            <a:pathLst>
              <a:path w="10439400" h="256539">
                <a:moveTo>
                  <a:pt x="10439349" y="0"/>
                </a:moveTo>
                <a:lnTo>
                  <a:pt x="10375354" y="0"/>
                </a:lnTo>
                <a:lnTo>
                  <a:pt x="3517392" y="0"/>
                </a:lnTo>
                <a:lnTo>
                  <a:pt x="0" y="0"/>
                </a:lnTo>
                <a:lnTo>
                  <a:pt x="0" y="256032"/>
                </a:lnTo>
                <a:lnTo>
                  <a:pt x="3517354" y="256032"/>
                </a:lnTo>
                <a:lnTo>
                  <a:pt x="10375354" y="256032"/>
                </a:lnTo>
                <a:lnTo>
                  <a:pt x="10439349" y="256032"/>
                </a:lnTo>
                <a:lnTo>
                  <a:pt x="1043934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8055" y="4137025"/>
            <a:ext cx="9141460" cy="256540"/>
          </a:xfrm>
          <a:custGeom>
            <a:avLst/>
            <a:gdLst/>
            <a:ahLst/>
            <a:cxnLst/>
            <a:rect l="l" t="t" r="r" b="b"/>
            <a:pathLst>
              <a:path w="9141460" h="256539">
                <a:moveTo>
                  <a:pt x="9140901" y="0"/>
                </a:moveTo>
                <a:lnTo>
                  <a:pt x="9076906" y="0"/>
                </a:lnTo>
                <a:lnTo>
                  <a:pt x="2215883" y="0"/>
                </a:lnTo>
                <a:lnTo>
                  <a:pt x="0" y="0"/>
                </a:lnTo>
                <a:lnTo>
                  <a:pt x="0" y="256032"/>
                </a:lnTo>
                <a:lnTo>
                  <a:pt x="2215858" y="256032"/>
                </a:lnTo>
                <a:lnTo>
                  <a:pt x="9076906" y="256032"/>
                </a:lnTo>
                <a:lnTo>
                  <a:pt x="9140901" y="256032"/>
                </a:lnTo>
                <a:lnTo>
                  <a:pt x="9140901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8055" y="4508880"/>
            <a:ext cx="9153525" cy="256540"/>
          </a:xfrm>
          <a:custGeom>
            <a:avLst/>
            <a:gdLst/>
            <a:ahLst/>
            <a:cxnLst/>
            <a:rect l="l" t="t" r="r" b="b"/>
            <a:pathLst>
              <a:path w="9153525" h="256539">
                <a:moveTo>
                  <a:pt x="9153106" y="0"/>
                </a:moveTo>
                <a:lnTo>
                  <a:pt x="9089098" y="0"/>
                </a:lnTo>
                <a:lnTo>
                  <a:pt x="1642872" y="0"/>
                </a:lnTo>
                <a:lnTo>
                  <a:pt x="0" y="0"/>
                </a:lnTo>
                <a:lnTo>
                  <a:pt x="0" y="256032"/>
                </a:lnTo>
                <a:lnTo>
                  <a:pt x="1642833" y="256032"/>
                </a:lnTo>
                <a:lnTo>
                  <a:pt x="9089098" y="256032"/>
                </a:lnTo>
                <a:lnTo>
                  <a:pt x="9153106" y="256032"/>
                </a:lnTo>
                <a:lnTo>
                  <a:pt x="91531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3521" y="3626104"/>
            <a:ext cx="10584180" cy="114808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890"/>
              </a:spcBef>
              <a:buSzPct val="94444"/>
              <a:buAutoNum type="arabicPeriod" startAt="2"/>
              <a:tabLst>
                <a:tab pos="205104" algn="l"/>
              </a:tabLst>
            </a:pPr>
            <a:r>
              <a:rPr dirty="0" sz="1800" b="1">
                <a:solidFill>
                  <a:srgbClr val="111111"/>
                </a:solidFill>
                <a:latin typeface="Arial"/>
                <a:cs typeface="Arial"/>
              </a:rPr>
              <a:t>Exploratory</a:t>
            </a:r>
            <a:r>
              <a:rPr dirty="0" sz="18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800" spc="-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111111"/>
                </a:solidFill>
                <a:latin typeface="Arial"/>
                <a:cs typeface="Arial"/>
              </a:rPr>
              <a:t>Analysis</a:t>
            </a:r>
            <a:r>
              <a:rPr dirty="0" sz="18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11111"/>
                </a:solidFill>
                <a:latin typeface="Arial"/>
                <a:cs typeface="Arial"/>
              </a:rPr>
              <a:t>(EDA)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dirty="0" sz="1800" spc="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EDA</a:t>
            </a:r>
            <a:r>
              <a:rPr dirty="0" sz="1800" spc="-1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is crucial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understanding</a:t>
            </a:r>
            <a:r>
              <a:rPr dirty="0" sz="1800" spc="-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data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uncovering</a:t>
            </a:r>
            <a:r>
              <a:rPr dirty="0" sz="1800" spc="-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patterns.</a:t>
            </a:r>
            <a:endParaRPr sz="1800">
              <a:latin typeface="Arial MT"/>
              <a:cs typeface="Arial MT"/>
            </a:endParaRPr>
          </a:p>
          <a:p>
            <a:pPr marL="204470" indent="-192405">
              <a:lnSpc>
                <a:spcPct val="100000"/>
              </a:lnSpc>
              <a:spcBef>
                <a:spcPts val="795"/>
              </a:spcBef>
              <a:buSzPct val="94444"/>
              <a:buAutoNum type="arabicPeriod" startAt="2"/>
              <a:tabLst>
                <a:tab pos="205104" algn="l"/>
              </a:tabLst>
            </a:pPr>
            <a:r>
              <a:rPr dirty="0" sz="1800" b="1">
                <a:solidFill>
                  <a:srgbClr val="111111"/>
                </a:solidFill>
                <a:latin typeface="Arial"/>
                <a:cs typeface="Arial"/>
              </a:rPr>
              <a:t>Feature</a:t>
            </a:r>
            <a:r>
              <a:rPr dirty="0" sz="18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11111"/>
                </a:solidFill>
                <a:latin typeface="Arial"/>
                <a:cs typeface="Arial"/>
              </a:rPr>
              <a:t>Engineering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dirty="0" sz="1800" spc="-1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After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gaining</a:t>
            </a:r>
            <a:r>
              <a:rPr dirty="0" sz="18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insights,</a:t>
            </a:r>
            <a:r>
              <a:rPr dirty="0" sz="180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we’ll</a:t>
            </a:r>
            <a:r>
              <a:rPr dirty="0" sz="180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prepare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the features</a:t>
            </a:r>
            <a:r>
              <a:rPr dirty="0" sz="180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model</a:t>
            </a:r>
            <a:r>
              <a:rPr dirty="0" sz="18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building.</a:t>
            </a:r>
            <a:endParaRPr sz="1800">
              <a:latin typeface="Arial MT"/>
              <a:cs typeface="Arial MT"/>
            </a:endParaRPr>
          </a:p>
          <a:p>
            <a:pPr marL="204470" indent="-192405">
              <a:lnSpc>
                <a:spcPct val="100000"/>
              </a:lnSpc>
              <a:spcBef>
                <a:spcPts val="770"/>
              </a:spcBef>
              <a:buSzPct val="94444"/>
              <a:buAutoNum type="arabicPeriod" startAt="2"/>
              <a:tabLst>
                <a:tab pos="205104" algn="l"/>
              </a:tabLst>
            </a:pPr>
            <a:r>
              <a:rPr dirty="0" sz="1800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8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11111"/>
                </a:solidFill>
                <a:latin typeface="Arial"/>
                <a:cs typeface="Arial"/>
              </a:rPr>
              <a:t>Building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We’ll</a:t>
            </a:r>
            <a:r>
              <a:rPr dirty="0" sz="1800" spc="-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create</a:t>
            </a:r>
            <a:r>
              <a:rPr dirty="0" sz="180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machine</a:t>
            </a:r>
            <a:r>
              <a:rPr dirty="0" sz="180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learning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models</a:t>
            </a:r>
            <a:r>
              <a:rPr dirty="0" sz="180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800" spc="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predict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heart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disease</a:t>
            </a:r>
            <a:r>
              <a:rPr dirty="0" sz="180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111111"/>
                </a:solidFill>
                <a:latin typeface="Arial MT"/>
                <a:cs typeface="Arial MT"/>
              </a:rPr>
              <a:t>probability.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51160" y="4508880"/>
            <a:ext cx="64135" cy="256540"/>
          </a:xfrm>
          <a:custGeom>
            <a:avLst/>
            <a:gdLst/>
            <a:ahLst/>
            <a:cxnLst/>
            <a:rect l="l" t="t" r="r" b="b"/>
            <a:pathLst>
              <a:path w="64134" h="256539">
                <a:moveTo>
                  <a:pt x="64007" y="0"/>
                </a:moveTo>
                <a:lnTo>
                  <a:pt x="0" y="0"/>
                </a:lnTo>
                <a:lnTo>
                  <a:pt x="0" y="256032"/>
                </a:lnTo>
                <a:lnTo>
                  <a:pt x="64007" y="256032"/>
                </a:lnTo>
                <a:lnTo>
                  <a:pt x="6400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06031" y="4883784"/>
            <a:ext cx="10274935" cy="25082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75"/>
              </a:lnSpc>
            </a:pP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180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dataset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typically</a:t>
            </a:r>
            <a:r>
              <a:rPr dirty="0" sz="180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includes</a:t>
            </a:r>
            <a:r>
              <a:rPr dirty="0" sz="180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features</a:t>
            </a:r>
            <a:r>
              <a:rPr dirty="0" sz="180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like</a:t>
            </a:r>
            <a:r>
              <a:rPr dirty="0" sz="18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age,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blood</a:t>
            </a:r>
            <a:r>
              <a:rPr dirty="0" sz="18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pressure,</a:t>
            </a:r>
            <a:r>
              <a:rPr dirty="0" sz="180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cholesterol</a:t>
            </a:r>
            <a:r>
              <a:rPr dirty="0" sz="180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levels,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and other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relevant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031" y="5134469"/>
            <a:ext cx="10918190" cy="252729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5"/>
              </a:lnSpc>
            </a:pP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information.</a:t>
            </a:r>
            <a:r>
              <a:rPr dirty="0" sz="1800" spc="-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training</a:t>
            </a:r>
            <a:r>
              <a:rPr dirty="0" sz="1800" spc="-1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AI</a:t>
            </a: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models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this</a:t>
            </a:r>
            <a:r>
              <a:rPr dirty="0" sz="180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data,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we</a:t>
            </a:r>
            <a:r>
              <a:rPr dirty="0" sz="180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aid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early</a:t>
            </a:r>
            <a:r>
              <a:rPr dirty="0" sz="18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detection</a:t>
            </a:r>
            <a:r>
              <a:rPr dirty="0" sz="1800" spc="-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11111"/>
                </a:solidFill>
                <a:latin typeface="Arial MT"/>
                <a:cs typeface="Arial MT"/>
              </a:rPr>
              <a:t>prevention</a:t>
            </a:r>
            <a:r>
              <a:rPr dirty="0" sz="180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8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heart</a:t>
            </a:r>
            <a:r>
              <a:rPr dirty="0" sz="18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11111"/>
                </a:solidFill>
                <a:latin typeface="Arial MT"/>
                <a:cs typeface="Arial MT"/>
              </a:rPr>
              <a:t>issues.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031" y="5505627"/>
            <a:ext cx="64135" cy="256540"/>
          </a:xfrm>
          <a:custGeom>
            <a:avLst/>
            <a:gdLst/>
            <a:ahLst/>
            <a:cxnLst/>
            <a:rect l="l" t="t" r="r" b="b"/>
            <a:pathLst>
              <a:path w="64134" h="256539">
                <a:moveTo>
                  <a:pt x="64007" y="0"/>
                </a:moveTo>
                <a:lnTo>
                  <a:pt x="0" y="0"/>
                </a:lnTo>
                <a:lnTo>
                  <a:pt x="0" y="256031"/>
                </a:lnTo>
                <a:lnTo>
                  <a:pt x="64007" y="256031"/>
                </a:lnTo>
                <a:lnTo>
                  <a:pt x="6400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17" y="1027633"/>
            <a:ext cx="49904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Proposed</a:t>
            </a:r>
            <a:r>
              <a:rPr dirty="0" spc="-35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1" y="1938604"/>
            <a:ext cx="1454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855" y="1966086"/>
            <a:ext cx="2402205" cy="1587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0"/>
              </a:lnSpc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Collection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Preprocessing: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2145919"/>
            <a:ext cx="9382125" cy="1587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Gather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comprehensive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dataset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containing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relevant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such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as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age,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sex,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blood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pressure,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cholesterol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levels,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other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medical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history.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855" y="2104491"/>
            <a:ext cx="628015" cy="3911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219"/>
              </a:spcBef>
            </a:pP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120"/>
              </a:spcBef>
            </a:pP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705" y="2328798"/>
            <a:ext cx="5270500" cy="1587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Clean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by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handling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missing</a:t>
            </a:r>
            <a:r>
              <a:rPr dirty="0" sz="11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values,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outliers,</a:t>
            </a:r>
            <a:r>
              <a:rPr dirty="0" sz="11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ensuring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consistency.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521" y="2545537"/>
            <a:ext cx="1454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855" y="2572639"/>
            <a:ext cx="2237740" cy="1587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Exploratory</a:t>
            </a:r>
            <a:r>
              <a:rPr dirty="0" sz="1100" spc="-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Analysis</a:t>
            </a:r>
            <a:r>
              <a:rPr dirty="0" sz="11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(EDA):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705" y="2752470"/>
            <a:ext cx="5633085" cy="1587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Visualize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understand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its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distribution,</a:t>
            </a:r>
            <a:r>
              <a:rPr dirty="0" sz="11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correlations,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potential patterns.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55" y="2714345"/>
            <a:ext cx="628015" cy="3854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195"/>
              </a:spcBef>
            </a:pP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95"/>
              </a:spcBef>
            </a:pP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9705" y="2932302"/>
            <a:ext cx="7818120" cy="1587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Identify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any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significant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relationships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between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target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variable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(presence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or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absence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of heart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disease).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842" y="3179190"/>
            <a:ext cx="5126990" cy="701040"/>
          </a:xfrm>
          <a:custGeom>
            <a:avLst/>
            <a:gdLst/>
            <a:ahLst/>
            <a:cxnLst/>
            <a:rect l="l" t="t" r="r" b="b"/>
            <a:pathLst>
              <a:path w="5126990" h="701039">
                <a:moveTo>
                  <a:pt x="1438630" y="0"/>
                </a:moveTo>
                <a:lnTo>
                  <a:pt x="1399044" y="0"/>
                </a:lnTo>
                <a:lnTo>
                  <a:pt x="0" y="0"/>
                </a:lnTo>
                <a:lnTo>
                  <a:pt x="0" y="158496"/>
                </a:lnTo>
                <a:lnTo>
                  <a:pt x="1399006" y="158496"/>
                </a:lnTo>
                <a:lnTo>
                  <a:pt x="1438630" y="158496"/>
                </a:lnTo>
                <a:lnTo>
                  <a:pt x="1438630" y="0"/>
                </a:lnTo>
                <a:close/>
              </a:path>
              <a:path w="5126990" h="701039">
                <a:moveTo>
                  <a:pt x="3645382" y="359664"/>
                </a:moveTo>
                <a:lnTo>
                  <a:pt x="3605758" y="359664"/>
                </a:lnTo>
                <a:lnTo>
                  <a:pt x="627862" y="359664"/>
                </a:lnTo>
                <a:lnTo>
                  <a:pt x="627862" y="518160"/>
                </a:lnTo>
                <a:lnTo>
                  <a:pt x="3605758" y="518160"/>
                </a:lnTo>
                <a:lnTo>
                  <a:pt x="3645382" y="518160"/>
                </a:lnTo>
                <a:lnTo>
                  <a:pt x="3645382" y="359664"/>
                </a:lnTo>
                <a:close/>
              </a:path>
              <a:path w="5126990" h="701039">
                <a:moveTo>
                  <a:pt x="4407382" y="179832"/>
                </a:moveTo>
                <a:lnTo>
                  <a:pt x="4367758" y="179832"/>
                </a:lnTo>
                <a:lnTo>
                  <a:pt x="627862" y="179832"/>
                </a:lnTo>
                <a:lnTo>
                  <a:pt x="627862" y="338328"/>
                </a:lnTo>
                <a:lnTo>
                  <a:pt x="4367758" y="338328"/>
                </a:lnTo>
                <a:lnTo>
                  <a:pt x="4407382" y="338328"/>
                </a:lnTo>
                <a:lnTo>
                  <a:pt x="4407382" y="179832"/>
                </a:lnTo>
                <a:close/>
              </a:path>
              <a:path w="5126990" h="701039">
                <a:moveTo>
                  <a:pt x="5126710" y="542544"/>
                </a:moveTo>
                <a:lnTo>
                  <a:pt x="5087086" y="542544"/>
                </a:lnTo>
                <a:lnTo>
                  <a:pt x="2932150" y="542544"/>
                </a:lnTo>
                <a:lnTo>
                  <a:pt x="2886430" y="542544"/>
                </a:lnTo>
                <a:lnTo>
                  <a:pt x="627862" y="542544"/>
                </a:lnTo>
                <a:lnTo>
                  <a:pt x="627862" y="701040"/>
                </a:lnTo>
                <a:lnTo>
                  <a:pt x="2886430" y="701040"/>
                </a:lnTo>
                <a:lnTo>
                  <a:pt x="2932150" y="701040"/>
                </a:lnTo>
                <a:lnTo>
                  <a:pt x="5087086" y="701040"/>
                </a:lnTo>
                <a:lnTo>
                  <a:pt x="5126710" y="701040"/>
                </a:lnTo>
                <a:lnTo>
                  <a:pt x="5126710" y="54254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1842" y="3965575"/>
            <a:ext cx="10640695" cy="701040"/>
          </a:xfrm>
          <a:custGeom>
            <a:avLst/>
            <a:gdLst/>
            <a:ahLst/>
            <a:cxnLst/>
            <a:rect l="l" t="t" r="r" b="b"/>
            <a:pathLst>
              <a:path w="10640695" h="701039">
                <a:moveTo>
                  <a:pt x="2026894" y="0"/>
                </a:moveTo>
                <a:lnTo>
                  <a:pt x="1987296" y="0"/>
                </a:lnTo>
                <a:lnTo>
                  <a:pt x="0" y="0"/>
                </a:lnTo>
                <a:lnTo>
                  <a:pt x="0" y="158496"/>
                </a:lnTo>
                <a:lnTo>
                  <a:pt x="1987270" y="158496"/>
                </a:lnTo>
                <a:lnTo>
                  <a:pt x="2026894" y="158496"/>
                </a:lnTo>
                <a:lnTo>
                  <a:pt x="2026894" y="0"/>
                </a:lnTo>
                <a:close/>
              </a:path>
              <a:path w="10640695" h="701039">
                <a:moveTo>
                  <a:pt x="3358870" y="542544"/>
                </a:moveTo>
                <a:lnTo>
                  <a:pt x="3319246" y="542544"/>
                </a:lnTo>
                <a:lnTo>
                  <a:pt x="627862" y="542544"/>
                </a:lnTo>
                <a:lnTo>
                  <a:pt x="627862" y="701040"/>
                </a:lnTo>
                <a:lnTo>
                  <a:pt x="3319246" y="701040"/>
                </a:lnTo>
                <a:lnTo>
                  <a:pt x="3358870" y="701040"/>
                </a:lnTo>
                <a:lnTo>
                  <a:pt x="3358870" y="542544"/>
                </a:lnTo>
                <a:close/>
              </a:path>
              <a:path w="10640695" h="701039">
                <a:moveTo>
                  <a:pt x="3715486" y="359676"/>
                </a:moveTo>
                <a:lnTo>
                  <a:pt x="3675862" y="359676"/>
                </a:lnTo>
                <a:lnTo>
                  <a:pt x="627862" y="359676"/>
                </a:lnTo>
                <a:lnTo>
                  <a:pt x="627862" y="518160"/>
                </a:lnTo>
                <a:lnTo>
                  <a:pt x="3675862" y="518160"/>
                </a:lnTo>
                <a:lnTo>
                  <a:pt x="3715486" y="518160"/>
                </a:lnTo>
                <a:lnTo>
                  <a:pt x="3715486" y="359676"/>
                </a:lnTo>
                <a:close/>
              </a:path>
              <a:path w="10640695" h="701039">
                <a:moveTo>
                  <a:pt x="10640543" y="179832"/>
                </a:moveTo>
                <a:lnTo>
                  <a:pt x="10600919" y="179832"/>
                </a:lnTo>
                <a:lnTo>
                  <a:pt x="9211031" y="179832"/>
                </a:lnTo>
                <a:lnTo>
                  <a:pt x="9003767" y="179832"/>
                </a:lnTo>
                <a:lnTo>
                  <a:pt x="627862" y="179832"/>
                </a:lnTo>
                <a:lnTo>
                  <a:pt x="627862" y="338328"/>
                </a:lnTo>
                <a:lnTo>
                  <a:pt x="9003767" y="338328"/>
                </a:lnTo>
                <a:lnTo>
                  <a:pt x="9211031" y="338328"/>
                </a:lnTo>
                <a:lnTo>
                  <a:pt x="10600919" y="338328"/>
                </a:lnTo>
                <a:lnTo>
                  <a:pt x="10640543" y="338328"/>
                </a:lnTo>
                <a:lnTo>
                  <a:pt x="10640543" y="17983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1842" y="4751971"/>
            <a:ext cx="10543540" cy="338455"/>
          </a:xfrm>
          <a:custGeom>
            <a:avLst/>
            <a:gdLst/>
            <a:ahLst/>
            <a:cxnLst/>
            <a:rect l="l" t="t" r="r" b="b"/>
            <a:pathLst>
              <a:path w="10543540" h="338454">
                <a:moveTo>
                  <a:pt x="1234414" y="0"/>
                </a:moveTo>
                <a:lnTo>
                  <a:pt x="1194828" y="0"/>
                </a:lnTo>
                <a:lnTo>
                  <a:pt x="0" y="0"/>
                </a:lnTo>
                <a:lnTo>
                  <a:pt x="0" y="158483"/>
                </a:lnTo>
                <a:lnTo>
                  <a:pt x="1194790" y="158483"/>
                </a:lnTo>
                <a:lnTo>
                  <a:pt x="1234414" y="158483"/>
                </a:lnTo>
                <a:lnTo>
                  <a:pt x="1234414" y="0"/>
                </a:lnTo>
                <a:close/>
              </a:path>
              <a:path w="10543540" h="338454">
                <a:moveTo>
                  <a:pt x="10543007" y="179819"/>
                </a:moveTo>
                <a:lnTo>
                  <a:pt x="10543007" y="179819"/>
                </a:lnTo>
                <a:lnTo>
                  <a:pt x="627862" y="179819"/>
                </a:lnTo>
                <a:lnTo>
                  <a:pt x="627862" y="338315"/>
                </a:lnTo>
                <a:lnTo>
                  <a:pt x="10543007" y="338315"/>
                </a:lnTo>
                <a:lnTo>
                  <a:pt x="10543007" y="1798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31445" indent="-119380">
              <a:lnSpc>
                <a:spcPct val="100000"/>
              </a:lnSpc>
              <a:spcBef>
                <a:spcPts val="195"/>
              </a:spcBef>
              <a:buSzPct val="90909"/>
              <a:buAutoNum type="arabicPeriod" startAt="3"/>
              <a:tabLst>
                <a:tab pos="132080" algn="l"/>
              </a:tabLst>
            </a:pPr>
            <a:r>
              <a:rPr dirty="0"/>
              <a:t>Feature</a:t>
            </a:r>
            <a:r>
              <a:rPr dirty="0" spc="-60"/>
              <a:t> </a:t>
            </a:r>
            <a:r>
              <a:rPr dirty="0" spc="-5"/>
              <a:t>Engineering:</a:t>
            </a:r>
          </a:p>
          <a:p>
            <a:pPr lvl="1" marL="756285" indent="-2870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Create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new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</a:t>
            </a:r>
            <a:r>
              <a:rPr dirty="0" sz="1100" spc="-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if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necessary</a:t>
            </a:r>
            <a:r>
              <a:rPr dirty="0" sz="1100" spc="-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(e.g.,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BMI,</a:t>
            </a:r>
            <a:r>
              <a:rPr dirty="0" sz="11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age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groups).</a:t>
            </a:r>
            <a:endParaRPr sz="11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Normalize</a:t>
            </a:r>
            <a:r>
              <a:rPr dirty="0" sz="11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or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standardize numerical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features.</a:t>
            </a:r>
            <a:endParaRPr sz="11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Encode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categorical</a:t>
            </a:r>
            <a:r>
              <a:rPr dirty="0" sz="1100" spc="-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variables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(one-hot encoding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or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label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encoding).</a:t>
            </a:r>
            <a:endParaRPr sz="1100">
              <a:latin typeface="Arial"/>
              <a:cs typeface="Arial"/>
            </a:endParaRPr>
          </a:p>
          <a:p>
            <a:pPr lvl="1" marL="131445" indent="-11938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3208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Selection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Training:</a:t>
            </a:r>
            <a:endParaRPr sz="11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Choose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appropriate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machine learning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algorithms</a:t>
            </a:r>
            <a:r>
              <a:rPr dirty="0" sz="11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(e.g.,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logistic</a:t>
            </a:r>
            <a:r>
              <a:rPr dirty="0" sz="11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regression,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decision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trees, random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forests,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support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vector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machines,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neural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networks).</a:t>
            </a:r>
            <a:endParaRPr sz="11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Split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the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into</a:t>
            </a:r>
            <a:r>
              <a:rPr dirty="0" sz="11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training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validation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sets.</a:t>
            </a:r>
            <a:endParaRPr sz="11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Train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models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using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training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data.</a:t>
            </a:r>
            <a:endParaRPr sz="1100">
              <a:latin typeface="Arial"/>
              <a:cs typeface="Arial"/>
            </a:endParaRPr>
          </a:p>
          <a:p>
            <a:pPr lvl="1" marL="131445" indent="-11938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3208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Evaluation:</a:t>
            </a:r>
            <a:endParaRPr sz="11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Evaluate model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performance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using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metrics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like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accuracy,</a:t>
            </a:r>
            <a:r>
              <a:rPr dirty="0" sz="1100" spc="-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precision,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recall,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F1-score,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area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under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receiver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operating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characteristic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curve 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(AUC-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9705" y="5050663"/>
            <a:ext cx="396240" cy="158750"/>
          </a:xfrm>
          <a:custGeom>
            <a:avLst/>
            <a:gdLst/>
            <a:ahLst/>
            <a:cxnLst/>
            <a:rect l="l" t="t" r="r" b="b"/>
            <a:pathLst>
              <a:path w="396239" h="158750">
                <a:moveTo>
                  <a:pt x="396239" y="0"/>
                </a:moveTo>
                <a:lnTo>
                  <a:pt x="0" y="0"/>
                </a:lnTo>
                <a:lnTo>
                  <a:pt x="0" y="158495"/>
                </a:lnTo>
                <a:lnTo>
                  <a:pt x="396239" y="158495"/>
                </a:lnTo>
                <a:lnTo>
                  <a:pt x="39623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37513" y="5025009"/>
            <a:ext cx="4210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R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C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)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9705" y="5050663"/>
            <a:ext cx="3990340" cy="338455"/>
          </a:xfrm>
          <a:custGeom>
            <a:avLst/>
            <a:gdLst/>
            <a:ahLst/>
            <a:cxnLst/>
            <a:rect l="l" t="t" r="r" b="b"/>
            <a:pathLst>
              <a:path w="3990340" h="338454">
                <a:moveTo>
                  <a:pt x="435864" y="0"/>
                </a:moveTo>
                <a:lnTo>
                  <a:pt x="396240" y="0"/>
                </a:lnTo>
                <a:lnTo>
                  <a:pt x="396240" y="158496"/>
                </a:lnTo>
                <a:lnTo>
                  <a:pt x="435864" y="158496"/>
                </a:lnTo>
                <a:lnTo>
                  <a:pt x="435864" y="0"/>
                </a:lnTo>
                <a:close/>
              </a:path>
              <a:path w="3990340" h="338454">
                <a:moveTo>
                  <a:pt x="3989832" y="179832"/>
                </a:moveTo>
                <a:lnTo>
                  <a:pt x="3950208" y="179832"/>
                </a:lnTo>
                <a:lnTo>
                  <a:pt x="332232" y="179832"/>
                </a:lnTo>
                <a:lnTo>
                  <a:pt x="286512" y="179832"/>
                </a:lnTo>
                <a:lnTo>
                  <a:pt x="0" y="179832"/>
                </a:lnTo>
                <a:lnTo>
                  <a:pt x="0" y="338328"/>
                </a:lnTo>
                <a:lnTo>
                  <a:pt x="286512" y="338328"/>
                </a:lnTo>
                <a:lnTo>
                  <a:pt x="332232" y="338328"/>
                </a:lnTo>
                <a:lnTo>
                  <a:pt x="3950208" y="338328"/>
                </a:lnTo>
                <a:lnTo>
                  <a:pt x="3989832" y="338328"/>
                </a:lnTo>
                <a:lnTo>
                  <a:pt x="3989832" y="17983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1855" y="5474296"/>
            <a:ext cx="2234565" cy="158750"/>
          </a:xfrm>
          <a:custGeom>
            <a:avLst/>
            <a:gdLst/>
            <a:ahLst/>
            <a:cxnLst/>
            <a:rect l="l" t="t" r="r" b="b"/>
            <a:pathLst>
              <a:path w="2234565" h="158750">
                <a:moveTo>
                  <a:pt x="2234184" y="0"/>
                </a:moveTo>
                <a:lnTo>
                  <a:pt x="0" y="0"/>
                </a:lnTo>
                <a:lnTo>
                  <a:pt x="0" y="158495"/>
                </a:lnTo>
                <a:lnTo>
                  <a:pt x="2234184" y="158495"/>
                </a:lnTo>
                <a:lnTo>
                  <a:pt x="223418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3521" y="5128511"/>
            <a:ext cx="4716145" cy="514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705"/>
              </a:spcBef>
              <a:tabLst>
                <a:tab pos="756285" algn="l"/>
              </a:tabLst>
            </a:pP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2.	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Fine-tune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hyperparameters</a:t>
            </a:r>
            <a:r>
              <a:rPr dirty="0" sz="1100" spc="-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optimize</a:t>
            </a:r>
            <a:r>
              <a:rPr dirty="0" sz="11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performance.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6.Interpretability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Explainability: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49705" y="5474296"/>
            <a:ext cx="10104120" cy="341630"/>
          </a:xfrm>
          <a:custGeom>
            <a:avLst/>
            <a:gdLst/>
            <a:ahLst/>
            <a:cxnLst/>
            <a:rect l="l" t="t" r="r" b="b"/>
            <a:pathLst>
              <a:path w="10104120" h="341629">
                <a:moveTo>
                  <a:pt x="1645920" y="0"/>
                </a:moveTo>
                <a:lnTo>
                  <a:pt x="1606296" y="0"/>
                </a:lnTo>
                <a:lnTo>
                  <a:pt x="1606296" y="158496"/>
                </a:lnTo>
                <a:lnTo>
                  <a:pt x="1645920" y="158496"/>
                </a:lnTo>
                <a:lnTo>
                  <a:pt x="1645920" y="0"/>
                </a:lnTo>
                <a:close/>
              </a:path>
              <a:path w="10104120" h="341629">
                <a:moveTo>
                  <a:pt x="10104120" y="182880"/>
                </a:moveTo>
                <a:lnTo>
                  <a:pt x="10104120" y="182880"/>
                </a:lnTo>
                <a:lnTo>
                  <a:pt x="0" y="182880"/>
                </a:lnTo>
                <a:lnTo>
                  <a:pt x="0" y="341376"/>
                </a:lnTo>
                <a:lnTo>
                  <a:pt x="10104120" y="341376"/>
                </a:lnTo>
                <a:lnTo>
                  <a:pt x="10104120" y="18288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50721" y="5631891"/>
            <a:ext cx="10374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1.	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Use</a:t>
            </a:r>
            <a:r>
              <a:rPr dirty="0" sz="11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techniques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like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SHAP</a:t>
            </a:r>
            <a:r>
              <a:rPr dirty="0" sz="1100" spc="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(SHapley</a:t>
            </a:r>
            <a:r>
              <a:rPr dirty="0" sz="11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Additive</a:t>
            </a:r>
            <a:r>
              <a:rPr dirty="0" sz="1100" spc="10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exPlanations)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or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LIME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(Local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Interpretable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Model-agnostic</a:t>
            </a:r>
            <a:r>
              <a:rPr dirty="0" sz="11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Explanations)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understand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importance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9705" y="5773000"/>
            <a:ext cx="1527175" cy="158750"/>
          </a:xfrm>
          <a:custGeom>
            <a:avLst/>
            <a:gdLst/>
            <a:ahLst/>
            <a:cxnLst/>
            <a:rect l="l" t="t" r="r" b="b"/>
            <a:pathLst>
              <a:path w="1527175" h="158750">
                <a:moveTo>
                  <a:pt x="1527047" y="0"/>
                </a:moveTo>
                <a:lnTo>
                  <a:pt x="0" y="0"/>
                </a:lnTo>
                <a:lnTo>
                  <a:pt x="0" y="158495"/>
                </a:lnTo>
                <a:lnTo>
                  <a:pt x="1527047" y="158495"/>
                </a:lnTo>
                <a:lnTo>
                  <a:pt x="152704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437513" y="5747715"/>
            <a:ext cx="15513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predictions.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76752" y="5773000"/>
            <a:ext cx="40005" cy="158750"/>
          </a:xfrm>
          <a:custGeom>
            <a:avLst/>
            <a:gdLst/>
            <a:ahLst/>
            <a:cxnLst/>
            <a:rect l="l" t="t" r="r" b="b"/>
            <a:pathLst>
              <a:path w="40005" h="158750">
                <a:moveTo>
                  <a:pt x="39624" y="0"/>
                </a:moveTo>
                <a:lnTo>
                  <a:pt x="0" y="0"/>
                </a:lnTo>
                <a:lnTo>
                  <a:pt x="0" y="158495"/>
                </a:lnTo>
                <a:lnTo>
                  <a:pt x="39624" y="158495"/>
                </a:lnTo>
                <a:lnTo>
                  <a:pt x="3962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1842" y="6016840"/>
            <a:ext cx="6422390" cy="521334"/>
          </a:xfrm>
          <a:custGeom>
            <a:avLst/>
            <a:gdLst/>
            <a:ahLst/>
            <a:cxnLst/>
            <a:rect l="l" t="t" r="r" b="b"/>
            <a:pathLst>
              <a:path w="6422390" h="521334">
                <a:moveTo>
                  <a:pt x="1926310" y="0"/>
                </a:moveTo>
                <a:lnTo>
                  <a:pt x="1886724" y="0"/>
                </a:lnTo>
                <a:lnTo>
                  <a:pt x="0" y="0"/>
                </a:lnTo>
                <a:lnTo>
                  <a:pt x="0" y="158496"/>
                </a:lnTo>
                <a:lnTo>
                  <a:pt x="1886686" y="158496"/>
                </a:lnTo>
                <a:lnTo>
                  <a:pt x="1926310" y="158496"/>
                </a:lnTo>
                <a:lnTo>
                  <a:pt x="1926310" y="0"/>
                </a:lnTo>
                <a:close/>
              </a:path>
              <a:path w="6422390" h="521334">
                <a:moveTo>
                  <a:pt x="4898110" y="182880"/>
                </a:moveTo>
                <a:lnTo>
                  <a:pt x="4858486" y="182880"/>
                </a:lnTo>
                <a:lnTo>
                  <a:pt x="1712950" y="182880"/>
                </a:lnTo>
                <a:lnTo>
                  <a:pt x="1667230" y="182880"/>
                </a:lnTo>
                <a:lnTo>
                  <a:pt x="627862" y="182880"/>
                </a:lnTo>
                <a:lnTo>
                  <a:pt x="627862" y="341376"/>
                </a:lnTo>
                <a:lnTo>
                  <a:pt x="1667230" y="341376"/>
                </a:lnTo>
                <a:lnTo>
                  <a:pt x="1712950" y="341376"/>
                </a:lnTo>
                <a:lnTo>
                  <a:pt x="4858486" y="341376"/>
                </a:lnTo>
                <a:lnTo>
                  <a:pt x="4898110" y="341376"/>
                </a:lnTo>
                <a:lnTo>
                  <a:pt x="4898110" y="182880"/>
                </a:lnTo>
                <a:close/>
              </a:path>
              <a:path w="6422390" h="521334">
                <a:moveTo>
                  <a:pt x="6422110" y="362712"/>
                </a:moveTo>
                <a:lnTo>
                  <a:pt x="627862" y="362712"/>
                </a:lnTo>
                <a:lnTo>
                  <a:pt x="627862" y="521208"/>
                </a:lnTo>
                <a:lnTo>
                  <a:pt x="6422110" y="521208"/>
                </a:lnTo>
                <a:lnTo>
                  <a:pt x="6422110" y="36271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3521" y="5977229"/>
            <a:ext cx="6559550" cy="571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31445" indent="-119380">
              <a:lnSpc>
                <a:spcPct val="100000"/>
              </a:lnSpc>
              <a:spcBef>
                <a:spcPts val="219"/>
              </a:spcBef>
              <a:buSzPct val="90909"/>
              <a:buAutoNum type="arabicPeriod" startAt="7"/>
              <a:tabLst>
                <a:tab pos="13208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Deployment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Monitoring:</a:t>
            </a:r>
            <a:endParaRPr sz="11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Deploy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best-performing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production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environment.</a:t>
            </a:r>
            <a:endParaRPr sz="11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Continuously</a:t>
            </a:r>
            <a:r>
              <a:rPr dirty="0" sz="11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monitor</a:t>
            </a:r>
            <a:r>
              <a:rPr dirty="0" sz="11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model’s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performance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retrain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it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periodically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with</a:t>
            </a:r>
            <a:r>
              <a:rPr dirty="0" sz="11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new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43953" y="6379552"/>
            <a:ext cx="40005" cy="158750"/>
          </a:xfrm>
          <a:custGeom>
            <a:avLst/>
            <a:gdLst/>
            <a:ahLst/>
            <a:cxnLst/>
            <a:rect l="l" t="t" r="r" b="b"/>
            <a:pathLst>
              <a:path w="40004" h="158750">
                <a:moveTo>
                  <a:pt x="39624" y="0"/>
                </a:moveTo>
                <a:lnTo>
                  <a:pt x="0" y="0"/>
                </a:lnTo>
                <a:lnTo>
                  <a:pt x="0" y="158496"/>
                </a:lnTo>
                <a:lnTo>
                  <a:pt x="39624" y="158496"/>
                </a:lnTo>
                <a:lnTo>
                  <a:pt x="3962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32" y="1027633"/>
            <a:ext cx="65703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Algorithm</a:t>
            </a:r>
            <a:r>
              <a:rPr dirty="0" spc="5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&amp;</a:t>
            </a:r>
            <a:r>
              <a:rPr dirty="0" spc="-25">
                <a:solidFill>
                  <a:srgbClr val="4471C4"/>
                </a:solidFill>
              </a:rPr>
              <a:t> </a:t>
            </a:r>
            <a:r>
              <a:rPr dirty="0" spc="-1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611098" y="1966086"/>
            <a:ext cx="1408430" cy="158750"/>
          </a:xfrm>
          <a:custGeom>
            <a:avLst/>
            <a:gdLst/>
            <a:ahLst/>
            <a:cxnLst/>
            <a:rect l="l" t="t" r="r" b="b"/>
            <a:pathLst>
              <a:path w="1408430" h="158750">
                <a:moveTo>
                  <a:pt x="1368552" y="0"/>
                </a:moveTo>
                <a:lnTo>
                  <a:pt x="0" y="0"/>
                </a:lnTo>
                <a:lnTo>
                  <a:pt x="0" y="158496"/>
                </a:lnTo>
                <a:lnTo>
                  <a:pt x="1368552" y="158496"/>
                </a:lnTo>
                <a:lnTo>
                  <a:pt x="1368552" y="0"/>
                </a:lnTo>
                <a:close/>
              </a:path>
              <a:path w="1408430" h="158750">
                <a:moveTo>
                  <a:pt x="1408201" y="0"/>
                </a:moveTo>
                <a:lnTo>
                  <a:pt x="1368577" y="0"/>
                </a:lnTo>
                <a:lnTo>
                  <a:pt x="1368577" y="158496"/>
                </a:lnTo>
                <a:lnTo>
                  <a:pt x="1408201" y="158496"/>
                </a:lnTo>
                <a:lnTo>
                  <a:pt x="1408201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6922" y="2209926"/>
            <a:ext cx="7971155" cy="338455"/>
          </a:xfrm>
          <a:custGeom>
            <a:avLst/>
            <a:gdLst/>
            <a:ahLst/>
            <a:cxnLst/>
            <a:rect l="l" t="t" r="r" b="b"/>
            <a:pathLst>
              <a:path w="7971155" h="338455">
                <a:moveTo>
                  <a:pt x="1557528" y="0"/>
                </a:moveTo>
                <a:lnTo>
                  <a:pt x="0" y="0"/>
                </a:lnTo>
                <a:lnTo>
                  <a:pt x="0" y="158496"/>
                </a:lnTo>
                <a:lnTo>
                  <a:pt x="1557528" y="158496"/>
                </a:lnTo>
                <a:lnTo>
                  <a:pt x="1557528" y="0"/>
                </a:lnTo>
                <a:close/>
              </a:path>
              <a:path w="7971155" h="338455">
                <a:moveTo>
                  <a:pt x="1597177" y="0"/>
                </a:moveTo>
                <a:lnTo>
                  <a:pt x="1557553" y="0"/>
                </a:lnTo>
                <a:lnTo>
                  <a:pt x="1557553" y="158496"/>
                </a:lnTo>
                <a:lnTo>
                  <a:pt x="1597177" y="158496"/>
                </a:lnTo>
                <a:lnTo>
                  <a:pt x="1597177" y="0"/>
                </a:lnTo>
                <a:close/>
              </a:path>
              <a:path w="7971155" h="338455">
                <a:moveTo>
                  <a:pt x="7970533" y="179832"/>
                </a:moveTo>
                <a:lnTo>
                  <a:pt x="627913" y="179832"/>
                </a:lnTo>
                <a:lnTo>
                  <a:pt x="627913" y="338328"/>
                </a:lnTo>
                <a:lnTo>
                  <a:pt x="7970533" y="338328"/>
                </a:lnTo>
                <a:lnTo>
                  <a:pt x="7970533" y="17983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8423" y="1862528"/>
            <a:ext cx="8104505" cy="69469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Algorithm</a:t>
            </a:r>
            <a:r>
              <a:rPr dirty="0" sz="11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Selection:</a:t>
            </a:r>
            <a:endParaRPr sz="110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600"/>
              </a:spcBef>
              <a:buSzPct val="90909"/>
              <a:buAutoNum type="arabicPeriod"/>
              <a:tabLst>
                <a:tab pos="13208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Distinct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1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Techniques:</a:t>
            </a:r>
            <a:endParaRPr sz="11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Various machine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learning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algorithms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can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be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applied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for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heart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disease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prediction. Some common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ones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4124" y="2389758"/>
            <a:ext cx="7839709" cy="1426845"/>
          </a:xfrm>
          <a:custGeom>
            <a:avLst/>
            <a:gdLst/>
            <a:ahLst/>
            <a:cxnLst/>
            <a:rect l="l" t="t" r="r" b="b"/>
            <a:pathLst>
              <a:path w="7839709" h="1426845">
                <a:moveTo>
                  <a:pt x="1496555" y="542544"/>
                </a:moveTo>
                <a:lnTo>
                  <a:pt x="146304" y="542544"/>
                </a:lnTo>
                <a:lnTo>
                  <a:pt x="100584" y="542544"/>
                </a:lnTo>
                <a:lnTo>
                  <a:pt x="0" y="542544"/>
                </a:lnTo>
                <a:lnTo>
                  <a:pt x="0" y="701040"/>
                </a:lnTo>
                <a:lnTo>
                  <a:pt x="100584" y="701040"/>
                </a:lnTo>
                <a:lnTo>
                  <a:pt x="146304" y="701040"/>
                </a:lnTo>
                <a:lnTo>
                  <a:pt x="1496555" y="701040"/>
                </a:lnTo>
                <a:lnTo>
                  <a:pt x="1496555" y="542544"/>
                </a:lnTo>
                <a:close/>
              </a:path>
              <a:path w="7839709" h="1426845">
                <a:moveTo>
                  <a:pt x="3206496" y="1085088"/>
                </a:moveTo>
                <a:lnTo>
                  <a:pt x="3166872" y="1085088"/>
                </a:lnTo>
                <a:lnTo>
                  <a:pt x="0" y="1085088"/>
                </a:lnTo>
                <a:lnTo>
                  <a:pt x="0" y="1243584"/>
                </a:lnTo>
                <a:lnTo>
                  <a:pt x="3166872" y="1243584"/>
                </a:lnTo>
                <a:lnTo>
                  <a:pt x="3206496" y="1243584"/>
                </a:lnTo>
                <a:lnTo>
                  <a:pt x="3206496" y="1085088"/>
                </a:lnTo>
                <a:close/>
              </a:path>
              <a:path w="7839709" h="1426845">
                <a:moveTo>
                  <a:pt x="3602736" y="1267980"/>
                </a:moveTo>
                <a:lnTo>
                  <a:pt x="0" y="1267980"/>
                </a:lnTo>
                <a:lnTo>
                  <a:pt x="0" y="1426464"/>
                </a:lnTo>
                <a:lnTo>
                  <a:pt x="3602736" y="1426464"/>
                </a:lnTo>
                <a:lnTo>
                  <a:pt x="3602736" y="1267980"/>
                </a:lnTo>
                <a:close/>
              </a:path>
              <a:path w="7839709" h="1426845">
                <a:moveTo>
                  <a:pt x="4809731" y="905256"/>
                </a:moveTo>
                <a:lnTo>
                  <a:pt x="1444752" y="905256"/>
                </a:lnTo>
                <a:lnTo>
                  <a:pt x="1399032" y="905256"/>
                </a:lnTo>
                <a:lnTo>
                  <a:pt x="0" y="905256"/>
                </a:lnTo>
                <a:lnTo>
                  <a:pt x="0" y="1063752"/>
                </a:lnTo>
                <a:lnTo>
                  <a:pt x="1399032" y="1063752"/>
                </a:lnTo>
                <a:lnTo>
                  <a:pt x="1444752" y="1063752"/>
                </a:lnTo>
                <a:lnTo>
                  <a:pt x="4809731" y="1063752"/>
                </a:lnTo>
                <a:lnTo>
                  <a:pt x="4809731" y="905256"/>
                </a:lnTo>
                <a:close/>
              </a:path>
              <a:path w="7839709" h="1426845">
                <a:moveTo>
                  <a:pt x="4849368" y="905256"/>
                </a:moveTo>
                <a:lnTo>
                  <a:pt x="4809744" y="905256"/>
                </a:lnTo>
                <a:lnTo>
                  <a:pt x="4809744" y="1063752"/>
                </a:lnTo>
                <a:lnTo>
                  <a:pt x="4849368" y="1063752"/>
                </a:lnTo>
                <a:lnTo>
                  <a:pt x="4849368" y="905256"/>
                </a:lnTo>
                <a:close/>
              </a:path>
              <a:path w="7839709" h="1426845">
                <a:moveTo>
                  <a:pt x="5126736" y="725424"/>
                </a:moveTo>
                <a:lnTo>
                  <a:pt x="5087112" y="725424"/>
                </a:lnTo>
                <a:lnTo>
                  <a:pt x="0" y="725424"/>
                </a:lnTo>
                <a:lnTo>
                  <a:pt x="0" y="883920"/>
                </a:lnTo>
                <a:lnTo>
                  <a:pt x="5087112" y="883920"/>
                </a:lnTo>
                <a:lnTo>
                  <a:pt x="5126736" y="883920"/>
                </a:lnTo>
                <a:lnTo>
                  <a:pt x="5126736" y="725424"/>
                </a:lnTo>
                <a:close/>
              </a:path>
              <a:path w="7839709" h="1426845">
                <a:moveTo>
                  <a:pt x="5193792" y="182880"/>
                </a:moveTo>
                <a:lnTo>
                  <a:pt x="5154168" y="182880"/>
                </a:lnTo>
                <a:lnTo>
                  <a:pt x="0" y="182880"/>
                </a:lnTo>
                <a:lnTo>
                  <a:pt x="0" y="341376"/>
                </a:lnTo>
                <a:lnTo>
                  <a:pt x="5154168" y="341376"/>
                </a:lnTo>
                <a:lnTo>
                  <a:pt x="5193792" y="341376"/>
                </a:lnTo>
                <a:lnTo>
                  <a:pt x="5193792" y="182880"/>
                </a:lnTo>
                <a:close/>
              </a:path>
              <a:path w="7839709" h="1426845">
                <a:moveTo>
                  <a:pt x="5635752" y="362712"/>
                </a:moveTo>
                <a:lnTo>
                  <a:pt x="5596128" y="362712"/>
                </a:lnTo>
                <a:lnTo>
                  <a:pt x="0" y="362712"/>
                </a:lnTo>
                <a:lnTo>
                  <a:pt x="0" y="521208"/>
                </a:lnTo>
                <a:lnTo>
                  <a:pt x="5596128" y="521208"/>
                </a:lnTo>
                <a:lnTo>
                  <a:pt x="5635752" y="521208"/>
                </a:lnTo>
                <a:lnTo>
                  <a:pt x="5635752" y="362712"/>
                </a:lnTo>
                <a:close/>
              </a:path>
              <a:path w="7839709" h="1426845">
                <a:moveTo>
                  <a:pt x="6982968" y="0"/>
                </a:moveTo>
                <a:lnTo>
                  <a:pt x="6943344" y="0"/>
                </a:lnTo>
                <a:lnTo>
                  <a:pt x="6943344" y="158496"/>
                </a:lnTo>
                <a:lnTo>
                  <a:pt x="6982968" y="158496"/>
                </a:lnTo>
                <a:lnTo>
                  <a:pt x="6982968" y="0"/>
                </a:lnTo>
                <a:close/>
              </a:path>
              <a:path w="7839709" h="1426845">
                <a:moveTo>
                  <a:pt x="7839456" y="542544"/>
                </a:moveTo>
                <a:lnTo>
                  <a:pt x="7839456" y="542544"/>
                </a:lnTo>
                <a:lnTo>
                  <a:pt x="1496568" y="542544"/>
                </a:lnTo>
                <a:lnTo>
                  <a:pt x="1496568" y="701040"/>
                </a:lnTo>
                <a:lnTo>
                  <a:pt x="7839456" y="701040"/>
                </a:lnTo>
                <a:lnTo>
                  <a:pt x="7839456" y="54254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3077" y="2533736"/>
            <a:ext cx="8050530" cy="129159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24130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Logistic</a:t>
            </a:r>
            <a:r>
              <a:rPr dirty="0" sz="11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Regression: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simple</a:t>
            </a:r>
            <a:r>
              <a:rPr dirty="0" sz="11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yet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effective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algorithm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for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binary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classification.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Naïve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Bayes: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Based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on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Bayes’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theorem,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it’s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particularly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useful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for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text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classification.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K-Nearest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Neighbor</a:t>
            </a:r>
            <a:r>
              <a:rPr dirty="0" sz="11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(K-NN):</a:t>
            </a:r>
            <a:r>
              <a:rPr dirty="0" sz="11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non-parametric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algorithm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that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classifies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based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on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similarity</a:t>
            </a:r>
            <a:r>
              <a:rPr dirty="0" sz="11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neighboring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points.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Support Vector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Machine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(SVM):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Constructs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hyperplanes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separate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classes.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D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ec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i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s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i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o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r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ee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:</a:t>
            </a:r>
            <a:r>
              <a:rPr dirty="0" sz="1100" spc="-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r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-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li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k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m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od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l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h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s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li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s</a:t>
            </a:r>
            <a:r>
              <a:rPr dirty="0" sz="11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b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s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o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f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ea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t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u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re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v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l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u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s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Random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Forest: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An</a:t>
            </a:r>
            <a:r>
              <a:rPr dirty="0" sz="11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ensemble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decision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trees.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Multilayer</a:t>
            </a:r>
            <a:r>
              <a:rPr dirty="0" sz="11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Perceptron</a:t>
            </a:r>
            <a:r>
              <a:rPr dirty="0" sz="1100" spc="-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(MLP):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type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neural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network.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4836" y="3657739"/>
            <a:ext cx="4745990" cy="338455"/>
          </a:xfrm>
          <a:custGeom>
            <a:avLst/>
            <a:gdLst/>
            <a:ahLst/>
            <a:cxnLst/>
            <a:rect l="l" t="t" r="r" b="b"/>
            <a:pathLst>
              <a:path w="4745990" h="338454">
                <a:moveTo>
                  <a:pt x="4041648" y="0"/>
                </a:moveTo>
                <a:lnTo>
                  <a:pt x="4002024" y="0"/>
                </a:lnTo>
                <a:lnTo>
                  <a:pt x="4002024" y="158483"/>
                </a:lnTo>
                <a:lnTo>
                  <a:pt x="4041648" y="158483"/>
                </a:lnTo>
                <a:lnTo>
                  <a:pt x="4041648" y="0"/>
                </a:lnTo>
                <a:close/>
              </a:path>
              <a:path w="4745990" h="338454">
                <a:moveTo>
                  <a:pt x="4745736" y="179832"/>
                </a:moveTo>
                <a:lnTo>
                  <a:pt x="4706112" y="179832"/>
                </a:lnTo>
                <a:lnTo>
                  <a:pt x="4666488" y="179832"/>
                </a:lnTo>
                <a:lnTo>
                  <a:pt x="4614672" y="179832"/>
                </a:lnTo>
                <a:lnTo>
                  <a:pt x="0" y="179832"/>
                </a:lnTo>
                <a:lnTo>
                  <a:pt x="0" y="338315"/>
                </a:lnTo>
                <a:lnTo>
                  <a:pt x="4614672" y="338315"/>
                </a:lnTo>
                <a:lnTo>
                  <a:pt x="4666488" y="338315"/>
                </a:lnTo>
                <a:lnTo>
                  <a:pt x="4706112" y="338315"/>
                </a:lnTo>
                <a:lnTo>
                  <a:pt x="4745736" y="338315"/>
                </a:lnTo>
                <a:lnTo>
                  <a:pt x="4745736" y="17983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922" y="4081398"/>
            <a:ext cx="1176655" cy="158750"/>
          </a:xfrm>
          <a:custGeom>
            <a:avLst/>
            <a:gdLst/>
            <a:ahLst/>
            <a:cxnLst/>
            <a:rect l="l" t="t" r="r" b="b"/>
            <a:pathLst>
              <a:path w="1176655" h="158750">
                <a:moveTo>
                  <a:pt x="1176527" y="0"/>
                </a:moveTo>
                <a:lnTo>
                  <a:pt x="0" y="0"/>
                </a:lnTo>
                <a:lnTo>
                  <a:pt x="0" y="158495"/>
                </a:lnTo>
                <a:lnTo>
                  <a:pt x="1176527" y="158495"/>
                </a:lnTo>
                <a:lnTo>
                  <a:pt x="117652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3023" y="3735298"/>
            <a:ext cx="5552440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55880" indent="457200">
              <a:lnSpc>
                <a:spcPct val="145700"/>
              </a:lnSpc>
              <a:spcBef>
                <a:spcPts val="95"/>
              </a:spcBef>
              <a:tabLst>
                <a:tab pos="781685" algn="l"/>
              </a:tabLst>
            </a:pP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2.	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These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techniques 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can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be compared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using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relevant evaluation metrics</a:t>
            </a:r>
            <a:r>
              <a:rPr dirty="0" baseline="25925" sz="1125" spc="-7" b="1">
                <a:solidFill>
                  <a:srgbClr val="111111"/>
                </a:solidFill>
                <a:latin typeface="Arial"/>
                <a:cs typeface="Arial"/>
              </a:rPr>
              <a:t>1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. </a:t>
            </a:r>
            <a:r>
              <a:rPr dirty="0" sz="1100" spc="-29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2.Dataset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4836" y="4081398"/>
            <a:ext cx="3959860" cy="341630"/>
          </a:xfrm>
          <a:custGeom>
            <a:avLst/>
            <a:gdLst/>
            <a:ahLst/>
            <a:cxnLst/>
            <a:rect l="l" t="t" r="r" b="b"/>
            <a:pathLst>
              <a:path w="3959860" h="341629">
                <a:moveTo>
                  <a:pt x="588264" y="0"/>
                </a:moveTo>
                <a:lnTo>
                  <a:pt x="548640" y="0"/>
                </a:lnTo>
                <a:lnTo>
                  <a:pt x="548640" y="158496"/>
                </a:lnTo>
                <a:lnTo>
                  <a:pt x="588264" y="158496"/>
                </a:lnTo>
                <a:lnTo>
                  <a:pt x="588264" y="0"/>
                </a:lnTo>
                <a:close/>
              </a:path>
              <a:path w="3959860" h="341629">
                <a:moveTo>
                  <a:pt x="3959352" y="182880"/>
                </a:moveTo>
                <a:lnTo>
                  <a:pt x="0" y="182880"/>
                </a:lnTo>
                <a:lnTo>
                  <a:pt x="0" y="341376"/>
                </a:lnTo>
                <a:lnTo>
                  <a:pt x="3959352" y="341376"/>
                </a:lnTo>
                <a:lnTo>
                  <a:pt x="3959352" y="18288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55928" y="4238371"/>
            <a:ext cx="4265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1.	The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choice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of features</a:t>
            </a:r>
            <a:r>
              <a:rPr dirty="0" sz="1100" spc="-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is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crucial.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Common</a:t>
            </a:r>
            <a:r>
              <a:rPr dirty="0" sz="11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</a:t>
            </a:r>
            <a:r>
              <a:rPr dirty="0" sz="1100" spc="-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4124" y="4264278"/>
            <a:ext cx="3599815" cy="1061085"/>
          </a:xfrm>
          <a:custGeom>
            <a:avLst/>
            <a:gdLst/>
            <a:ahLst/>
            <a:cxnLst/>
            <a:rect l="l" t="t" r="r" b="b"/>
            <a:pathLst>
              <a:path w="3599815" h="1061085">
                <a:moveTo>
                  <a:pt x="298704" y="179832"/>
                </a:moveTo>
                <a:lnTo>
                  <a:pt x="259080" y="179832"/>
                </a:lnTo>
                <a:lnTo>
                  <a:pt x="0" y="179832"/>
                </a:lnTo>
                <a:lnTo>
                  <a:pt x="0" y="338328"/>
                </a:lnTo>
                <a:lnTo>
                  <a:pt x="259080" y="338328"/>
                </a:lnTo>
                <a:lnTo>
                  <a:pt x="298704" y="338328"/>
                </a:lnTo>
                <a:lnTo>
                  <a:pt x="298704" y="179832"/>
                </a:lnTo>
                <a:close/>
              </a:path>
              <a:path w="3599815" h="1061085">
                <a:moveTo>
                  <a:pt x="533400" y="359664"/>
                </a:moveTo>
                <a:lnTo>
                  <a:pt x="493776" y="359664"/>
                </a:lnTo>
                <a:lnTo>
                  <a:pt x="0" y="359664"/>
                </a:lnTo>
                <a:lnTo>
                  <a:pt x="0" y="518160"/>
                </a:lnTo>
                <a:lnTo>
                  <a:pt x="493776" y="518160"/>
                </a:lnTo>
                <a:lnTo>
                  <a:pt x="533400" y="518160"/>
                </a:lnTo>
                <a:lnTo>
                  <a:pt x="533400" y="359664"/>
                </a:lnTo>
                <a:close/>
              </a:path>
              <a:path w="3599815" h="1061085">
                <a:moveTo>
                  <a:pt x="1008888" y="902208"/>
                </a:moveTo>
                <a:lnTo>
                  <a:pt x="0" y="902208"/>
                </a:lnTo>
                <a:lnTo>
                  <a:pt x="0" y="1060704"/>
                </a:lnTo>
                <a:lnTo>
                  <a:pt x="1008888" y="1060704"/>
                </a:lnTo>
                <a:lnTo>
                  <a:pt x="1008888" y="902208"/>
                </a:lnTo>
                <a:close/>
              </a:path>
              <a:path w="3599815" h="1061085">
                <a:moveTo>
                  <a:pt x="1066800" y="542544"/>
                </a:moveTo>
                <a:lnTo>
                  <a:pt x="1027176" y="542544"/>
                </a:lnTo>
                <a:lnTo>
                  <a:pt x="0" y="542544"/>
                </a:lnTo>
                <a:lnTo>
                  <a:pt x="0" y="701040"/>
                </a:lnTo>
                <a:lnTo>
                  <a:pt x="1027176" y="701040"/>
                </a:lnTo>
                <a:lnTo>
                  <a:pt x="1066800" y="701040"/>
                </a:lnTo>
                <a:lnTo>
                  <a:pt x="1066800" y="542544"/>
                </a:lnTo>
                <a:close/>
              </a:path>
              <a:path w="3599815" h="1061085">
                <a:moveTo>
                  <a:pt x="1231392" y="722376"/>
                </a:moveTo>
                <a:lnTo>
                  <a:pt x="1191768" y="722376"/>
                </a:lnTo>
                <a:lnTo>
                  <a:pt x="0" y="722376"/>
                </a:lnTo>
                <a:lnTo>
                  <a:pt x="0" y="880872"/>
                </a:lnTo>
                <a:lnTo>
                  <a:pt x="1191768" y="880872"/>
                </a:lnTo>
                <a:lnTo>
                  <a:pt x="1231392" y="880872"/>
                </a:lnTo>
                <a:lnTo>
                  <a:pt x="1231392" y="722376"/>
                </a:lnTo>
                <a:close/>
              </a:path>
              <a:path w="3599815" h="1061085">
                <a:moveTo>
                  <a:pt x="3599688" y="0"/>
                </a:moveTo>
                <a:lnTo>
                  <a:pt x="3560064" y="0"/>
                </a:lnTo>
                <a:lnTo>
                  <a:pt x="3560064" y="158496"/>
                </a:lnTo>
                <a:lnTo>
                  <a:pt x="3599688" y="158496"/>
                </a:lnTo>
                <a:lnTo>
                  <a:pt x="359968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13077" y="4406949"/>
            <a:ext cx="1446530" cy="92773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Age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Gender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24130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Blood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pressure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Cholesterol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levels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Medical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history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4836" y="5166486"/>
            <a:ext cx="4407535" cy="341630"/>
          </a:xfrm>
          <a:custGeom>
            <a:avLst/>
            <a:gdLst/>
            <a:ahLst/>
            <a:cxnLst/>
            <a:rect l="l" t="t" r="r" b="b"/>
            <a:pathLst>
              <a:path w="4407535" h="341629">
                <a:moveTo>
                  <a:pt x="1447800" y="0"/>
                </a:moveTo>
                <a:lnTo>
                  <a:pt x="1408176" y="0"/>
                </a:lnTo>
                <a:lnTo>
                  <a:pt x="1408176" y="158496"/>
                </a:lnTo>
                <a:lnTo>
                  <a:pt x="1447800" y="158496"/>
                </a:lnTo>
                <a:lnTo>
                  <a:pt x="1447800" y="0"/>
                </a:lnTo>
                <a:close/>
              </a:path>
              <a:path w="4407535" h="341629">
                <a:moveTo>
                  <a:pt x="4407408" y="182880"/>
                </a:moveTo>
                <a:lnTo>
                  <a:pt x="4367784" y="182880"/>
                </a:lnTo>
                <a:lnTo>
                  <a:pt x="0" y="182880"/>
                </a:lnTo>
                <a:lnTo>
                  <a:pt x="0" y="341376"/>
                </a:lnTo>
                <a:lnTo>
                  <a:pt x="4367784" y="341376"/>
                </a:lnTo>
                <a:lnTo>
                  <a:pt x="4407408" y="341376"/>
                </a:lnTo>
                <a:lnTo>
                  <a:pt x="4407408" y="18288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6922" y="5593169"/>
            <a:ext cx="2078989" cy="158750"/>
          </a:xfrm>
          <a:custGeom>
            <a:avLst/>
            <a:gdLst/>
            <a:ahLst/>
            <a:cxnLst/>
            <a:rect l="l" t="t" r="r" b="b"/>
            <a:pathLst>
              <a:path w="2078989" h="158750">
                <a:moveTo>
                  <a:pt x="2078736" y="0"/>
                </a:moveTo>
                <a:lnTo>
                  <a:pt x="0" y="0"/>
                </a:lnTo>
                <a:lnTo>
                  <a:pt x="0" y="158496"/>
                </a:lnTo>
                <a:lnTo>
                  <a:pt x="2078736" y="158496"/>
                </a:lnTo>
                <a:lnTo>
                  <a:pt x="207873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8423" y="5248554"/>
            <a:ext cx="51333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45400"/>
              </a:lnSpc>
              <a:spcBef>
                <a:spcPts val="100"/>
              </a:spcBef>
              <a:tabLst>
                <a:tab pos="756285" algn="l"/>
              </a:tabLst>
            </a:pP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2.	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Depending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on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 dataset, additional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may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be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considered. </a:t>
            </a:r>
            <a:r>
              <a:rPr dirty="0" sz="1100" spc="-29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3.Model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Building</a:t>
            </a:r>
            <a:r>
              <a:rPr dirty="0" sz="11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Evaluation: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54836" y="5593169"/>
            <a:ext cx="6504940" cy="518159"/>
            <a:chOff x="1354836" y="5593169"/>
            <a:chExt cx="6504940" cy="518159"/>
          </a:xfrm>
        </p:grpSpPr>
        <p:sp>
          <p:nvSpPr>
            <p:cNvPr id="19" name="object 19"/>
            <p:cNvSpPr/>
            <p:nvPr/>
          </p:nvSpPr>
          <p:spPr>
            <a:xfrm>
              <a:off x="1354836" y="5593169"/>
              <a:ext cx="3801110" cy="338455"/>
            </a:xfrm>
            <a:custGeom>
              <a:avLst/>
              <a:gdLst/>
              <a:ahLst/>
              <a:cxnLst/>
              <a:rect l="l" t="t" r="r" b="b"/>
              <a:pathLst>
                <a:path w="3801110" h="338454">
                  <a:moveTo>
                    <a:pt x="1490472" y="0"/>
                  </a:moveTo>
                  <a:lnTo>
                    <a:pt x="1450848" y="0"/>
                  </a:lnTo>
                  <a:lnTo>
                    <a:pt x="1450848" y="158496"/>
                  </a:lnTo>
                  <a:lnTo>
                    <a:pt x="1490472" y="158496"/>
                  </a:lnTo>
                  <a:lnTo>
                    <a:pt x="1490472" y="0"/>
                  </a:lnTo>
                  <a:close/>
                </a:path>
                <a:path w="3801110" h="338454">
                  <a:moveTo>
                    <a:pt x="3800856" y="179832"/>
                  </a:moveTo>
                  <a:lnTo>
                    <a:pt x="3761232" y="179832"/>
                  </a:lnTo>
                  <a:lnTo>
                    <a:pt x="0" y="179832"/>
                  </a:lnTo>
                  <a:lnTo>
                    <a:pt x="0" y="338328"/>
                  </a:lnTo>
                  <a:lnTo>
                    <a:pt x="3761232" y="338328"/>
                  </a:lnTo>
                  <a:lnTo>
                    <a:pt x="3800856" y="338328"/>
                  </a:lnTo>
                  <a:lnTo>
                    <a:pt x="3800856" y="17983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90132" y="6093041"/>
              <a:ext cx="45720" cy="15240"/>
            </a:xfrm>
            <a:custGeom>
              <a:avLst/>
              <a:gdLst/>
              <a:ahLst/>
              <a:cxnLst/>
              <a:rect l="l" t="t" r="r" b="b"/>
              <a:pathLst>
                <a:path w="45720" h="15239">
                  <a:moveTo>
                    <a:pt x="0" y="15240"/>
                  </a:moveTo>
                  <a:lnTo>
                    <a:pt x="45719" y="15240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54836" y="5952833"/>
              <a:ext cx="5081270" cy="158750"/>
            </a:xfrm>
            <a:custGeom>
              <a:avLst/>
              <a:gdLst/>
              <a:ahLst/>
              <a:cxnLst/>
              <a:rect l="l" t="t" r="r" b="b"/>
              <a:pathLst>
                <a:path w="5081270" h="158750">
                  <a:moveTo>
                    <a:pt x="5081016" y="0"/>
                  </a:moveTo>
                  <a:lnTo>
                    <a:pt x="5035296" y="0"/>
                  </a:lnTo>
                  <a:lnTo>
                    <a:pt x="0" y="0"/>
                  </a:lnTo>
                  <a:lnTo>
                    <a:pt x="0" y="158496"/>
                  </a:lnTo>
                  <a:lnTo>
                    <a:pt x="5035296" y="158496"/>
                  </a:lnTo>
                  <a:lnTo>
                    <a:pt x="5081016" y="158496"/>
                  </a:lnTo>
                  <a:lnTo>
                    <a:pt x="50810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63027" y="6093041"/>
              <a:ext cx="45720" cy="15240"/>
            </a:xfrm>
            <a:custGeom>
              <a:avLst/>
              <a:gdLst/>
              <a:ahLst/>
              <a:cxnLst/>
              <a:rect l="l" t="t" r="r" b="b"/>
              <a:pathLst>
                <a:path w="45720" h="15239">
                  <a:moveTo>
                    <a:pt x="0" y="15240"/>
                  </a:moveTo>
                  <a:lnTo>
                    <a:pt x="45720" y="1524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35852" y="5952833"/>
              <a:ext cx="1423670" cy="158750"/>
            </a:xfrm>
            <a:custGeom>
              <a:avLst/>
              <a:gdLst/>
              <a:ahLst/>
              <a:cxnLst/>
              <a:rect l="l" t="t" r="r" b="b"/>
              <a:pathLst>
                <a:path w="1423670" h="158750">
                  <a:moveTo>
                    <a:pt x="1423416" y="0"/>
                  </a:moveTo>
                  <a:lnTo>
                    <a:pt x="1383792" y="0"/>
                  </a:lnTo>
                  <a:lnTo>
                    <a:pt x="1072896" y="0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158496"/>
                  </a:lnTo>
                  <a:lnTo>
                    <a:pt x="1027176" y="158496"/>
                  </a:lnTo>
                  <a:lnTo>
                    <a:pt x="1072896" y="158496"/>
                  </a:lnTo>
                  <a:lnTo>
                    <a:pt x="1383792" y="158496"/>
                  </a:lnTo>
                  <a:lnTo>
                    <a:pt x="1423416" y="158496"/>
                  </a:lnTo>
                  <a:lnTo>
                    <a:pt x="14234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55928" y="5736461"/>
            <a:ext cx="6817359" cy="3848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Train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selected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algorithms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on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heart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disease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11111"/>
              </a:buClr>
              <a:buAutoNum type="arabicPeriod"/>
              <a:tabLst>
                <a:tab pos="299085" algn="l"/>
                <a:tab pos="299720" algn="l"/>
              </a:tabLst>
            </a:pPr>
            <a:r>
              <a:rPr dirty="0" sz="1100" spc="-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Evaluate</a:t>
            </a:r>
            <a:r>
              <a:rPr dirty="0" sz="1100" spc="-1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spc="-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their</a:t>
            </a:r>
            <a:r>
              <a:rPr dirty="0" sz="1100" spc="1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performance</a:t>
            </a:r>
            <a:r>
              <a:rPr dirty="0" sz="1100" spc="-2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spc="-1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using</a:t>
            </a:r>
            <a:r>
              <a:rPr dirty="0" sz="1100" spc="3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spc="-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metrics </a:t>
            </a:r>
            <a:r>
              <a:rPr dirty="0" sz="1100" spc="-1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like</a:t>
            </a:r>
            <a:r>
              <a:rPr dirty="0" sz="1100" spc="-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accuracy,</a:t>
            </a:r>
            <a:r>
              <a:rPr dirty="0" sz="1100" spc="-6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spc="-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precision,</a:t>
            </a:r>
            <a:r>
              <a:rPr dirty="0" sz="1100" spc="1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spc="-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recall,</a:t>
            </a:r>
            <a:r>
              <a:rPr dirty="0" sz="1100" spc="-3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spc="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F1-score,</a:t>
            </a:r>
            <a:r>
              <a:rPr dirty="0" sz="1100" spc="-3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100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and</a:t>
            </a:r>
            <a:r>
              <a:rPr dirty="0" sz="1100" spc="-15" b="1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AUC-ROC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59268" y="5952832"/>
            <a:ext cx="40005" cy="158750"/>
          </a:xfrm>
          <a:custGeom>
            <a:avLst/>
            <a:gdLst/>
            <a:ahLst/>
            <a:cxnLst/>
            <a:rect l="l" t="t" r="r" b="b"/>
            <a:pathLst>
              <a:path w="40004" h="158750">
                <a:moveTo>
                  <a:pt x="39624" y="0"/>
                </a:moveTo>
                <a:lnTo>
                  <a:pt x="0" y="0"/>
                </a:lnTo>
                <a:lnTo>
                  <a:pt x="0" y="158496"/>
                </a:lnTo>
                <a:lnTo>
                  <a:pt x="39624" y="158496"/>
                </a:lnTo>
                <a:lnTo>
                  <a:pt x="3962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32" y="1027633"/>
            <a:ext cx="65703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Algorithm</a:t>
            </a:r>
            <a:r>
              <a:rPr dirty="0" spc="5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&amp;</a:t>
            </a:r>
            <a:r>
              <a:rPr dirty="0" spc="-25">
                <a:solidFill>
                  <a:srgbClr val="4471C4"/>
                </a:solidFill>
              </a:rPr>
              <a:t> </a:t>
            </a:r>
            <a:r>
              <a:rPr dirty="0" spc="-1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611098" y="1960003"/>
            <a:ext cx="1731645" cy="182880"/>
          </a:xfrm>
          <a:custGeom>
            <a:avLst/>
            <a:gdLst/>
            <a:ahLst/>
            <a:cxnLst/>
            <a:rect l="l" t="t" r="r" b="b"/>
            <a:pathLst>
              <a:path w="1731645" h="182880">
                <a:moveTo>
                  <a:pt x="1685544" y="0"/>
                </a:moveTo>
                <a:lnTo>
                  <a:pt x="0" y="0"/>
                </a:lnTo>
                <a:lnTo>
                  <a:pt x="0" y="182867"/>
                </a:lnTo>
                <a:lnTo>
                  <a:pt x="1685544" y="182867"/>
                </a:lnTo>
                <a:lnTo>
                  <a:pt x="1685544" y="0"/>
                </a:lnTo>
                <a:close/>
              </a:path>
              <a:path w="1731645" h="182880">
                <a:moveTo>
                  <a:pt x="1731289" y="0"/>
                </a:moveTo>
                <a:lnTo>
                  <a:pt x="1685569" y="0"/>
                </a:lnTo>
                <a:lnTo>
                  <a:pt x="1685569" y="182867"/>
                </a:lnTo>
                <a:lnTo>
                  <a:pt x="1731289" y="182867"/>
                </a:lnTo>
                <a:lnTo>
                  <a:pt x="173128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8258" y="2225179"/>
            <a:ext cx="5876925" cy="548640"/>
          </a:xfrm>
          <a:custGeom>
            <a:avLst/>
            <a:gdLst/>
            <a:ahLst/>
            <a:cxnLst/>
            <a:rect l="l" t="t" r="r" b="b"/>
            <a:pathLst>
              <a:path w="5876925" h="548639">
                <a:moveTo>
                  <a:pt x="2788920" y="0"/>
                </a:moveTo>
                <a:lnTo>
                  <a:pt x="0" y="0"/>
                </a:lnTo>
                <a:lnTo>
                  <a:pt x="0" y="182867"/>
                </a:lnTo>
                <a:lnTo>
                  <a:pt x="2788920" y="182867"/>
                </a:lnTo>
                <a:lnTo>
                  <a:pt x="2788920" y="0"/>
                </a:lnTo>
                <a:close/>
              </a:path>
              <a:path w="5876925" h="548639">
                <a:moveTo>
                  <a:pt x="2834665" y="0"/>
                </a:moveTo>
                <a:lnTo>
                  <a:pt x="2788945" y="0"/>
                </a:lnTo>
                <a:lnTo>
                  <a:pt x="2788945" y="182867"/>
                </a:lnTo>
                <a:lnTo>
                  <a:pt x="2834665" y="182867"/>
                </a:lnTo>
                <a:lnTo>
                  <a:pt x="2834665" y="0"/>
                </a:lnTo>
                <a:close/>
              </a:path>
              <a:path w="5876925" h="548639">
                <a:moveTo>
                  <a:pt x="4312945" y="207251"/>
                </a:moveTo>
                <a:lnTo>
                  <a:pt x="4273321" y="207251"/>
                </a:lnTo>
                <a:lnTo>
                  <a:pt x="606577" y="207251"/>
                </a:lnTo>
                <a:lnTo>
                  <a:pt x="606577" y="365747"/>
                </a:lnTo>
                <a:lnTo>
                  <a:pt x="4273321" y="365747"/>
                </a:lnTo>
                <a:lnTo>
                  <a:pt x="4312945" y="365747"/>
                </a:lnTo>
                <a:lnTo>
                  <a:pt x="4312945" y="207251"/>
                </a:lnTo>
                <a:close/>
              </a:path>
              <a:path w="5876925" h="548639">
                <a:moveTo>
                  <a:pt x="5876569" y="390131"/>
                </a:moveTo>
                <a:lnTo>
                  <a:pt x="5836945" y="390131"/>
                </a:lnTo>
                <a:lnTo>
                  <a:pt x="606577" y="390131"/>
                </a:lnTo>
                <a:lnTo>
                  <a:pt x="606577" y="548627"/>
                </a:lnTo>
                <a:lnTo>
                  <a:pt x="5836945" y="548627"/>
                </a:lnTo>
                <a:lnTo>
                  <a:pt x="5876569" y="548627"/>
                </a:lnTo>
                <a:lnTo>
                  <a:pt x="5876569" y="39013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8258" y="2853067"/>
            <a:ext cx="5526405" cy="548640"/>
          </a:xfrm>
          <a:custGeom>
            <a:avLst/>
            <a:gdLst/>
            <a:ahLst/>
            <a:cxnLst/>
            <a:rect l="l" t="t" r="r" b="b"/>
            <a:pathLst>
              <a:path w="5526405" h="548639">
                <a:moveTo>
                  <a:pt x="2593848" y="0"/>
                </a:moveTo>
                <a:lnTo>
                  <a:pt x="0" y="0"/>
                </a:lnTo>
                <a:lnTo>
                  <a:pt x="0" y="182867"/>
                </a:lnTo>
                <a:lnTo>
                  <a:pt x="2593848" y="182867"/>
                </a:lnTo>
                <a:lnTo>
                  <a:pt x="2593848" y="0"/>
                </a:lnTo>
                <a:close/>
              </a:path>
              <a:path w="5526405" h="548639">
                <a:moveTo>
                  <a:pt x="2639593" y="0"/>
                </a:moveTo>
                <a:lnTo>
                  <a:pt x="2593873" y="0"/>
                </a:lnTo>
                <a:lnTo>
                  <a:pt x="2593873" y="182867"/>
                </a:lnTo>
                <a:lnTo>
                  <a:pt x="2639593" y="182867"/>
                </a:lnTo>
                <a:lnTo>
                  <a:pt x="2639593" y="0"/>
                </a:lnTo>
                <a:close/>
              </a:path>
              <a:path w="5526405" h="548639">
                <a:moveTo>
                  <a:pt x="4956073" y="207251"/>
                </a:moveTo>
                <a:lnTo>
                  <a:pt x="4916449" y="207251"/>
                </a:lnTo>
                <a:lnTo>
                  <a:pt x="606577" y="207251"/>
                </a:lnTo>
                <a:lnTo>
                  <a:pt x="606577" y="365747"/>
                </a:lnTo>
                <a:lnTo>
                  <a:pt x="4916449" y="365747"/>
                </a:lnTo>
                <a:lnTo>
                  <a:pt x="4956073" y="365747"/>
                </a:lnTo>
                <a:lnTo>
                  <a:pt x="4956073" y="207251"/>
                </a:lnTo>
                <a:close/>
              </a:path>
              <a:path w="5526405" h="548639">
                <a:moveTo>
                  <a:pt x="5526049" y="390131"/>
                </a:moveTo>
                <a:lnTo>
                  <a:pt x="5486425" y="390131"/>
                </a:lnTo>
                <a:lnTo>
                  <a:pt x="606577" y="390131"/>
                </a:lnTo>
                <a:lnTo>
                  <a:pt x="606577" y="548627"/>
                </a:lnTo>
                <a:lnTo>
                  <a:pt x="5486425" y="548627"/>
                </a:lnTo>
                <a:lnTo>
                  <a:pt x="5526049" y="548627"/>
                </a:lnTo>
                <a:lnTo>
                  <a:pt x="5526049" y="39013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8258" y="3480955"/>
            <a:ext cx="5106035" cy="728980"/>
          </a:xfrm>
          <a:custGeom>
            <a:avLst/>
            <a:gdLst/>
            <a:ahLst/>
            <a:cxnLst/>
            <a:rect l="l" t="t" r="r" b="b"/>
            <a:pathLst>
              <a:path w="5106035" h="728979">
                <a:moveTo>
                  <a:pt x="1645920" y="0"/>
                </a:moveTo>
                <a:lnTo>
                  <a:pt x="0" y="0"/>
                </a:lnTo>
                <a:lnTo>
                  <a:pt x="0" y="182867"/>
                </a:lnTo>
                <a:lnTo>
                  <a:pt x="1645920" y="182867"/>
                </a:lnTo>
                <a:lnTo>
                  <a:pt x="1645920" y="0"/>
                </a:lnTo>
                <a:close/>
              </a:path>
              <a:path w="5106035" h="728979">
                <a:moveTo>
                  <a:pt x="1691665" y="0"/>
                </a:moveTo>
                <a:lnTo>
                  <a:pt x="1645945" y="0"/>
                </a:lnTo>
                <a:lnTo>
                  <a:pt x="1645945" y="182867"/>
                </a:lnTo>
                <a:lnTo>
                  <a:pt x="1691665" y="182867"/>
                </a:lnTo>
                <a:lnTo>
                  <a:pt x="1691665" y="0"/>
                </a:lnTo>
                <a:close/>
              </a:path>
              <a:path w="5106035" h="728979">
                <a:moveTo>
                  <a:pt x="3584460" y="387096"/>
                </a:moveTo>
                <a:lnTo>
                  <a:pt x="606577" y="387096"/>
                </a:lnTo>
                <a:lnTo>
                  <a:pt x="606577" y="545579"/>
                </a:lnTo>
                <a:lnTo>
                  <a:pt x="3584460" y="545579"/>
                </a:lnTo>
                <a:lnTo>
                  <a:pt x="3584460" y="387096"/>
                </a:lnTo>
                <a:close/>
              </a:path>
              <a:path w="5106035" h="728979">
                <a:moveTo>
                  <a:pt x="3624097" y="387096"/>
                </a:moveTo>
                <a:lnTo>
                  <a:pt x="3584473" y="387096"/>
                </a:lnTo>
                <a:lnTo>
                  <a:pt x="3584473" y="545579"/>
                </a:lnTo>
                <a:lnTo>
                  <a:pt x="3624097" y="545579"/>
                </a:lnTo>
                <a:lnTo>
                  <a:pt x="3624097" y="387096"/>
                </a:lnTo>
                <a:close/>
              </a:path>
              <a:path w="5106035" h="728979">
                <a:moveTo>
                  <a:pt x="4191025" y="207251"/>
                </a:moveTo>
                <a:lnTo>
                  <a:pt x="4151401" y="207251"/>
                </a:lnTo>
                <a:lnTo>
                  <a:pt x="606577" y="207251"/>
                </a:lnTo>
                <a:lnTo>
                  <a:pt x="606577" y="365747"/>
                </a:lnTo>
                <a:lnTo>
                  <a:pt x="4151401" y="365747"/>
                </a:lnTo>
                <a:lnTo>
                  <a:pt x="4191025" y="365747"/>
                </a:lnTo>
                <a:lnTo>
                  <a:pt x="4191025" y="207251"/>
                </a:lnTo>
                <a:close/>
              </a:path>
              <a:path w="5106035" h="728979">
                <a:moveTo>
                  <a:pt x="5105425" y="569963"/>
                </a:moveTo>
                <a:lnTo>
                  <a:pt x="5065801" y="569963"/>
                </a:lnTo>
                <a:lnTo>
                  <a:pt x="2910865" y="569963"/>
                </a:lnTo>
                <a:lnTo>
                  <a:pt x="2865145" y="569963"/>
                </a:lnTo>
                <a:lnTo>
                  <a:pt x="606577" y="569963"/>
                </a:lnTo>
                <a:lnTo>
                  <a:pt x="606577" y="728459"/>
                </a:lnTo>
                <a:lnTo>
                  <a:pt x="2865145" y="728459"/>
                </a:lnTo>
                <a:lnTo>
                  <a:pt x="2910865" y="728459"/>
                </a:lnTo>
                <a:lnTo>
                  <a:pt x="5065801" y="728459"/>
                </a:lnTo>
                <a:lnTo>
                  <a:pt x="5105425" y="728459"/>
                </a:lnTo>
                <a:lnTo>
                  <a:pt x="5105425" y="56996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8258" y="4288663"/>
            <a:ext cx="5102860" cy="728980"/>
          </a:xfrm>
          <a:custGeom>
            <a:avLst/>
            <a:gdLst/>
            <a:ahLst/>
            <a:cxnLst/>
            <a:rect l="l" t="t" r="r" b="b"/>
            <a:pathLst>
              <a:path w="5102860" h="728979">
                <a:moveTo>
                  <a:pt x="2340864" y="0"/>
                </a:moveTo>
                <a:lnTo>
                  <a:pt x="0" y="0"/>
                </a:lnTo>
                <a:lnTo>
                  <a:pt x="0" y="182880"/>
                </a:lnTo>
                <a:lnTo>
                  <a:pt x="2340864" y="182880"/>
                </a:lnTo>
                <a:lnTo>
                  <a:pt x="2340864" y="0"/>
                </a:lnTo>
                <a:close/>
              </a:path>
              <a:path w="5102860" h="728979">
                <a:moveTo>
                  <a:pt x="2386609" y="0"/>
                </a:moveTo>
                <a:lnTo>
                  <a:pt x="2340889" y="0"/>
                </a:lnTo>
                <a:lnTo>
                  <a:pt x="2340889" y="182880"/>
                </a:lnTo>
                <a:lnTo>
                  <a:pt x="2386609" y="182880"/>
                </a:lnTo>
                <a:lnTo>
                  <a:pt x="2386609" y="0"/>
                </a:lnTo>
                <a:close/>
              </a:path>
              <a:path w="5102860" h="728979">
                <a:moveTo>
                  <a:pt x="3258337" y="569988"/>
                </a:moveTo>
                <a:lnTo>
                  <a:pt x="3218713" y="569988"/>
                </a:lnTo>
                <a:lnTo>
                  <a:pt x="606577" y="569988"/>
                </a:lnTo>
                <a:lnTo>
                  <a:pt x="606577" y="728472"/>
                </a:lnTo>
                <a:lnTo>
                  <a:pt x="3218713" y="728472"/>
                </a:lnTo>
                <a:lnTo>
                  <a:pt x="3258337" y="728472"/>
                </a:lnTo>
                <a:lnTo>
                  <a:pt x="3258337" y="569988"/>
                </a:lnTo>
                <a:close/>
              </a:path>
              <a:path w="5102860" h="728979">
                <a:moveTo>
                  <a:pt x="3694201" y="390144"/>
                </a:moveTo>
                <a:lnTo>
                  <a:pt x="3654577" y="390144"/>
                </a:lnTo>
                <a:lnTo>
                  <a:pt x="606577" y="390144"/>
                </a:lnTo>
                <a:lnTo>
                  <a:pt x="606577" y="548640"/>
                </a:lnTo>
                <a:lnTo>
                  <a:pt x="3654577" y="548640"/>
                </a:lnTo>
                <a:lnTo>
                  <a:pt x="3694201" y="548640"/>
                </a:lnTo>
                <a:lnTo>
                  <a:pt x="3694201" y="390144"/>
                </a:lnTo>
                <a:close/>
              </a:path>
              <a:path w="5102860" h="728979">
                <a:moveTo>
                  <a:pt x="5102377" y="207276"/>
                </a:moveTo>
                <a:lnTo>
                  <a:pt x="5062753" y="207276"/>
                </a:lnTo>
                <a:lnTo>
                  <a:pt x="1740433" y="207276"/>
                </a:lnTo>
                <a:lnTo>
                  <a:pt x="1694713" y="207276"/>
                </a:lnTo>
                <a:lnTo>
                  <a:pt x="606577" y="207276"/>
                </a:lnTo>
                <a:lnTo>
                  <a:pt x="606577" y="365760"/>
                </a:lnTo>
                <a:lnTo>
                  <a:pt x="1694713" y="365760"/>
                </a:lnTo>
                <a:lnTo>
                  <a:pt x="1740433" y="365760"/>
                </a:lnTo>
                <a:lnTo>
                  <a:pt x="5062753" y="365760"/>
                </a:lnTo>
                <a:lnTo>
                  <a:pt x="5102377" y="365760"/>
                </a:lnTo>
                <a:lnTo>
                  <a:pt x="5102377" y="20727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8258" y="5096383"/>
            <a:ext cx="6754495" cy="365760"/>
          </a:xfrm>
          <a:custGeom>
            <a:avLst/>
            <a:gdLst/>
            <a:ahLst/>
            <a:cxnLst/>
            <a:rect l="l" t="t" r="r" b="b"/>
            <a:pathLst>
              <a:path w="6754495" h="365760">
                <a:moveTo>
                  <a:pt x="2648712" y="0"/>
                </a:moveTo>
                <a:lnTo>
                  <a:pt x="0" y="0"/>
                </a:lnTo>
                <a:lnTo>
                  <a:pt x="0" y="182880"/>
                </a:lnTo>
                <a:lnTo>
                  <a:pt x="2648712" y="182880"/>
                </a:lnTo>
                <a:lnTo>
                  <a:pt x="2648712" y="0"/>
                </a:lnTo>
                <a:close/>
              </a:path>
              <a:path w="6754495" h="365760">
                <a:moveTo>
                  <a:pt x="2694457" y="0"/>
                </a:moveTo>
                <a:lnTo>
                  <a:pt x="2648737" y="0"/>
                </a:lnTo>
                <a:lnTo>
                  <a:pt x="2648737" y="182880"/>
                </a:lnTo>
                <a:lnTo>
                  <a:pt x="2694457" y="182880"/>
                </a:lnTo>
                <a:lnTo>
                  <a:pt x="2694457" y="0"/>
                </a:lnTo>
                <a:close/>
              </a:path>
              <a:path w="6754495" h="365760">
                <a:moveTo>
                  <a:pt x="6754393" y="207264"/>
                </a:moveTo>
                <a:lnTo>
                  <a:pt x="6714769" y="207264"/>
                </a:lnTo>
                <a:lnTo>
                  <a:pt x="606577" y="207264"/>
                </a:lnTo>
                <a:lnTo>
                  <a:pt x="606577" y="365760"/>
                </a:lnTo>
                <a:lnTo>
                  <a:pt x="6714769" y="365760"/>
                </a:lnTo>
                <a:lnTo>
                  <a:pt x="6754393" y="365760"/>
                </a:lnTo>
                <a:lnTo>
                  <a:pt x="6754393" y="20726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8258" y="5544400"/>
            <a:ext cx="5956300" cy="546100"/>
          </a:xfrm>
          <a:custGeom>
            <a:avLst/>
            <a:gdLst/>
            <a:ahLst/>
            <a:cxnLst/>
            <a:rect l="l" t="t" r="r" b="b"/>
            <a:pathLst>
              <a:path w="5956300" h="546100">
                <a:moveTo>
                  <a:pt x="2237232" y="0"/>
                </a:moveTo>
                <a:lnTo>
                  <a:pt x="0" y="0"/>
                </a:lnTo>
                <a:lnTo>
                  <a:pt x="0" y="182880"/>
                </a:lnTo>
                <a:lnTo>
                  <a:pt x="2237232" y="182880"/>
                </a:lnTo>
                <a:lnTo>
                  <a:pt x="2237232" y="0"/>
                </a:lnTo>
                <a:close/>
              </a:path>
              <a:path w="5956300" h="546100">
                <a:moveTo>
                  <a:pt x="2282977" y="0"/>
                </a:moveTo>
                <a:lnTo>
                  <a:pt x="2237257" y="0"/>
                </a:lnTo>
                <a:lnTo>
                  <a:pt x="2237257" y="182880"/>
                </a:lnTo>
                <a:lnTo>
                  <a:pt x="2282977" y="182880"/>
                </a:lnTo>
                <a:lnTo>
                  <a:pt x="2282977" y="0"/>
                </a:lnTo>
                <a:close/>
              </a:path>
              <a:path w="5956300" h="546100">
                <a:moveTo>
                  <a:pt x="4986553" y="207264"/>
                </a:moveTo>
                <a:lnTo>
                  <a:pt x="4946929" y="207264"/>
                </a:lnTo>
                <a:lnTo>
                  <a:pt x="606577" y="207264"/>
                </a:lnTo>
                <a:lnTo>
                  <a:pt x="606577" y="365760"/>
                </a:lnTo>
                <a:lnTo>
                  <a:pt x="4946929" y="365760"/>
                </a:lnTo>
                <a:lnTo>
                  <a:pt x="4986553" y="365760"/>
                </a:lnTo>
                <a:lnTo>
                  <a:pt x="4986553" y="207264"/>
                </a:lnTo>
                <a:close/>
              </a:path>
              <a:path w="5956300" h="546100">
                <a:moveTo>
                  <a:pt x="5955817" y="387096"/>
                </a:moveTo>
                <a:lnTo>
                  <a:pt x="606577" y="387096"/>
                </a:lnTo>
                <a:lnTo>
                  <a:pt x="606577" y="545592"/>
                </a:lnTo>
                <a:lnTo>
                  <a:pt x="5955817" y="545592"/>
                </a:lnTo>
                <a:lnTo>
                  <a:pt x="5955817" y="38709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8423" y="1862480"/>
            <a:ext cx="6872605" cy="423799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Deployment</a:t>
            </a:r>
            <a:r>
              <a:rPr dirty="0" sz="13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Process:</a:t>
            </a:r>
            <a:endParaRPr sz="130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530"/>
              </a:spcBef>
              <a:buSzPct val="92307"/>
              <a:buAutoNum type="arabicPeriod"/>
              <a:tabLst>
                <a:tab pos="151130" algn="l"/>
              </a:tabLst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3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Collection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Preprocessing:</a:t>
            </a:r>
            <a:endParaRPr sz="13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Gather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comprehensive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dataset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with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relevant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features.</a:t>
            </a:r>
            <a:endParaRPr sz="11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Clean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by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handling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missing</a:t>
            </a:r>
            <a:r>
              <a:rPr dirty="0" sz="11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values,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outliers,</a:t>
            </a:r>
            <a:r>
              <a:rPr dirty="0" sz="11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ensuring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consistency.</a:t>
            </a:r>
            <a:endParaRPr sz="110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520"/>
              </a:spcBef>
              <a:buSzPct val="92307"/>
              <a:buAutoNum type="arabicPeriod"/>
              <a:tabLst>
                <a:tab pos="151130" algn="l"/>
              </a:tabLst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Exploratory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300" spc="-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Analysis</a:t>
            </a:r>
            <a:r>
              <a:rPr dirty="0" sz="1300" spc="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(EDA):</a:t>
            </a:r>
            <a:endParaRPr sz="13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Visualize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understand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its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distribution</a:t>
            </a:r>
            <a:r>
              <a:rPr dirty="0" sz="11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correlations.</a:t>
            </a:r>
            <a:endParaRPr sz="11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Identify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significant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relationships</a:t>
            </a:r>
            <a:r>
              <a:rPr dirty="0" sz="11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between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target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  <a:p>
            <a:pPr lvl="1" marL="150495" indent="-138430">
              <a:lnSpc>
                <a:spcPct val="100000"/>
              </a:lnSpc>
              <a:spcBef>
                <a:spcPts val="520"/>
              </a:spcBef>
              <a:buSzPct val="92307"/>
              <a:buAutoNum type="arabicPeriod"/>
              <a:tabLst>
                <a:tab pos="151130" algn="l"/>
              </a:tabLst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Feature Engineering:</a:t>
            </a:r>
            <a:endParaRPr sz="13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Create</a:t>
            </a:r>
            <a:r>
              <a:rPr dirty="0" sz="1100" spc="-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new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features</a:t>
            </a:r>
            <a:r>
              <a:rPr dirty="0" sz="1100" spc="-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if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needed</a:t>
            </a:r>
            <a:r>
              <a:rPr dirty="0" sz="1100" spc="-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(e.g.,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BMI,</a:t>
            </a:r>
            <a:r>
              <a:rPr dirty="0" sz="11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age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groups).</a:t>
            </a:r>
            <a:endParaRPr sz="11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Normalize</a:t>
            </a:r>
            <a:r>
              <a:rPr dirty="0" sz="11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or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standardize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numerical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features.</a:t>
            </a:r>
            <a:endParaRPr sz="1100">
              <a:latin typeface="Arial"/>
              <a:cs typeface="Arial"/>
            </a:endParaRPr>
          </a:p>
          <a:p>
            <a:pPr lvl="2" marL="756285" indent="-2870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Encode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categorical</a:t>
            </a:r>
            <a:r>
              <a:rPr dirty="0" sz="1100" spc="-6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variables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(one-hot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encoding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or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label</a:t>
            </a:r>
            <a:r>
              <a:rPr dirty="0" sz="1100" spc="-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encoding).</a:t>
            </a:r>
            <a:endParaRPr sz="1100">
              <a:latin typeface="Arial"/>
              <a:cs typeface="Arial"/>
            </a:endParaRPr>
          </a:p>
          <a:p>
            <a:pPr lvl="2" marL="150495" indent="-138430">
              <a:lnSpc>
                <a:spcPct val="100000"/>
              </a:lnSpc>
              <a:spcBef>
                <a:spcPts val="520"/>
              </a:spcBef>
              <a:buSzPct val="92307"/>
              <a:buAutoNum type="arabicPeriod"/>
              <a:tabLst>
                <a:tab pos="151130" algn="l"/>
              </a:tabLst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Training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Selection:</a:t>
            </a:r>
            <a:endParaRPr sz="1300">
              <a:latin typeface="Arial"/>
              <a:cs typeface="Arial"/>
            </a:endParaRPr>
          </a:p>
          <a:p>
            <a:pPr lvl="3" marL="756285" indent="-2870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Choose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best-performing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algorithm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based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on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evaluation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  <a:p>
            <a:pPr lvl="3" marL="756285" indent="-28702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Split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the</a:t>
            </a:r>
            <a:r>
              <a:rPr dirty="0" sz="11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into</a:t>
            </a:r>
            <a:r>
              <a:rPr dirty="0" sz="11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training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validation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sets.</a:t>
            </a:r>
            <a:endParaRPr sz="1100">
              <a:latin typeface="Arial"/>
              <a:cs typeface="Arial"/>
            </a:endParaRPr>
          </a:p>
          <a:p>
            <a:pPr lvl="3" marL="756285" indent="-2870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Train</a:t>
            </a:r>
            <a:r>
              <a:rPr dirty="0" sz="1100" spc="-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using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training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lvl="2" marL="150495" indent="-138430">
              <a:lnSpc>
                <a:spcPct val="100000"/>
              </a:lnSpc>
              <a:spcBef>
                <a:spcPts val="520"/>
              </a:spcBef>
              <a:buSzPct val="92307"/>
              <a:buAutoNum type="arabicPeriod"/>
              <a:tabLst>
                <a:tab pos="151130" algn="l"/>
              </a:tabLst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Interpretability</a:t>
            </a:r>
            <a:r>
              <a:rPr dirty="0" sz="13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Explainability:</a:t>
            </a:r>
            <a:endParaRPr sz="1300">
              <a:latin typeface="Arial"/>
              <a:cs typeface="Arial"/>
            </a:endParaRPr>
          </a:p>
          <a:p>
            <a:pPr lvl="3" marL="756285" indent="-28702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Use</a:t>
            </a:r>
            <a:r>
              <a:rPr dirty="0" sz="11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techniques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like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SHAP</a:t>
            </a:r>
            <a:r>
              <a:rPr dirty="0" sz="1100" spc="9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or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LIME</a:t>
            </a:r>
            <a:r>
              <a:rPr dirty="0" sz="11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understand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feature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importance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predictions.</a:t>
            </a:r>
            <a:endParaRPr sz="1100">
              <a:latin typeface="Arial"/>
              <a:cs typeface="Arial"/>
            </a:endParaRPr>
          </a:p>
          <a:p>
            <a:pPr lvl="2" marL="150495" indent="-138430">
              <a:lnSpc>
                <a:spcPct val="100000"/>
              </a:lnSpc>
              <a:spcBef>
                <a:spcPts val="545"/>
              </a:spcBef>
              <a:buSzPct val="92307"/>
              <a:buAutoNum type="arabicPeriod"/>
              <a:tabLst>
                <a:tab pos="151130" algn="l"/>
              </a:tabLst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Deployment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Monitoring:</a:t>
            </a:r>
            <a:endParaRPr sz="1300">
              <a:latin typeface="Arial"/>
              <a:cs typeface="Arial"/>
            </a:endParaRPr>
          </a:p>
          <a:p>
            <a:pPr lvl="3" marL="756285" indent="-2870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Deploy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1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production</a:t>
            </a:r>
            <a:r>
              <a:rPr dirty="0" sz="11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environment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(e.g.,</a:t>
            </a:r>
            <a:r>
              <a:rPr dirty="0" sz="1100" spc="-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using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Flask).</a:t>
            </a:r>
            <a:endParaRPr sz="1100">
              <a:latin typeface="Arial"/>
              <a:cs typeface="Arial"/>
            </a:endParaRPr>
          </a:p>
          <a:p>
            <a:pPr lvl="3" marL="756285" indent="-2870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Continuously</a:t>
            </a:r>
            <a:r>
              <a:rPr dirty="0" sz="11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monitor</a:t>
            </a:r>
            <a:r>
              <a:rPr dirty="0" sz="1100" spc="4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1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performance</a:t>
            </a:r>
            <a:r>
              <a:rPr dirty="0" sz="11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retrain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111111"/>
                </a:solidFill>
                <a:latin typeface="Arial"/>
                <a:cs typeface="Arial"/>
              </a:rPr>
              <a:t>periodically</a:t>
            </a:r>
            <a:r>
              <a:rPr dirty="0" sz="11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with</a:t>
            </a:r>
            <a:r>
              <a:rPr dirty="0" sz="11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new</a:t>
            </a:r>
            <a:r>
              <a:rPr dirty="0" sz="1100" spc="-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11111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4076" y="5931496"/>
            <a:ext cx="40005" cy="158750"/>
          </a:xfrm>
          <a:custGeom>
            <a:avLst/>
            <a:gdLst/>
            <a:ahLst/>
            <a:cxnLst/>
            <a:rect l="l" t="t" r="r" b="b"/>
            <a:pathLst>
              <a:path w="40004" h="158750">
                <a:moveTo>
                  <a:pt x="39624" y="0"/>
                </a:moveTo>
                <a:lnTo>
                  <a:pt x="0" y="0"/>
                </a:lnTo>
                <a:lnTo>
                  <a:pt x="0" y="158495"/>
                </a:lnTo>
                <a:lnTo>
                  <a:pt x="39624" y="158495"/>
                </a:lnTo>
                <a:lnTo>
                  <a:pt x="3962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5259" y="1027633"/>
            <a:ext cx="31908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GitHub</a:t>
            </a:r>
            <a:r>
              <a:rPr dirty="0" spc="-60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Link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1" y="2095626"/>
            <a:ext cx="10146665" cy="149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Arial MT"/>
                <a:cs typeface="Arial MT"/>
              </a:rPr>
              <a:t>GitHub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Link:</a:t>
            </a:r>
            <a:r>
              <a:rPr dirty="0" sz="2600" spc="50">
                <a:latin typeface="Arial MT"/>
                <a:cs typeface="Arial MT"/>
              </a:rPr>
              <a:t> </a:t>
            </a:r>
            <a:r>
              <a:rPr dirty="0" u="heavy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Amirtha-006/Artifical-inteligience</a:t>
            </a:r>
            <a:r>
              <a:rPr dirty="0" u="heavy" sz="2000" spc="1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(github.com)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 spc="-10">
                <a:latin typeface="Arial MT"/>
                <a:cs typeface="Arial MT"/>
                <a:hlinkClick r:id="rId3"/>
              </a:rPr>
              <a:t>Google</a:t>
            </a:r>
            <a:r>
              <a:rPr dirty="0" sz="2000" spc="60">
                <a:latin typeface="Arial MT"/>
                <a:cs typeface="Arial MT"/>
                <a:hlinkClick r:id="rId3"/>
              </a:rPr>
              <a:t> </a:t>
            </a:r>
            <a:r>
              <a:rPr dirty="0" sz="2000" spc="-10">
                <a:latin typeface="Arial MT"/>
                <a:cs typeface="Arial MT"/>
                <a:hlinkClick r:id="rId3"/>
              </a:rPr>
              <a:t>Colab</a:t>
            </a:r>
            <a:r>
              <a:rPr dirty="0" sz="2000" spc="55">
                <a:latin typeface="Arial MT"/>
                <a:cs typeface="Arial MT"/>
                <a:hlinkClick r:id="rId3"/>
              </a:rPr>
              <a:t> </a:t>
            </a:r>
            <a:r>
              <a:rPr dirty="0" sz="2000" spc="-5">
                <a:latin typeface="Arial MT"/>
                <a:cs typeface="Arial MT"/>
                <a:hlinkClick r:id="rId3"/>
              </a:rPr>
              <a:t>Link:</a:t>
            </a:r>
            <a:r>
              <a:rPr dirty="0" sz="2000" spc="15">
                <a:latin typeface="Arial MT"/>
                <a:cs typeface="Arial MT"/>
                <a:hlinkClick r:id="rId3"/>
              </a:rPr>
              <a:t> </a:t>
            </a:r>
            <a:r>
              <a:rPr dirty="0" u="heavy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https://colab.research.google.com/drive/1dfYy6emetmNFMMsVsGRU-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</a:pPr>
            <a:r>
              <a:rPr dirty="0" u="heavy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sFnbcVTpuwW?usp=sharing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832" y="1027633"/>
            <a:ext cx="824293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Project</a:t>
            </a:r>
            <a:r>
              <a:rPr dirty="0" spc="10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Demo(Recorded</a:t>
            </a:r>
            <a:r>
              <a:rPr dirty="0" spc="10">
                <a:solidFill>
                  <a:srgbClr val="4471C4"/>
                </a:solidFill>
              </a:rPr>
              <a:t> </a:t>
            </a:r>
            <a:r>
              <a:rPr dirty="0" spc="-20">
                <a:solidFill>
                  <a:srgbClr val="4471C4"/>
                </a:solidFill>
              </a:rPr>
              <a:t>Video)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1" y="1799082"/>
            <a:ext cx="21126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230" indent="-50165">
              <a:lnSpc>
                <a:spcPct val="100000"/>
              </a:lnSpc>
              <a:spcBef>
                <a:spcPts val="105"/>
              </a:spcBef>
              <a:buSzPct val="90909"/>
              <a:buFont typeface="Arial MT"/>
              <a:buChar char="•"/>
              <a:tabLst>
                <a:tab pos="62865" algn="l"/>
              </a:tabLst>
            </a:pPr>
            <a:r>
              <a:rPr dirty="0" sz="1100" spc="-20" b="1">
                <a:latin typeface="Arial"/>
                <a:cs typeface="Arial"/>
              </a:rPr>
              <a:t>HEART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DISEASE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PREDICTION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2124455"/>
            <a:ext cx="8302752" cy="28072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9266" y="1027633"/>
            <a:ext cx="30657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4471C4"/>
                </a:solidFill>
              </a:rPr>
              <a:t>Conclu</a:t>
            </a:r>
            <a:r>
              <a:rPr dirty="0" spc="5">
                <a:solidFill>
                  <a:srgbClr val="4471C4"/>
                </a:solidFill>
              </a:rPr>
              <a:t>s</a:t>
            </a:r>
            <a:r>
              <a:rPr dirty="0" spc="-5">
                <a:solidFill>
                  <a:srgbClr val="4471C4"/>
                </a:solidFill>
              </a:rPr>
              <a:t>ion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Edunet</a:t>
            </a:r>
            <a:r>
              <a:rPr dirty="0" spc="15"/>
              <a:t> </a:t>
            </a:r>
            <a:r>
              <a:rPr dirty="0" spc="-10"/>
              <a:t>Foundation.</a:t>
            </a:r>
            <a:r>
              <a:rPr dirty="0" spc="10"/>
              <a:t> </a:t>
            </a:r>
            <a:r>
              <a:rPr dirty="0" spc="-5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 spc="-3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031" y="2131441"/>
            <a:ext cx="99377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0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Conclusion: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031" y="2414904"/>
            <a:ext cx="942149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0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this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project,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we</a:t>
            </a: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embarked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on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journey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predict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heart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disease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using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artificial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intelligence.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Here’s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what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we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achieved: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1" y="2671394"/>
            <a:ext cx="1625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91" y="2701417"/>
            <a:ext cx="296291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0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Data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Exploration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Understanding: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705" y="2923920"/>
            <a:ext cx="804418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We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thoroughly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explored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heart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disease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dataset,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gaining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insights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into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its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features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distributions.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91" y="2869463"/>
            <a:ext cx="607060" cy="470534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9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9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705" y="3146425"/>
            <a:ext cx="460565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Identified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key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factors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that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contribute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heart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disease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risk.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521" y="3400119"/>
            <a:ext cx="1625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191" y="3429889"/>
            <a:ext cx="250253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Building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Evaluation: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9705" y="3652392"/>
            <a:ext cx="887285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Trained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various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machine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learning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algorithms,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including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logistic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regression,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decision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trees,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neural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networks.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191" y="3598316"/>
            <a:ext cx="607060" cy="470534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9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9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9705" y="3874896"/>
            <a:ext cx="720280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Evaluated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performance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using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metrics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like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accuracy,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precision,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recall,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-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AUC-ROC.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521" y="4132579"/>
            <a:ext cx="1625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191" y="4161409"/>
            <a:ext cx="188404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Ethical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Considerations: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9705" y="4383913"/>
            <a:ext cx="500824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Ensured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111111"/>
                </a:solidFill>
                <a:latin typeface="Arial"/>
                <a:cs typeface="Arial"/>
              </a:rPr>
              <a:t>transparency,</a:t>
            </a:r>
            <a:r>
              <a:rPr dirty="0" sz="1300" spc="10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fairness,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privacy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our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predictions.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191" y="4333483"/>
            <a:ext cx="607060" cy="46418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6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7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9705" y="4603369"/>
            <a:ext cx="741934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Acknowledged</a:t>
            </a:r>
            <a:r>
              <a:rPr dirty="0" sz="1300" spc="9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impact</a:t>
            </a:r>
            <a:r>
              <a:rPr dirty="0" sz="1300" spc="5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our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models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on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real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lives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prioritized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responsible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30" b="1">
                <a:solidFill>
                  <a:srgbClr val="111111"/>
                </a:solidFill>
                <a:latin typeface="Arial"/>
                <a:cs typeface="Arial"/>
              </a:rPr>
              <a:t>AI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practices.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521" y="4861305"/>
            <a:ext cx="1625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4.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3191" y="4889880"/>
            <a:ext cx="228346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Deployment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Monitoring: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9705" y="5112384"/>
            <a:ext cx="525526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Deployed</a:t>
            </a:r>
            <a:r>
              <a:rPr dirty="0" sz="13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best-performing</a:t>
            </a:r>
            <a:r>
              <a:rPr dirty="0" sz="1300" spc="9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production</a:t>
            </a:r>
            <a:r>
              <a:rPr dirty="0" sz="13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environment.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3191" y="5059166"/>
            <a:ext cx="607060" cy="470534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9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9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9705" y="5334889"/>
            <a:ext cx="575183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Continuously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monitored</a:t>
            </a:r>
            <a:r>
              <a:rPr dirty="0" sz="1300" spc="7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its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performance</a:t>
            </a:r>
            <a:r>
              <a:rPr dirty="0" sz="1300" spc="8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retrained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it</a:t>
            </a:r>
            <a:r>
              <a:rPr dirty="0" sz="1300" spc="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with</a:t>
            </a:r>
            <a:r>
              <a:rPr dirty="0" sz="13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fresh</a:t>
            </a:r>
            <a:r>
              <a:rPr dirty="0" sz="1300" spc="3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data.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3521" y="5590133"/>
            <a:ext cx="1625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5.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191" y="5618403"/>
            <a:ext cx="146304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Future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Directions: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9705" y="5840907"/>
            <a:ext cx="5474335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Collaborate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111111"/>
                </a:solidFill>
                <a:latin typeface="Arial"/>
                <a:cs typeface="Arial"/>
              </a:rPr>
              <a:t>with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healthcare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professionals</a:t>
            </a:r>
            <a:r>
              <a:rPr dirty="0" sz="13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300" spc="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refine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1300" spc="2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300" spc="5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5" b="1">
                <a:solidFill>
                  <a:srgbClr val="111111"/>
                </a:solidFill>
                <a:latin typeface="Arial"/>
                <a:cs typeface="Arial"/>
              </a:rPr>
              <a:t>further.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3191" y="5787994"/>
            <a:ext cx="607060" cy="470534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9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1.</a:t>
            </a:r>
            <a:endParaRPr sz="13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90"/>
              </a:spcBef>
            </a:pP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2.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9705" y="6063411"/>
            <a:ext cx="5309870" cy="18288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Explore</a:t>
            </a:r>
            <a:r>
              <a:rPr dirty="0" sz="1300" spc="1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interpretability</a:t>
            </a:r>
            <a:r>
              <a:rPr dirty="0" sz="13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techniques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to</a:t>
            </a:r>
            <a:r>
              <a:rPr dirty="0" sz="1300" spc="2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understand</a:t>
            </a:r>
            <a:r>
              <a:rPr dirty="0" sz="1300" spc="6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Arial"/>
                <a:cs typeface="Arial"/>
              </a:rPr>
              <a:t>model</a:t>
            </a:r>
            <a:r>
              <a:rPr dirty="0" sz="1300" spc="45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Arial"/>
                <a:cs typeface="Arial"/>
              </a:rPr>
              <a:t>decisions.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2024-04-25T17:02:59Z</dcterms:created>
  <dcterms:modified xsi:type="dcterms:W3CDTF">2024-04-25T17:02:59Z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2024-04-25T00:00:00Z</vt:filetime>
  </property>
</Properties>
</file>