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sldIdLst>
    <p:sldId id="256" r:id="rId2"/>
    <p:sldId id="270" r:id="rId3"/>
    <p:sldId id="271" r:id="rId4"/>
    <p:sldId id="257" r:id="rId5"/>
    <p:sldId id="263" r:id="rId6"/>
    <p:sldId id="264" r:id="rId7"/>
    <p:sldId id="258" r:id="rId8"/>
    <p:sldId id="259" r:id="rId9"/>
    <p:sldId id="260" r:id="rId10"/>
    <p:sldId id="261" r:id="rId11"/>
    <p:sldId id="262" r:id="rId12"/>
    <p:sldId id="265" r:id="rId13"/>
    <p:sldId id="266" r:id="rId14"/>
    <p:sldId id="267" r:id="rId15"/>
    <p:sldId id="268"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2C3505-4F45-485A-86D2-EA51908A1F98}" type="datetimeFigureOut">
              <a:rPr lang="en-IN" smtClean="0"/>
              <a:t>24-11-2022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F439481-6A8A-47ED-9BFF-354636E3ED5F}" type="slidenum">
              <a:rPr lang="en-IN" smtClean="0"/>
              <a:t>‹#›</a:t>
            </a:fld>
            <a:endParaRPr lang="en-IN" dirty="0"/>
          </a:p>
        </p:txBody>
      </p:sp>
    </p:spTree>
    <p:extLst>
      <p:ext uri="{BB962C8B-B14F-4D97-AF65-F5344CB8AC3E}">
        <p14:creationId xmlns:p14="http://schemas.microsoft.com/office/powerpoint/2010/main" val="2399620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2C3505-4F45-485A-86D2-EA51908A1F98}" type="datetimeFigureOut">
              <a:rPr lang="en-IN" smtClean="0"/>
              <a:t>24-11-2022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F439481-6A8A-47ED-9BFF-354636E3ED5F}" type="slidenum">
              <a:rPr lang="en-IN" smtClean="0"/>
              <a:t>‹#›</a:t>
            </a:fld>
            <a:endParaRPr lang="en-IN" dirty="0"/>
          </a:p>
        </p:txBody>
      </p:sp>
    </p:spTree>
    <p:extLst>
      <p:ext uri="{BB962C8B-B14F-4D97-AF65-F5344CB8AC3E}">
        <p14:creationId xmlns:p14="http://schemas.microsoft.com/office/powerpoint/2010/main" val="1860399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B2C3505-4F45-485A-86D2-EA51908A1F98}" type="datetimeFigureOut">
              <a:rPr lang="en-IN" smtClean="0"/>
              <a:t>24-11-2022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F439481-6A8A-47ED-9BFF-354636E3ED5F}" type="slidenum">
              <a:rPr lang="en-IN" smtClean="0"/>
              <a:t>‹#›</a:t>
            </a:fld>
            <a:endParaRPr lang="en-IN" dirty="0"/>
          </a:p>
        </p:txBody>
      </p:sp>
    </p:spTree>
    <p:extLst>
      <p:ext uri="{BB962C8B-B14F-4D97-AF65-F5344CB8AC3E}">
        <p14:creationId xmlns:p14="http://schemas.microsoft.com/office/powerpoint/2010/main" val="928006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B2C3505-4F45-485A-86D2-EA51908A1F98}" type="datetimeFigureOut">
              <a:rPr lang="en-IN" smtClean="0"/>
              <a:t>24-11-2022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F439481-6A8A-47ED-9BFF-354636E3ED5F}" type="slidenum">
              <a:rPr lang="en-IN" smtClean="0"/>
              <a:t>‹#›</a:t>
            </a:fld>
            <a:endParaRPr lang="en-IN"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40750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2C3505-4F45-485A-86D2-EA51908A1F98}" type="datetimeFigureOut">
              <a:rPr lang="en-IN" smtClean="0"/>
              <a:t>24-11-2022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F439481-6A8A-47ED-9BFF-354636E3ED5F}" type="slidenum">
              <a:rPr lang="en-IN" smtClean="0"/>
              <a:t>‹#›</a:t>
            </a:fld>
            <a:endParaRPr lang="en-IN" dirty="0"/>
          </a:p>
        </p:txBody>
      </p:sp>
    </p:spTree>
    <p:extLst>
      <p:ext uri="{BB962C8B-B14F-4D97-AF65-F5344CB8AC3E}">
        <p14:creationId xmlns:p14="http://schemas.microsoft.com/office/powerpoint/2010/main" val="24682377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B2C3505-4F45-485A-86D2-EA51908A1F98}" type="datetimeFigureOut">
              <a:rPr lang="en-IN" smtClean="0"/>
              <a:t>24-11-2022</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F439481-6A8A-47ED-9BFF-354636E3ED5F}" type="slidenum">
              <a:rPr lang="en-IN" smtClean="0"/>
              <a:t>‹#›</a:t>
            </a:fld>
            <a:endParaRPr lang="en-IN" dirty="0"/>
          </a:p>
        </p:txBody>
      </p:sp>
    </p:spTree>
    <p:extLst>
      <p:ext uri="{BB962C8B-B14F-4D97-AF65-F5344CB8AC3E}">
        <p14:creationId xmlns:p14="http://schemas.microsoft.com/office/powerpoint/2010/main" val="17042819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B2C3505-4F45-485A-86D2-EA51908A1F98}" type="datetimeFigureOut">
              <a:rPr lang="en-IN" smtClean="0"/>
              <a:t>24-11-2022</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F439481-6A8A-47ED-9BFF-354636E3ED5F}" type="slidenum">
              <a:rPr lang="en-IN" smtClean="0"/>
              <a:t>‹#›</a:t>
            </a:fld>
            <a:endParaRPr lang="en-IN" dirty="0"/>
          </a:p>
        </p:txBody>
      </p:sp>
    </p:spTree>
    <p:extLst>
      <p:ext uri="{BB962C8B-B14F-4D97-AF65-F5344CB8AC3E}">
        <p14:creationId xmlns:p14="http://schemas.microsoft.com/office/powerpoint/2010/main" val="2886419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2C3505-4F45-485A-86D2-EA51908A1F98}" type="datetimeFigureOut">
              <a:rPr lang="en-IN" smtClean="0"/>
              <a:t>24-11-2022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F439481-6A8A-47ED-9BFF-354636E3ED5F}" type="slidenum">
              <a:rPr lang="en-IN" smtClean="0"/>
              <a:t>‹#›</a:t>
            </a:fld>
            <a:endParaRPr lang="en-IN" dirty="0"/>
          </a:p>
        </p:txBody>
      </p:sp>
    </p:spTree>
    <p:extLst>
      <p:ext uri="{BB962C8B-B14F-4D97-AF65-F5344CB8AC3E}">
        <p14:creationId xmlns:p14="http://schemas.microsoft.com/office/powerpoint/2010/main" val="38617411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2C3505-4F45-485A-86D2-EA51908A1F98}" type="datetimeFigureOut">
              <a:rPr lang="en-IN" smtClean="0"/>
              <a:t>24-11-2022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F439481-6A8A-47ED-9BFF-354636E3ED5F}" type="slidenum">
              <a:rPr lang="en-IN" smtClean="0"/>
              <a:t>‹#›</a:t>
            </a:fld>
            <a:endParaRPr lang="en-IN" dirty="0"/>
          </a:p>
        </p:txBody>
      </p:sp>
    </p:spTree>
    <p:extLst>
      <p:ext uri="{BB962C8B-B14F-4D97-AF65-F5344CB8AC3E}">
        <p14:creationId xmlns:p14="http://schemas.microsoft.com/office/powerpoint/2010/main" val="3273430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B2C3505-4F45-485A-86D2-EA51908A1F98}" type="datetimeFigureOut">
              <a:rPr lang="en-IN" smtClean="0"/>
              <a:t>24-11-2022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F439481-6A8A-47ED-9BFF-354636E3ED5F}" type="slidenum">
              <a:rPr lang="en-IN" smtClean="0"/>
              <a:t>‹#›</a:t>
            </a:fld>
            <a:endParaRPr lang="en-IN" dirty="0"/>
          </a:p>
        </p:txBody>
      </p:sp>
    </p:spTree>
    <p:extLst>
      <p:ext uri="{BB962C8B-B14F-4D97-AF65-F5344CB8AC3E}">
        <p14:creationId xmlns:p14="http://schemas.microsoft.com/office/powerpoint/2010/main" val="2514387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2C3505-4F45-485A-86D2-EA51908A1F98}" type="datetimeFigureOut">
              <a:rPr lang="en-IN" smtClean="0"/>
              <a:t>24-11-2022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F439481-6A8A-47ED-9BFF-354636E3ED5F}" type="slidenum">
              <a:rPr lang="en-IN" smtClean="0"/>
              <a:t>‹#›</a:t>
            </a:fld>
            <a:endParaRPr lang="en-IN" dirty="0"/>
          </a:p>
        </p:txBody>
      </p:sp>
    </p:spTree>
    <p:extLst>
      <p:ext uri="{BB962C8B-B14F-4D97-AF65-F5344CB8AC3E}">
        <p14:creationId xmlns:p14="http://schemas.microsoft.com/office/powerpoint/2010/main" val="2608297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2C3505-4F45-485A-86D2-EA51908A1F98}" type="datetimeFigureOut">
              <a:rPr lang="en-IN" smtClean="0"/>
              <a:t>24-11-2022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F439481-6A8A-47ED-9BFF-354636E3ED5F}" type="slidenum">
              <a:rPr lang="en-IN" smtClean="0"/>
              <a:t>‹#›</a:t>
            </a:fld>
            <a:endParaRPr lang="en-IN" dirty="0"/>
          </a:p>
        </p:txBody>
      </p:sp>
    </p:spTree>
    <p:extLst>
      <p:ext uri="{BB962C8B-B14F-4D97-AF65-F5344CB8AC3E}">
        <p14:creationId xmlns:p14="http://schemas.microsoft.com/office/powerpoint/2010/main" val="2982154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2C3505-4F45-485A-86D2-EA51908A1F98}" type="datetimeFigureOut">
              <a:rPr lang="en-IN" smtClean="0"/>
              <a:t>24-11-2022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2F439481-6A8A-47ED-9BFF-354636E3ED5F}" type="slidenum">
              <a:rPr lang="en-IN" smtClean="0"/>
              <a:t>‹#›</a:t>
            </a:fld>
            <a:endParaRPr lang="en-IN" dirty="0"/>
          </a:p>
        </p:txBody>
      </p:sp>
    </p:spTree>
    <p:extLst>
      <p:ext uri="{BB962C8B-B14F-4D97-AF65-F5344CB8AC3E}">
        <p14:creationId xmlns:p14="http://schemas.microsoft.com/office/powerpoint/2010/main" val="1726001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B2C3505-4F45-485A-86D2-EA51908A1F98}" type="datetimeFigureOut">
              <a:rPr lang="en-IN" smtClean="0"/>
              <a:t>24-11-2022</a:t>
            </a:fld>
            <a:endParaRPr lang="en-IN" dirty="0"/>
          </a:p>
        </p:txBody>
      </p:sp>
      <p:sp>
        <p:nvSpPr>
          <p:cNvPr id="5" name="Footer Placeholder 3"/>
          <p:cNvSpPr>
            <a:spLocks noGrp="1"/>
          </p:cNvSpPr>
          <p:nvPr>
            <p:ph type="ftr" sz="quarter" idx="11"/>
          </p:nvPr>
        </p:nvSpPr>
        <p:spPr/>
        <p:txBody>
          <a:bodyPr/>
          <a:lstStyle/>
          <a:p>
            <a:endParaRPr lang="en-IN" dirty="0"/>
          </a:p>
        </p:txBody>
      </p:sp>
      <p:sp>
        <p:nvSpPr>
          <p:cNvPr id="6" name="Slide Number Placeholder 4"/>
          <p:cNvSpPr>
            <a:spLocks noGrp="1"/>
          </p:cNvSpPr>
          <p:nvPr>
            <p:ph type="sldNum" sz="quarter" idx="12"/>
          </p:nvPr>
        </p:nvSpPr>
        <p:spPr/>
        <p:txBody>
          <a:bodyPr/>
          <a:lstStyle/>
          <a:p>
            <a:fld id="{2F439481-6A8A-47ED-9BFF-354636E3ED5F}" type="slidenum">
              <a:rPr lang="en-IN" smtClean="0"/>
              <a:t>‹#›</a:t>
            </a:fld>
            <a:endParaRPr lang="en-IN" dirty="0"/>
          </a:p>
        </p:txBody>
      </p:sp>
    </p:spTree>
    <p:extLst>
      <p:ext uri="{BB962C8B-B14F-4D97-AF65-F5344CB8AC3E}">
        <p14:creationId xmlns:p14="http://schemas.microsoft.com/office/powerpoint/2010/main" val="2523671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B2C3505-4F45-485A-86D2-EA51908A1F98}" type="datetimeFigureOut">
              <a:rPr lang="en-IN" smtClean="0"/>
              <a:t>24-11-2022</a:t>
            </a:fld>
            <a:endParaRPr lang="en-IN" dirty="0"/>
          </a:p>
        </p:txBody>
      </p:sp>
      <p:sp>
        <p:nvSpPr>
          <p:cNvPr id="5" name="Footer Placeholder 2"/>
          <p:cNvSpPr>
            <a:spLocks noGrp="1"/>
          </p:cNvSpPr>
          <p:nvPr>
            <p:ph type="ftr" sz="quarter" idx="11"/>
          </p:nvPr>
        </p:nvSpPr>
        <p:spPr/>
        <p:txBody>
          <a:bodyPr/>
          <a:lstStyle/>
          <a:p>
            <a:endParaRPr lang="en-IN" dirty="0"/>
          </a:p>
        </p:txBody>
      </p:sp>
      <p:sp>
        <p:nvSpPr>
          <p:cNvPr id="6" name="Slide Number Placeholder 3"/>
          <p:cNvSpPr>
            <a:spLocks noGrp="1"/>
          </p:cNvSpPr>
          <p:nvPr>
            <p:ph type="sldNum" sz="quarter" idx="12"/>
          </p:nvPr>
        </p:nvSpPr>
        <p:spPr/>
        <p:txBody>
          <a:bodyPr/>
          <a:lstStyle/>
          <a:p>
            <a:fld id="{2F439481-6A8A-47ED-9BFF-354636E3ED5F}" type="slidenum">
              <a:rPr lang="en-IN" smtClean="0"/>
              <a:t>‹#›</a:t>
            </a:fld>
            <a:endParaRPr lang="en-IN" dirty="0"/>
          </a:p>
        </p:txBody>
      </p:sp>
    </p:spTree>
    <p:extLst>
      <p:ext uri="{BB962C8B-B14F-4D97-AF65-F5344CB8AC3E}">
        <p14:creationId xmlns:p14="http://schemas.microsoft.com/office/powerpoint/2010/main" val="1715103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B2C3505-4F45-485A-86D2-EA51908A1F98}" type="datetimeFigureOut">
              <a:rPr lang="en-IN" smtClean="0"/>
              <a:t>24-11-2022</a:t>
            </a:fld>
            <a:endParaRPr lang="en-IN" dirty="0"/>
          </a:p>
        </p:txBody>
      </p:sp>
      <p:sp>
        <p:nvSpPr>
          <p:cNvPr id="5" name="Footer Placeholder 5"/>
          <p:cNvSpPr>
            <a:spLocks noGrp="1"/>
          </p:cNvSpPr>
          <p:nvPr>
            <p:ph type="ftr" sz="quarter" idx="11"/>
          </p:nvPr>
        </p:nvSpPr>
        <p:spPr/>
        <p:txBody>
          <a:bodyPr/>
          <a:lstStyle/>
          <a:p>
            <a:endParaRPr lang="en-IN" dirty="0"/>
          </a:p>
        </p:txBody>
      </p:sp>
      <p:sp>
        <p:nvSpPr>
          <p:cNvPr id="6" name="Slide Number Placeholder 6"/>
          <p:cNvSpPr>
            <a:spLocks noGrp="1"/>
          </p:cNvSpPr>
          <p:nvPr>
            <p:ph type="sldNum" sz="quarter" idx="12"/>
          </p:nvPr>
        </p:nvSpPr>
        <p:spPr/>
        <p:txBody>
          <a:bodyPr/>
          <a:lstStyle/>
          <a:p>
            <a:fld id="{2F439481-6A8A-47ED-9BFF-354636E3ED5F}" type="slidenum">
              <a:rPr lang="en-IN" smtClean="0"/>
              <a:t>‹#›</a:t>
            </a:fld>
            <a:endParaRPr lang="en-IN" dirty="0"/>
          </a:p>
        </p:txBody>
      </p:sp>
    </p:spTree>
    <p:extLst>
      <p:ext uri="{BB962C8B-B14F-4D97-AF65-F5344CB8AC3E}">
        <p14:creationId xmlns:p14="http://schemas.microsoft.com/office/powerpoint/2010/main" val="1627154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2C3505-4F45-485A-86D2-EA51908A1F98}" type="datetimeFigureOut">
              <a:rPr lang="en-IN" smtClean="0"/>
              <a:t>24-11-2022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F439481-6A8A-47ED-9BFF-354636E3ED5F}" type="slidenum">
              <a:rPr lang="en-IN" smtClean="0"/>
              <a:t>‹#›</a:t>
            </a:fld>
            <a:endParaRPr lang="en-IN" dirty="0"/>
          </a:p>
        </p:txBody>
      </p:sp>
    </p:spTree>
    <p:extLst>
      <p:ext uri="{BB962C8B-B14F-4D97-AF65-F5344CB8AC3E}">
        <p14:creationId xmlns:p14="http://schemas.microsoft.com/office/powerpoint/2010/main" val="3705719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B2C3505-4F45-485A-86D2-EA51908A1F98}" type="datetimeFigureOut">
              <a:rPr lang="en-IN" smtClean="0"/>
              <a:t>24-11-2022</a:t>
            </a:fld>
            <a:endParaRPr lang="en-IN"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F439481-6A8A-47ED-9BFF-354636E3ED5F}" type="slidenum">
              <a:rPr lang="en-IN" smtClean="0"/>
              <a:t>‹#›</a:t>
            </a:fld>
            <a:endParaRPr lang="en-IN" dirty="0"/>
          </a:p>
        </p:txBody>
      </p:sp>
    </p:spTree>
    <p:extLst>
      <p:ext uri="{BB962C8B-B14F-4D97-AF65-F5344CB8AC3E}">
        <p14:creationId xmlns:p14="http://schemas.microsoft.com/office/powerpoint/2010/main" val="327697210"/>
      </p:ext>
    </p:extLst>
  </p:cSld>
  <p:clrMap bg1="dk1" tx1="lt1" bg2="dk2"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04C8E-E8CF-4826-9DF3-A7FDA5CCF882}"/>
              </a:ext>
            </a:extLst>
          </p:cNvPr>
          <p:cNvSpPr>
            <a:spLocks noGrp="1"/>
          </p:cNvSpPr>
          <p:nvPr>
            <p:ph type="ctrTitle"/>
          </p:nvPr>
        </p:nvSpPr>
        <p:spPr>
          <a:xfrm>
            <a:off x="1983533" y="685800"/>
            <a:ext cx="8915399" cy="2262781"/>
          </a:xfrm>
        </p:spPr>
        <p:txBody>
          <a:bodyPr>
            <a:normAutofit/>
          </a:bodyPr>
          <a:lstStyle/>
          <a:p>
            <a:pPr algn="ctr"/>
            <a:r>
              <a:rPr lang="en-IN" sz="4800" dirty="0">
                <a:solidFill>
                  <a:schemeClr val="tx1"/>
                </a:solidFill>
                <a:latin typeface="Times New Roman" panose="02020603050405020304" pitchFamily="18" charset="0"/>
                <a:cs typeface="Times New Roman" panose="02020603050405020304" pitchFamily="18" charset="0"/>
              </a:rPr>
              <a:t>EMPLOYEE MANAGEMENT      SYSTEM</a:t>
            </a:r>
          </a:p>
        </p:txBody>
      </p:sp>
      <p:sp>
        <p:nvSpPr>
          <p:cNvPr id="3" name="Subtitle 2">
            <a:extLst>
              <a:ext uri="{FF2B5EF4-FFF2-40B4-BE49-F238E27FC236}">
                <a16:creationId xmlns:a16="http://schemas.microsoft.com/office/drawing/2014/main" id="{467A9A59-5765-4D11-8CD0-8E11171A982A}"/>
              </a:ext>
            </a:extLst>
          </p:cNvPr>
          <p:cNvSpPr>
            <a:spLocks noGrp="1"/>
          </p:cNvSpPr>
          <p:nvPr>
            <p:ph type="subTitle" idx="1"/>
          </p:nvPr>
        </p:nvSpPr>
        <p:spPr>
          <a:xfrm>
            <a:off x="2094689" y="4450807"/>
            <a:ext cx="8915399" cy="2262781"/>
          </a:xfrm>
        </p:spPr>
        <p:txBody>
          <a:bodyPr>
            <a:normAutofit/>
          </a:bodyPr>
          <a:lstStyle/>
          <a:p>
            <a:r>
              <a:rPr lang="en-IN" sz="1800" cap="none" dirty="0">
                <a:solidFill>
                  <a:srgbClr val="92D050"/>
                </a:solidFill>
              </a:rPr>
              <a:t>Under the guidance of                                             By      AMIRTHA S</a:t>
            </a:r>
          </a:p>
          <a:p>
            <a:r>
              <a:rPr lang="en-IN" sz="1800" cap="none" dirty="0">
                <a:solidFill>
                  <a:srgbClr val="92D050"/>
                </a:solidFill>
              </a:rPr>
              <a:t>Jetashree Shirodkar                                                             MARIYAN JONES N</a:t>
            </a:r>
          </a:p>
          <a:p>
            <a:r>
              <a:rPr lang="en-IN" sz="1800" cap="none" dirty="0">
                <a:solidFill>
                  <a:srgbClr val="92D050"/>
                </a:solidFill>
              </a:rPr>
              <a:t>                                                                                               VINOTHA M</a:t>
            </a:r>
          </a:p>
          <a:p>
            <a:r>
              <a:rPr lang="en-IN" sz="1800" cap="none" dirty="0">
                <a:solidFill>
                  <a:srgbClr val="92D050"/>
                </a:solidFill>
              </a:rPr>
              <a:t>                                                                                                VISHNUGAYATHRI R</a:t>
            </a:r>
            <a:endParaRPr lang="en-IN" dirty="0">
              <a:solidFill>
                <a:srgbClr val="92D050"/>
              </a:solidFill>
            </a:endParaRPr>
          </a:p>
        </p:txBody>
      </p:sp>
    </p:spTree>
    <p:extLst>
      <p:ext uri="{BB962C8B-B14F-4D97-AF65-F5344CB8AC3E}">
        <p14:creationId xmlns:p14="http://schemas.microsoft.com/office/powerpoint/2010/main" val="59639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ircle(in)">
                                      <p:cBhvr>
                                        <p:cTn id="16"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E5FA3-024F-4E83-B714-1E7760427C56}"/>
              </a:ext>
            </a:extLst>
          </p:cNvPr>
          <p:cNvSpPr>
            <a:spLocks noGrp="1"/>
          </p:cNvSpPr>
          <p:nvPr>
            <p:ph type="title"/>
          </p:nvPr>
        </p:nvSpPr>
        <p:spPr/>
        <p:txBody>
          <a:bodyPr>
            <a:noAutofit/>
          </a:bodyPr>
          <a:lstStyle/>
          <a:p>
            <a:r>
              <a:rPr lang="en-IN" sz="4000" dirty="0">
                <a:solidFill>
                  <a:schemeClr val="tx1"/>
                </a:solidFill>
                <a:latin typeface="Times New Roman" panose="02020603050405020304" pitchFamily="18" charset="0"/>
                <a:cs typeface="Times New Roman" panose="02020603050405020304" pitchFamily="18" charset="0"/>
              </a:rPr>
              <a:t>AUGULAR + SPRING BOOT CRUD FULL STACK</a:t>
            </a:r>
          </a:p>
        </p:txBody>
      </p:sp>
      <p:pic>
        <p:nvPicPr>
          <p:cNvPr id="5" name="Content Placeholder 4">
            <a:extLst>
              <a:ext uri="{FF2B5EF4-FFF2-40B4-BE49-F238E27FC236}">
                <a16:creationId xmlns:a16="http://schemas.microsoft.com/office/drawing/2014/main" id="{AC4FA21B-A812-4A30-A708-000DA65C6E45}"/>
              </a:ext>
            </a:extLst>
          </p:cNvPr>
          <p:cNvPicPr>
            <a:picLocks noGrp="1" noChangeAspect="1"/>
          </p:cNvPicPr>
          <p:nvPr>
            <p:ph idx="1"/>
          </p:nvPr>
        </p:nvPicPr>
        <p:blipFill rotWithShape="1">
          <a:blip r:embed="rId2"/>
          <a:srcRect l="9884" t="20597" r="29573" b="33731"/>
          <a:stretch/>
        </p:blipFill>
        <p:spPr>
          <a:xfrm>
            <a:off x="1735493" y="2192694"/>
            <a:ext cx="8733453" cy="4012163"/>
          </a:xfrm>
        </p:spPr>
      </p:pic>
    </p:spTree>
    <p:extLst>
      <p:ext uri="{BB962C8B-B14F-4D97-AF65-F5344CB8AC3E}">
        <p14:creationId xmlns:p14="http://schemas.microsoft.com/office/powerpoint/2010/main" val="3085705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5C4F0-C9A5-4C7D-B596-CFD9D64F4F80}"/>
              </a:ext>
            </a:extLst>
          </p:cNvPr>
          <p:cNvSpPr>
            <a:spLocks noGrp="1"/>
          </p:cNvSpPr>
          <p:nvPr>
            <p:ph type="title"/>
          </p:nvPr>
        </p:nvSpPr>
        <p:spPr>
          <a:xfrm>
            <a:off x="683433" y="741968"/>
            <a:ext cx="9404723" cy="1721314"/>
          </a:xfrm>
        </p:spPr>
        <p:txBody>
          <a:bodyPr>
            <a:normAutofit/>
          </a:bodyPr>
          <a:lstStyle/>
          <a:p>
            <a:r>
              <a:rPr lang="en-IN" sz="4000" dirty="0">
                <a:solidFill>
                  <a:schemeClr val="tx1"/>
                </a:solidFill>
                <a:latin typeface="Times New Roman" panose="02020603050405020304" pitchFamily="18" charset="0"/>
                <a:cs typeface="Times New Roman" panose="02020603050405020304" pitchFamily="18" charset="0"/>
              </a:rPr>
              <a:t>EMPLOYEE LIST PAGE</a:t>
            </a:r>
          </a:p>
        </p:txBody>
      </p:sp>
      <p:pic>
        <p:nvPicPr>
          <p:cNvPr id="5" name="Content Placeholder 4">
            <a:extLst>
              <a:ext uri="{FF2B5EF4-FFF2-40B4-BE49-F238E27FC236}">
                <a16:creationId xmlns:a16="http://schemas.microsoft.com/office/drawing/2014/main" id="{9874FBA7-1C34-476F-93AE-391F5B59D937}"/>
              </a:ext>
            </a:extLst>
          </p:cNvPr>
          <p:cNvPicPr>
            <a:picLocks noGrp="1" noChangeAspect="1"/>
          </p:cNvPicPr>
          <p:nvPr>
            <p:ph idx="1"/>
          </p:nvPr>
        </p:nvPicPr>
        <p:blipFill rotWithShape="1">
          <a:blip r:embed="rId2"/>
          <a:srcRect l="15013" t="24242" r="35952" b="27723"/>
          <a:stretch/>
        </p:blipFill>
        <p:spPr>
          <a:xfrm>
            <a:off x="1735494" y="1996750"/>
            <a:ext cx="8481526" cy="4217437"/>
          </a:xfrm>
        </p:spPr>
      </p:pic>
    </p:spTree>
    <p:extLst>
      <p:ext uri="{BB962C8B-B14F-4D97-AF65-F5344CB8AC3E}">
        <p14:creationId xmlns:p14="http://schemas.microsoft.com/office/powerpoint/2010/main" val="4247164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9100E-FDB9-494D-AD8F-7BEE9BE7D5BE}"/>
              </a:ext>
            </a:extLst>
          </p:cNvPr>
          <p:cNvSpPr>
            <a:spLocks noGrp="1"/>
          </p:cNvSpPr>
          <p:nvPr>
            <p:ph type="title"/>
          </p:nvPr>
        </p:nvSpPr>
        <p:spPr/>
        <p:txBody>
          <a:bodyPr/>
          <a:lstStyle/>
          <a:p>
            <a:r>
              <a:rPr lang="en-IN" sz="4000" i="0" dirty="0">
                <a:solidFill>
                  <a:schemeClr val="tx1"/>
                </a:solidFill>
                <a:effectLst/>
                <a:latin typeface="Times New Roman" panose="02020603050405020304" pitchFamily="18" charset="0"/>
                <a:cs typeface="Times New Roman" panose="02020603050405020304" pitchFamily="18" charset="0"/>
              </a:rPr>
              <a:t>Add Employee Page</a:t>
            </a:r>
            <a:br>
              <a:rPr lang="en-IN" b="1" i="0" dirty="0">
                <a:solidFill>
                  <a:srgbClr val="24292E"/>
                </a:solidFill>
                <a:effectLst/>
                <a:latin typeface="-apple-system"/>
              </a:rPr>
            </a:br>
            <a:endParaRPr lang="en-IN" dirty="0"/>
          </a:p>
        </p:txBody>
      </p:sp>
      <p:pic>
        <p:nvPicPr>
          <p:cNvPr id="5" name="Content Placeholder 4">
            <a:extLst>
              <a:ext uri="{FF2B5EF4-FFF2-40B4-BE49-F238E27FC236}">
                <a16:creationId xmlns:a16="http://schemas.microsoft.com/office/drawing/2014/main" id="{4493F404-9883-4454-9402-B98C76A13763}"/>
              </a:ext>
            </a:extLst>
          </p:cNvPr>
          <p:cNvPicPr>
            <a:picLocks noGrp="1" noChangeAspect="1"/>
          </p:cNvPicPr>
          <p:nvPr>
            <p:ph idx="1"/>
          </p:nvPr>
        </p:nvPicPr>
        <p:blipFill rotWithShape="1">
          <a:blip r:embed="rId2"/>
          <a:srcRect l="22768" t="29579" r="24444" b="21941"/>
          <a:stretch/>
        </p:blipFill>
        <p:spPr>
          <a:xfrm>
            <a:off x="1558212" y="1698171"/>
            <a:ext cx="8798768" cy="4534678"/>
          </a:xfrm>
        </p:spPr>
      </p:pic>
    </p:spTree>
    <p:extLst>
      <p:ext uri="{BB962C8B-B14F-4D97-AF65-F5344CB8AC3E}">
        <p14:creationId xmlns:p14="http://schemas.microsoft.com/office/powerpoint/2010/main" val="2149740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83FDA-5832-4C29-B6F6-CFE2C363840B}"/>
              </a:ext>
            </a:extLst>
          </p:cNvPr>
          <p:cNvSpPr>
            <a:spLocks noGrp="1"/>
          </p:cNvSpPr>
          <p:nvPr>
            <p:ph type="title"/>
          </p:nvPr>
        </p:nvSpPr>
        <p:spPr/>
        <p:txBody>
          <a:bodyPr/>
          <a:lstStyle/>
          <a:p>
            <a:r>
              <a:rPr lang="en-IN" sz="4000" i="0" dirty="0">
                <a:solidFill>
                  <a:schemeClr val="tx1"/>
                </a:solidFill>
                <a:effectLst/>
                <a:latin typeface="Times New Roman" panose="02020603050405020304" pitchFamily="18" charset="0"/>
                <a:cs typeface="Times New Roman" panose="02020603050405020304" pitchFamily="18" charset="0"/>
              </a:rPr>
              <a:t>Update Employee Page</a:t>
            </a:r>
            <a:br>
              <a:rPr lang="en-IN" b="1" i="0" dirty="0">
                <a:solidFill>
                  <a:srgbClr val="24292E"/>
                </a:solidFill>
                <a:effectLst/>
                <a:latin typeface="-apple-system"/>
              </a:rPr>
            </a:br>
            <a:endParaRPr lang="en-IN" dirty="0"/>
          </a:p>
        </p:txBody>
      </p:sp>
      <p:pic>
        <p:nvPicPr>
          <p:cNvPr id="5" name="Content Placeholder 4">
            <a:extLst>
              <a:ext uri="{FF2B5EF4-FFF2-40B4-BE49-F238E27FC236}">
                <a16:creationId xmlns:a16="http://schemas.microsoft.com/office/drawing/2014/main" id="{0292ED80-D2B5-44EC-9B61-5C363690C572}"/>
              </a:ext>
            </a:extLst>
          </p:cNvPr>
          <p:cNvPicPr>
            <a:picLocks noGrp="1" noChangeAspect="1"/>
          </p:cNvPicPr>
          <p:nvPr>
            <p:ph idx="1"/>
          </p:nvPr>
        </p:nvPicPr>
        <p:blipFill rotWithShape="1">
          <a:blip r:embed="rId2"/>
          <a:srcRect l="23394" t="30329" r="23193" b="22748"/>
          <a:stretch/>
        </p:blipFill>
        <p:spPr>
          <a:xfrm>
            <a:off x="1716833" y="1996751"/>
            <a:ext cx="8334001" cy="4408531"/>
          </a:xfrm>
        </p:spPr>
      </p:pic>
    </p:spTree>
    <p:extLst>
      <p:ext uri="{BB962C8B-B14F-4D97-AF65-F5344CB8AC3E}">
        <p14:creationId xmlns:p14="http://schemas.microsoft.com/office/powerpoint/2010/main" val="3447312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B445C-4130-41E2-8415-A85144911E85}"/>
              </a:ext>
            </a:extLst>
          </p:cNvPr>
          <p:cNvSpPr>
            <a:spLocks noGrp="1"/>
          </p:cNvSpPr>
          <p:nvPr>
            <p:ph type="title"/>
          </p:nvPr>
        </p:nvSpPr>
        <p:spPr/>
        <p:txBody>
          <a:bodyPr/>
          <a:lstStyle/>
          <a:p>
            <a:r>
              <a:rPr lang="en-IN" sz="4000" i="0" dirty="0">
                <a:solidFill>
                  <a:schemeClr val="tx1"/>
                </a:solidFill>
                <a:effectLst/>
                <a:latin typeface="Times New Roman" panose="02020603050405020304" pitchFamily="18" charset="0"/>
                <a:cs typeface="Times New Roman" panose="02020603050405020304" pitchFamily="18" charset="0"/>
              </a:rPr>
              <a:t>View Employee Details Page</a:t>
            </a:r>
            <a:br>
              <a:rPr lang="en-IN" b="1" i="0" dirty="0">
                <a:solidFill>
                  <a:srgbClr val="24292E"/>
                </a:solidFill>
                <a:effectLst/>
                <a:latin typeface="-apple-system"/>
              </a:rPr>
            </a:br>
            <a:endParaRPr lang="en-IN" dirty="0"/>
          </a:p>
        </p:txBody>
      </p:sp>
      <p:pic>
        <p:nvPicPr>
          <p:cNvPr id="5" name="Content Placeholder 4">
            <a:extLst>
              <a:ext uri="{FF2B5EF4-FFF2-40B4-BE49-F238E27FC236}">
                <a16:creationId xmlns:a16="http://schemas.microsoft.com/office/drawing/2014/main" id="{38231F26-C5E0-413B-B3F1-263F5CABDD6B}"/>
              </a:ext>
            </a:extLst>
          </p:cNvPr>
          <p:cNvPicPr>
            <a:picLocks noGrp="1" noChangeAspect="1"/>
          </p:cNvPicPr>
          <p:nvPr>
            <p:ph idx="1"/>
          </p:nvPr>
        </p:nvPicPr>
        <p:blipFill rotWithShape="1">
          <a:blip r:embed="rId2"/>
          <a:srcRect l="19015" t="35138" r="18314" b="29641"/>
          <a:stretch/>
        </p:blipFill>
        <p:spPr>
          <a:xfrm>
            <a:off x="1576874" y="1853248"/>
            <a:ext cx="8593494" cy="4388932"/>
          </a:xfrm>
        </p:spPr>
      </p:pic>
    </p:spTree>
    <p:extLst>
      <p:ext uri="{BB962C8B-B14F-4D97-AF65-F5344CB8AC3E}">
        <p14:creationId xmlns:p14="http://schemas.microsoft.com/office/powerpoint/2010/main" val="2810287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80BAD-A56C-4CB4-83A9-60B3270279DC}"/>
              </a:ext>
            </a:extLst>
          </p:cNvPr>
          <p:cNvSpPr>
            <a:spLocks noGrp="1"/>
          </p:cNvSpPr>
          <p:nvPr>
            <p:ph type="title"/>
          </p:nvPr>
        </p:nvSpPr>
        <p:spPr/>
        <p:txBody>
          <a:bodyPr/>
          <a:lstStyle/>
          <a:p>
            <a:r>
              <a:rPr lang="en-IN" sz="4000" i="0" dirty="0">
                <a:solidFill>
                  <a:schemeClr val="tx1"/>
                </a:solidFill>
                <a:effectLst/>
                <a:latin typeface="Times New Roman" panose="02020603050405020304" pitchFamily="18" charset="0"/>
                <a:cs typeface="Times New Roman" panose="02020603050405020304" pitchFamily="18" charset="0"/>
              </a:rPr>
              <a:t>Delete Employee</a:t>
            </a:r>
            <a:br>
              <a:rPr lang="en-IN" b="1" i="0" dirty="0">
                <a:solidFill>
                  <a:srgbClr val="24292E"/>
                </a:solidFill>
                <a:effectLst/>
                <a:latin typeface="-apple-system"/>
              </a:rPr>
            </a:br>
            <a:endParaRPr lang="en-IN" dirty="0"/>
          </a:p>
        </p:txBody>
      </p:sp>
      <p:pic>
        <p:nvPicPr>
          <p:cNvPr id="5" name="Content Placeholder 4">
            <a:extLst>
              <a:ext uri="{FF2B5EF4-FFF2-40B4-BE49-F238E27FC236}">
                <a16:creationId xmlns:a16="http://schemas.microsoft.com/office/drawing/2014/main" id="{F03C7D92-7B34-4889-A658-738052A8B940}"/>
              </a:ext>
            </a:extLst>
          </p:cNvPr>
          <p:cNvPicPr>
            <a:picLocks noGrp="1" noChangeAspect="1"/>
          </p:cNvPicPr>
          <p:nvPr>
            <p:ph idx="1"/>
          </p:nvPr>
        </p:nvPicPr>
        <p:blipFill rotWithShape="1">
          <a:blip r:embed="rId2"/>
          <a:srcRect l="18014" t="31136" r="18440" b="22164"/>
          <a:stretch/>
        </p:blipFill>
        <p:spPr>
          <a:xfrm>
            <a:off x="1660849" y="1996750"/>
            <a:ext cx="8556171" cy="4310743"/>
          </a:xfrm>
        </p:spPr>
      </p:pic>
    </p:spTree>
    <p:extLst>
      <p:ext uri="{BB962C8B-B14F-4D97-AF65-F5344CB8AC3E}">
        <p14:creationId xmlns:p14="http://schemas.microsoft.com/office/powerpoint/2010/main" val="3274032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67B81-1D6D-49FA-AB2E-A2DBF8150688}"/>
              </a:ext>
            </a:extLst>
          </p:cNvPr>
          <p:cNvSpPr>
            <a:spLocks noGrp="1"/>
          </p:cNvSpPr>
          <p:nvPr>
            <p:ph type="title"/>
          </p:nvPr>
        </p:nvSpPr>
        <p:spPr>
          <a:xfrm rot="20949991">
            <a:off x="4068588" y="3074897"/>
            <a:ext cx="4054822" cy="708206"/>
          </a:xfrm>
          <a:noFill/>
          <a:ln>
            <a:noFill/>
          </a:ln>
        </p:spPr>
        <p:style>
          <a:lnRef idx="0">
            <a:scrgbClr r="0" g="0" b="0"/>
          </a:lnRef>
          <a:fillRef idx="0">
            <a:scrgbClr r="0" g="0" b="0"/>
          </a:fillRef>
          <a:effectRef idx="0">
            <a:scrgbClr r="0" g="0" b="0"/>
          </a:effectRef>
          <a:fontRef idx="minor">
            <a:schemeClr val="accent2"/>
          </a:fontRef>
        </p:style>
        <p:txBody>
          <a:bodyPr>
            <a:normAutofit fontScale="90000"/>
          </a:bodyPr>
          <a:lstStyle/>
          <a:p>
            <a:r>
              <a:rPr kumimoji="0" lang="en-IN" sz="53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THANK YOU</a:t>
            </a:r>
            <a:br>
              <a:rPr lang="en-IN" dirty="0"/>
            </a:br>
            <a:br>
              <a:rPr lang="en-IN" dirty="0"/>
            </a:br>
            <a:br>
              <a:rPr lang="en-IN" dirty="0"/>
            </a:br>
            <a:br>
              <a:rPr lang="en-IN" dirty="0"/>
            </a:br>
            <a:br>
              <a:rPr lang="en-IN" dirty="0"/>
            </a:br>
            <a:r>
              <a:rPr lang="en-IN" dirty="0"/>
              <a:t>                             </a:t>
            </a:r>
          </a:p>
        </p:txBody>
      </p:sp>
    </p:spTree>
    <p:extLst>
      <p:ext uri="{BB962C8B-B14F-4D97-AF65-F5344CB8AC3E}">
        <p14:creationId xmlns:p14="http://schemas.microsoft.com/office/powerpoint/2010/main" val="1521767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4EDEF-15F9-4A55-BBC0-46E8A6900E65}"/>
              </a:ext>
            </a:extLst>
          </p:cNvPr>
          <p:cNvSpPr>
            <a:spLocks noGrp="1"/>
          </p:cNvSpPr>
          <p:nvPr>
            <p:ph type="title"/>
          </p:nvPr>
        </p:nvSpPr>
        <p:spPr>
          <a:xfrm>
            <a:off x="814063" y="260502"/>
            <a:ext cx="9404723" cy="980469"/>
          </a:xfrm>
        </p:spPr>
        <p:txBody>
          <a:bodyPr/>
          <a:lstStyle/>
          <a:p>
            <a:r>
              <a:rPr lang="en-IN" dirty="0"/>
              <a:t>ABSTRACT</a:t>
            </a:r>
          </a:p>
        </p:txBody>
      </p:sp>
      <p:sp>
        <p:nvSpPr>
          <p:cNvPr id="3" name="Content Placeholder 2">
            <a:extLst>
              <a:ext uri="{FF2B5EF4-FFF2-40B4-BE49-F238E27FC236}">
                <a16:creationId xmlns:a16="http://schemas.microsoft.com/office/drawing/2014/main" id="{802B2A50-0162-4380-A573-F6B9942F3737}"/>
              </a:ext>
            </a:extLst>
          </p:cNvPr>
          <p:cNvSpPr>
            <a:spLocks noGrp="1"/>
          </p:cNvSpPr>
          <p:nvPr>
            <p:ph idx="1"/>
          </p:nvPr>
        </p:nvSpPr>
        <p:spPr>
          <a:xfrm>
            <a:off x="2133600" y="1661032"/>
            <a:ext cx="9244337" cy="4571817"/>
          </a:xfrm>
        </p:spPr>
        <p:txBody>
          <a:bodyPr>
            <a:normAutofit/>
          </a:bodyPr>
          <a:lstStyle/>
          <a:p>
            <a:pPr algn="just"/>
            <a:r>
              <a:rPr lang="en-US" dirty="0">
                <a:latin typeface="Times New Roman" panose="02020603050405020304" pitchFamily="18" charset="0"/>
                <a:cs typeface="Times New Roman" panose="02020603050405020304" pitchFamily="18" charset="0"/>
              </a:rPr>
              <a:t>In this era of technological developments, people tend to use more sophisticated data management with good performance . </a:t>
            </a:r>
          </a:p>
          <a:p>
            <a:pPr algn="just"/>
            <a:r>
              <a:rPr lang="en-US" dirty="0">
                <a:latin typeface="Times New Roman" panose="02020603050405020304" pitchFamily="18" charset="0"/>
                <a:cs typeface="Times New Roman" panose="02020603050405020304" pitchFamily="18" charset="0"/>
              </a:rPr>
              <a:t>Web Pages are the face of the Internet, which helps users to access the information across the Internet. </a:t>
            </a:r>
          </a:p>
          <a:p>
            <a:pPr algn="just"/>
            <a:r>
              <a:rPr lang="en-US" dirty="0">
                <a:latin typeface="Times New Roman" panose="02020603050405020304" pitchFamily="18" charset="0"/>
                <a:cs typeface="Times New Roman" panose="02020603050405020304" pitchFamily="18" charset="0"/>
              </a:rPr>
              <a:t>One of the famous stacks which is put to usage for decades is the JEE of Java and Spring with Spring Boot.</a:t>
            </a:r>
          </a:p>
          <a:p>
            <a:pPr algn="just"/>
            <a:r>
              <a:rPr lang="en-US" dirty="0">
                <a:latin typeface="Times New Roman" panose="02020603050405020304" pitchFamily="18" charset="0"/>
                <a:cs typeface="Times New Roman" panose="02020603050405020304" pitchFamily="18" charset="0"/>
              </a:rPr>
              <a:t> Therefore these latest technologies named Spring Boot and Angular are playing a very prominent role in managing the data. </a:t>
            </a:r>
          </a:p>
          <a:p>
            <a:pPr algn="just"/>
            <a:r>
              <a:rPr lang="en-US" dirty="0">
                <a:latin typeface="Times New Roman" panose="02020603050405020304" pitchFamily="18" charset="0"/>
                <a:cs typeface="Times New Roman" panose="02020603050405020304" pitchFamily="18" charset="0"/>
              </a:rPr>
              <a:t>Sprint Boot is considered as a light-weight framework and helps in retrieving and storing the data with less complexity.  </a:t>
            </a:r>
          </a:p>
          <a:p>
            <a:pPr algn="just"/>
            <a:r>
              <a:rPr lang="en-US" dirty="0">
                <a:latin typeface="Times New Roman" panose="02020603050405020304" pitchFamily="18" charset="0"/>
                <a:cs typeface="Times New Roman" panose="02020603050405020304" pitchFamily="18" charset="0"/>
              </a:rPr>
              <a:t>Our model helps in managing employees data in a database with SPRING BOOT as backend and ANGULAR as front end</a:t>
            </a:r>
            <a:r>
              <a:rPr lang="en-US" dirty="0"/>
              <a:t>. </a:t>
            </a:r>
            <a:endParaRPr lang="en-IN" dirty="0"/>
          </a:p>
        </p:txBody>
      </p:sp>
    </p:spTree>
    <p:extLst>
      <p:ext uri="{BB962C8B-B14F-4D97-AF65-F5344CB8AC3E}">
        <p14:creationId xmlns:p14="http://schemas.microsoft.com/office/powerpoint/2010/main" val="175475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wipe(down)">
                                      <p:cBhvr>
                                        <p:cTn id="43" dur="580">
                                          <p:stCondLst>
                                            <p:cond delay="0"/>
                                          </p:stCondLst>
                                        </p:cTn>
                                        <p:tgtEl>
                                          <p:spTgt spid="3">
                                            <p:txEl>
                                              <p:pRg st="2" end="2"/>
                                            </p:txEl>
                                          </p:spTgt>
                                        </p:tgtEl>
                                      </p:cBhvr>
                                    </p:animEffect>
                                    <p:anim calcmode="lin" valueType="num">
                                      <p:cBhvr>
                                        <p:cTn id="4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2" end="2"/>
                                            </p:txEl>
                                          </p:spTgt>
                                        </p:tgtEl>
                                      </p:cBhvr>
                                      <p:to x="100000" y="60000"/>
                                    </p:animScale>
                                    <p:animScale>
                                      <p:cBhvr>
                                        <p:cTn id="50" dur="166" decel="50000">
                                          <p:stCondLst>
                                            <p:cond delay="676"/>
                                          </p:stCondLst>
                                        </p:cTn>
                                        <p:tgtEl>
                                          <p:spTgt spid="3">
                                            <p:txEl>
                                              <p:pRg st="2" end="2"/>
                                            </p:txEl>
                                          </p:spTgt>
                                        </p:tgtEl>
                                      </p:cBhvr>
                                      <p:to x="100000" y="100000"/>
                                    </p:animScale>
                                    <p:animScale>
                                      <p:cBhvr>
                                        <p:cTn id="51" dur="26">
                                          <p:stCondLst>
                                            <p:cond delay="1312"/>
                                          </p:stCondLst>
                                        </p:cTn>
                                        <p:tgtEl>
                                          <p:spTgt spid="3">
                                            <p:txEl>
                                              <p:pRg st="2" end="2"/>
                                            </p:txEl>
                                          </p:spTgt>
                                        </p:tgtEl>
                                      </p:cBhvr>
                                      <p:to x="100000" y="80000"/>
                                    </p:animScale>
                                    <p:animScale>
                                      <p:cBhvr>
                                        <p:cTn id="52" dur="166" decel="50000">
                                          <p:stCondLst>
                                            <p:cond delay="1338"/>
                                          </p:stCondLst>
                                        </p:cTn>
                                        <p:tgtEl>
                                          <p:spTgt spid="3">
                                            <p:txEl>
                                              <p:pRg st="2" end="2"/>
                                            </p:txEl>
                                          </p:spTgt>
                                        </p:tgtEl>
                                      </p:cBhvr>
                                      <p:to x="100000" y="100000"/>
                                    </p:animScale>
                                    <p:animScale>
                                      <p:cBhvr>
                                        <p:cTn id="53" dur="26">
                                          <p:stCondLst>
                                            <p:cond delay="1642"/>
                                          </p:stCondLst>
                                        </p:cTn>
                                        <p:tgtEl>
                                          <p:spTgt spid="3">
                                            <p:txEl>
                                              <p:pRg st="2" end="2"/>
                                            </p:txEl>
                                          </p:spTgt>
                                        </p:tgtEl>
                                      </p:cBhvr>
                                      <p:to x="100000" y="90000"/>
                                    </p:animScale>
                                    <p:animScale>
                                      <p:cBhvr>
                                        <p:cTn id="54" dur="166" decel="50000">
                                          <p:stCondLst>
                                            <p:cond delay="1668"/>
                                          </p:stCondLst>
                                        </p:cTn>
                                        <p:tgtEl>
                                          <p:spTgt spid="3">
                                            <p:txEl>
                                              <p:pRg st="2" end="2"/>
                                            </p:txEl>
                                          </p:spTgt>
                                        </p:tgtEl>
                                      </p:cBhvr>
                                      <p:to x="100000" y="100000"/>
                                    </p:animScale>
                                    <p:animScale>
                                      <p:cBhvr>
                                        <p:cTn id="55" dur="26">
                                          <p:stCondLst>
                                            <p:cond delay="1808"/>
                                          </p:stCondLst>
                                        </p:cTn>
                                        <p:tgtEl>
                                          <p:spTgt spid="3">
                                            <p:txEl>
                                              <p:pRg st="2" end="2"/>
                                            </p:txEl>
                                          </p:spTgt>
                                        </p:tgtEl>
                                      </p:cBhvr>
                                      <p:to x="100000" y="95000"/>
                                    </p:animScale>
                                    <p:animScale>
                                      <p:cBhvr>
                                        <p:cTn id="56" dur="166" decel="50000">
                                          <p:stCondLst>
                                            <p:cond delay="1834"/>
                                          </p:stCondLst>
                                        </p:cTn>
                                        <p:tgtEl>
                                          <p:spTgt spid="3">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animEffect transition="in" filter="wipe(down)">
                                      <p:cBhvr>
                                        <p:cTn id="61" dur="580">
                                          <p:stCondLst>
                                            <p:cond delay="0"/>
                                          </p:stCondLst>
                                        </p:cTn>
                                        <p:tgtEl>
                                          <p:spTgt spid="3">
                                            <p:txEl>
                                              <p:pRg st="3" end="3"/>
                                            </p:txEl>
                                          </p:spTgt>
                                        </p:tgtEl>
                                      </p:cBhvr>
                                    </p:animEffect>
                                    <p:anim calcmode="lin" valueType="num">
                                      <p:cBhvr>
                                        <p:cTn id="62"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3" end="3"/>
                                            </p:txEl>
                                          </p:spTgt>
                                        </p:tgtEl>
                                      </p:cBhvr>
                                      <p:to x="100000" y="60000"/>
                                    </p:animScale>
                                    <p:animScale>
                                      <p:cBhvr>
                                        <p:cTn id="68" dur="166" decel="50000">
                                          <p:stCondLst>
                                            <p:cond delay="676"/>
                                          </p:stCondLst>
                                        </p:cTn>
                                        <p:tgtEl>
                                          <p:spTgt spid="3">
                                            <p:txEl>
                                              <p:pRg st="3" end="3"/>
                                            </p:txEl>
                                          </p:spTgt>
                                        </p:tgtEl>
                                      </p:cBhvr>
                                      <p:to x="100000" y="100000"/>
                                    </p:animScale>
                                    <p:animScale>
                                      <p:cBhvr>
                                        <p:cTn id="69" dur="26">
                                          <p:stCondLst>
                                            <p:cond delay="1312"/>
                                          </p:stCondLst>
                                        </p:cTn>
                                        <p:tgtEl>
                                          <p:spTgt spid="3">
                                            <p:txEl>
                                              <p:pRg st="3" end="3"/>
                                            </p:txEl>
                                          </p:spTgt>
                                        </p:tgtEl>
                                      </p:cBhvr>
                                      <p:to x="100000" y="80000"/>
                                    </p:animScale>
                                    <p:animScale>
                                      <p:cBhvr>
                                        <p:cTn id="70" dur="166" decel="50000">
                                          <p:stCondLst>
                                            <p:cond delay="1338"/>
                                          </p:stCondLst>
                                        </p:cTn>
                                        <p:tgtEl>
                                          <p:spTgt spid="3">
                                            <p:txEl>
                                              <p:pRg st="3" end="3"/>
                                            </p:txEl>
                                          </p:spTgt>
                                        </p:tgtEl>
                                      </p:cBhvr>
                                      <p:to x="100000" y="100000"/>
                                    </p:animScale>
                                    <p:animScale>
                                      <p:cBhvr>
                                        <p:cTn id="71" dur="26">
                                          <p:stCondLst>
                                            <p:cond delay="1642"/>
                                          </p:stCondLst>
                                        </p:cTn>
                                        <p:tgtEl>
                                          <p:spTgt spid="3">
                                            <p:txEl>
                                              <p:pRg st="3" end="3"/>
                                            </p:txEl>
                                          </p:spTgt>
                                        </p:tgtEl>
                                      </p:cBhvr>
                                      <p:to x="100000" y="90000"/>
                                    </p:animScale>
                                    <p:animScale>
                                      <p:cBhvr>
                                        <p:cTn id="72" dur="166" decel="50000">
                                          <p:stCondLst>
                                            <p:cond delay="1668"/>
                                          </p:stCondLst>
                                        </p:cTn>
                                        <p:tgtEl>
                                          <p:spTgt spid="3">
                                            <p:txEl>
                                              <p:pRg st="3" end="3"/>
                                            </p:txEl>
                                          </p:spTgt>
                                        </p:tgtEl>
                                      </p:cBhvr>
                                      <p:to x="100000" y="100000"/>
                                    </p:animScale>
                                    <p:animScale>
                                      <p:cBhvr>
                                        <p:cTn id="73" dur="26">
                                          <p:stCondLst>
                                            <p:cond delay="1808"/>
                                          </p:stCondLst>
                                        </p:cTn>
                                        <p:tgtEl>
                                          <p:spTgt spid="3">
                                            <p:txEl>
                                              <p:pRg st="3" end="3"/>
                                            </p:txEl>
                                          </p:spTgt>
                                        </p:tgtEl>
                                      </p:cBhvr>
                                      <p:to x="100000" y="95000"/>
                                    </p:animScale>
                                    <p:animScale>
                                      <p:cBhvr>
                                        <p:cTn id="74" dur="166" decel="50000">
                                          <p:stCondLst>
                                            <p:cond delay="1834"/>
                                          </p:stCondLst>
                                        </p:cTn>
                                        <p:tgtEl>
                                          <p:spTgt spid="3">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nodeType="clickEffect">
                                  <p:stCondLst>
                                    <p:cond delay="0"/>
                                  </p:stCondLst>
                                  <p:childTnLst>
                                    <p:set>
                                      <p:cBhvr>
                                        <p:cTn id="78" dur="1" fill="hold">
                                          <p:stCondLst>
                                            <p:cond delay="0"/>
                                          </p:stCondLst>
                                        </p:cTn>
                                        <p:tgtEl>
                                          <p:spTgt spid="3">
                                            <p:txEl>
                                              <p:pRg st="4" end="4"/>
                                            </p:txEl>
                                          </p:spTgt>
                                        </p:tgtEl>
                                        <p:attrNameLst>
                                          <p:attrName>style.visibility</p:attrName>
                                        </p:attrNameLst>
                                      </p:cBhvr>
                                      <p:to>
                                        <p:strVal val="visible"/>
                                      </p:to>
                                    </p:set>
                                    <p:animEffect transition="in" filter="wipe(down)">
                                      <p:cBhvr>
                                        <p:cTn id="79" dur="580">
                                          <p:stCondLst>
                                            <p:cond delay="0"/>
                                          </p:stCondLst>
                                        </p:cTn>
                                        <p:tgtEl>
                                          <p:spTgt spid="3">
                                            <p:txEl>
                                              <p:pRg st="4" end="4"/>
                                            </p:txEl>
                                          </p:spTgt>
                                        </p:tgtEl>
                                      </p:cBhvr>
                                    </p:animEffect>
                                    <p:anim calcmode="lin" valueType="num">
                                      <p:cBhvr>
                                        <p:cTn id="80"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3">
                                            <p:txEl>
                                              <p:pRg st="4" end="4"/>
                                            </p:txEl>
                                          </p:spTgt>
                                        </p:tgtEl>
                                      </p:cBhvr>
                                      <p:to x="100000" y="60000"/>
                                    </p:animScale>
                                    <p:animScale>
                                      <p:cBhvr>
                                        <p:cTn id="86" dur="166" decel="50000">
                                          <p:stCondLst>
                                            <p:cond delay="676"/>
                                          </p:stCondLst>
                                        </p:cTn>
                                        <p:tgtEl>
                                          <p:spTgt spid="3">
                                            <p:txEl>
                                              <p:pRg st="4" end="4"/>
                                            </p:txEl>
                                          </p:spTgt>
                                        </p:tgtEl>
                                      </p:cBhvr>
                                      <p:to x="100000" y="100000"/>
                                    </p:animScale>
                                    <p:animScale>
                                      <p:cBhvr>
                                        <p:cTn id="87" dur="26">
                                          <p:stCondLst>
                                            <p:cond delay="1312"/>
                                          </p:stCondLst>
                                        </p:cTn>
                                        <p:tgtEl>
                                          <p:spTgt spid="3">
                                            <p:txEl>
                                              <p:pRg st="4" end="4"/>
                                            </p:txEl>
                                          </p:spTgt>
                                        </p:tgtEl>
                                      </p:cBhvr>
                                      <p:to x="100000" y="80000"/>
                                    </p:animScale>
                                    <p:animScale>
                                      <p:cBhvr>
                                        <p:cTn id="88" dur="166" decel="50000">
                                          <p:stCondLst>
                                            <p:cond delay="1338"/>
                                          </p:stCondLst>
                                        </p:cTn>
                                        <p:tgtEl>
                                          <p:spTgt spid="3">
                                            <p:txEl>
                                              <p:pRg st="4" end="4"/>
                                            </p:txEl>
                                          </p:spTgt>
                                        </p:tgtEl>
                                      </p:cBhvr>
                                      <p:to x="100000" y="100000"/>
                                    </p:animScale>
                                    <p:animScale>
                                      <p:cBhvr>
                                        <p:cTn id="89" dur="26">
                                          <p:stCondLst>
                                            <p:cond delay="1642"/>
                                          </p:stCondLst>
                                        </p:cTn>
                                        <p:tgtEl>
                                          <p:spTgt spid="3">
                                            <p:txEl>
                                              <p:pRg st="4" end="4"/>
                                            </p:txEl>
                                          </p:spTgt>
                                        </p:tgtEl>
                                      </p:cBhvr>
                                      <p:to x="100000" y="90000"/>
                                    </p:animScale>
                                    <p:animScale>
                                      <p:cBhvr>
                                        <p:cTn id="90" dur="166" decel="50000">
                                          <p:stCondLst>
                                            <p:cond delay="1668"/>
                                          </p:stCondLst>
                                        </p:cTn>
                                        <p:tgtEl>
                                          <p:spTgt spid="3">
                                            <p:txEl>
                                              <p:pRg st="4" end="4"/>
                                            </p:txEl>
                                          </p:spTgt>
                                        </p:tgtEl>
                                      </p:cBhvr>
                                      <p:to x="100000" y="100000"/>
                                    </p:animScale>
                                    <p:animScale>
                                      <p:cBhvr>
                                        <p:cTn id="91" dur="26">
                                          <p:stCondLst>
                                            <p:cond delay="1808"/>
                                          </p:stCondLst>
                                        </p:cTn>
                                        <p:tgtEl>
                                          <p:spTgt spid="3">
                                            <p:txEl>
                                              <p:pRg st="4" end="4"/>
                                            </p:txEl>
                                          </p:spTgt>
                                        </p:tgtEl>
                                      </p:cBhvr>
                                      <p:to x="100000" y="95000"/>
                                    </p:animScale>
                                    <p:animScale>
                                      <p:cBhvr>
                                        <p:cTn id="92" dur="166" decel="50000">
                                          <p:stCondLst>
                                            <p:cond delay="1834"/>
                                          </p:stCondLst>
                                        </p:cTn>
                                        <p:tgtEl>
                                          <p:spTgt spid="3">
                                            <p:txEl>
                                              <p:pRg st="4" end="4"/>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nodeType="clickEffect">
                                  <p:stCondLst>
                                    <p:cond delay="0"/>
                                  </p:stCondLst>
                                  <p:childTnLst>
                                    <p:set>
                                      <p:cBhvr>
                                        <p:cTn id="96" dur="1" fill="hold">
                                          <p:stCondLst>
                                            <p:cond delay="0"/>
                                          </p:stCondLst>
                                        </p:cTn>
                                        <p:tgtEl>
                                          <p:spTgt spid="3">
                                            <p:txEl>
                                              <p:pRg st="5" end="5"/>
                                            </p:txEl>
                                          </p:spTgt>
                                        </p:tgtEl>
                                        <p:attrNameLst>
                                          <p:attrName>style.visibility</p:attrName>
                                        </p:attrNameLst>
                                      </p:cBhvr>
                                      <p:to>
                                        <p:strVal val="visible"/>
                                      </p:to>
                                    </p:set>
                                    <p:animEffect transition="in" filter="wipe(down)">
                                      <p:cBhvr>
                                        <p:cTn id="97" dur="580">
                                          <p:stCondLst>
                                            <p:cond delay="0"/>
                                          </p:stCondLst>
                                        </p:cTn>
                                        <p:tgtEl>
                                          <p:spTgt spid="3">
                                            <p:txEl>
                                              <p:pRg st="5" end="5"/>
                                            </p:txEl>
                                          </p:spTgt>
                                        </p:tgtEl>
                                      </p:cBhvr>
                                    </p:animEffect>
                                    <p:anim calcmode="lin" valueType="num">
                                      <p:cBhvr>
                                        <p:cTn id="98"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3">
                                            <p:txEl>
                                              <p:pRg st="5" end="5"/>
                                            </p:txEl>
                                          </p:spTgt>
                                        </p:tgtEl>
                                      </p:cBhvr>
                                      <p:to x="100000" y="60000"/>
                                    </p:animScale>
                                    <p:animScale>
                                      <p:cBhvr>
                                        <p:cTn id="104" dur="166" decel="50000">
                                          <p:stCondLst>
                                            <p:cond delay="676"/>
                                          </p:stCondLst>
                                        </p:cTn>
                                        <p:tgtEl>
                                          <p:spTgt spid="3">
                                            <p:txEl>
                                              <p:pRg st="5" end="5"/>
                                            </p:txEl>
                                          </p:spTgt>
                                        </p:tgtEl>
                                      </p:cBhvr>
                                      <p:to x="100000" y="100000"/>
                                    </p:animScale>
                                    <p:animScale>
                                      <p:cBhvr>
                                        <p:cTn id="105" dur="26">
                                          <p:stCondLst>
                                            <p:cond delay="1312"/>
                                          </p:stCondLst>
                                        </p:cTn>
                                        <p:tgtEl>
                                          <p:spTgt spid="3">
                                            <p:txEl>
                                              <p:pRg st="5" end="5"/>
                                            </p:txEl>
                                          </p:spTgt>
                                        </p:tgtEl>
                                      </p:cBhvr>
                                      <p:to x="100000" y="80000"/>
                                    </p:animScale>
                                    <p:animScale>
                                      <p:cBhvr>
                                        <p:cTn id="106" dur="166" decel="50000">
                                          <p:stCondLst>
                                            <p:cond delay="1338"/>
                                          </p:stCondLst>
                                        </p:cTn>
                                        <p:tgtEl>
                                          <p:spTgt spid="3">
                                            <p:txEl>
                                              <p:pRg st="5" end="5"/>
                                            </p:txEl>
                                          </p:spTgt>
                                        </p:tgtEl>
                                      </p:cBhvr>
                                      <p:to x="100000" y="100000"/>
                                    </p:animScale>
                                    <p:animScale>
                                      <p:cBhvr>
                                        <p:cTn id="107" dur="26">
                                          <p:stCondLst>
                                            <p:cond delay="1642"/>
                                          </p:stCondLst>
                                        </p:cTn>
                                        <p:tgtEl>
                                          <p:spTgt spid="3">
                                            <p:txEl>
                                              <p:pRg st="5" end="5"/>
                                            </p:txEl>
                                          </p:spTgt>
                                        </p:tgtEl>
                                      </p:cBhvr>
                                      <p:to x="100000" y="90000"/>
                                    </p:animScale>
                                    <p:animScale>
                                      <p:cBhvr>
                                        <p:cTn id="108" dur="166" decel="50000">
                                          <p:stCondLst>
                                            <p:cond delay="1668"/>
                                          </p:stCondLst>
                                        </p:cTn>
                                        <p:tgtEl>
                                          <p:spTgt spid="3">
                                            <p:txEl>
                                              <p:pRg st="5" end="5"/>
                                            </p:txEl>
                                          </p:spTgt>
                                        </p:tgtEl>
                                      </p:cBhvr>
                                      <p:to x="100000" y="100000"/>
                                    </p:animScale>
                                    <p:animScale>
                                      <p:cBhvr>
                                        <p:cTn id="109" dur="26">
                                          <p:stCondLst>
                                            <p:cond delay="1808"/>
                                          </p:stCondLst>
                                        </p:cTn>
                                        <p:tgtEl>
                                          <p:spTgt spid="3">
                                            <p:txEl>
                                              <p:pRg st="5" end="5"/>
                                            </p:txEl>
                                          </p:spTgt>
                                        </p:tgtEl>
                                      </p:cBhvr>
                                      <p:to x="100000" y="95000"/>
                                    </p:animScale>
                                    <p:animScale>
                                      <p:cBhvr>
                                        <p:cTn id="110"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99B82-1B42-4E89-8515-F22302CA56F7}"/>
              </a:ext>
            </a:extLst>
          </p:cNvPr>
          <p:cNvSpPr>
            <a:spLocks noGrp="1"/>
          </p:cNvSpPr>
          <p:nvPr>
            <p:ph type="title"/>
          </p:nvPr>
        </p:nvSpPr>
        <p:spPr/>
        <p:txBody>
          <a:bodyPr/>
          <a:lstStyle/>
          <a:p>
            <a:r>
              <a:rPr lang="en-IN" sz="40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4EC1C72F-4348-4D74-8C32-67FDC94209BB}"/>
              </a:ext>
            </a:extLst>
          </p:cNvPr>
          <p:cNvSpPr>
            <a:spLocks noGrp="1"/>
          </p:cNvSpPr>
          <p:nvPr>
            <p:ph idx="1"/>
          </p:nvPr>
        </p:nvSpPr>
        <p:spPr>
          <a:xfrm>
            <a:off x="1903445" y="1642189"/>
            <a:ext cx="9302620" cy="4898570"/>
          </a:xfrm>
        </p:spPr>
        <p:txBody>
          <a:bodyPr>
            <a:noAutofit/>
          </a:bodyPr>
          <a:lstStyle/>
          <a:p>
            <a:pPr algn="just"/>
            <a:r>
              <a:rPr lang="en-US" dirty="0">
                <a:latin typeface="Times New Roman" panose="02020603050405020304" pitchFamily="18" charset="0"/>
                <a:cs typeface="Times New Roman" panose="02020603050405020304" pitchFamily="18" charset="0"/>
              </a:rPr>
              <a:t>Our Project (Employee Management System using spring boot and Angular) is an implementation of a web application using Spring with Spring Boot as Backend and Angular with router as Frontend. Angular is one of the most popular libraries for the front-end development. </a:t>
            </a:r>
          </a:p>
          <a:p>
            <a:pPr algn="just"/>
            <a:r>
              <a:rPr lang="en-US" dirty="0">
                <a:latin typeface="Times New Roman" panose="02020603050405020304" pitchFamily="18" charset="0"/>
                <a:cs typeface="Times New Roman" panose="02020603050405020304" pitchFamily="18" charset="0"/>
              </a:rPr>
              <a:t>Angular uses components rendering over a single web page. Axiosis the bridge with closes the gap between the Spring Framework and Angular Library, Making it a robust Web Application. </a:t>
            </a:r>
          </a:p>
          <a:p>
            <a:pPr algn="just"/>
            <a:r>
              <a:rPr lang="en-US" dirty="0">
                <a:latin typeface="Times New Roman" panose="02020603050405020304" pitchFamily="18" charset="0"/>
                <a:cs typeface="Times New Roman" panose="02020603050405020304" pitchFamily="18" charset="0"/>
              </a:rPr>
              <a:t>This project takes users’ information through the web page on the react and passes that information through the Axios to the backend which in-turn places the information in the database called derby, Apache Derby was used along with JDBC integration as a Database.</a:t>
            </a:r>
          </a:p>
          <a:p>
            <a:pPr algn="just"/>
            <a:r>
              <a:rPr lang="en-US" dirty="0">
                <a:latin typeface="Times New Roman" panose="02020603050405020304" pitchFamily="18" charset="0"/>
                <a:cs typeface="Times New Roman" panose="02020603050405020304" pitchFamily="18" charset="0"/>
              </a:rPr>
              <a:t> This Process can be implemented with any other SQL Database as well. Therefore Employees data can be maintained with the operations like add, edit, view and delete using flexible home page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983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2193C-1620-4E14-A82D-AF98BD80527D}"/>
              </a:ext>
            </a:extLst>
          </p:cNvPr>
          <p:cNvSpPr>
            <a:spLocks noGrp="1"/>
          </p:cNvSpPr>
          <p:nvPr>
            <p:ph type="title"/>
          </p:nvPr>
        </p:nvSpPr>
        <p:spPr>
          <a:xfrm>
            <a:off x="773456" y="577457"/>
            <a:ext cx="8911687" cy="840796"/>
          </a:xfrm>
        </p:spPr>
        <p:txBody>
          <a:bodyPr>
            <a:normAutofit/>
          </a:bodyPr>
          <a:lstStyle/>
          <a:p>
            <a:r>
              <a:rPr lang="en-IN" sz="4000" dirty="0">
                <a:solidFill>
                  <a:schemeClr val="tx1"/>
                </a:solidFill>
                <a:latin typeface="Times New Roman" panose="02020603050405020304" pitchFamily="18" charset="0"/>
                <a:cs typeface="Times New Roman" panose="02020603050405020304" pitchFamily="18" charset="0"/>
              </a:rPr>
              <a:t>PROJECT OVERVIEW</a:t>
            </a:r>
          </a:p>
        </p:txBody>
      </p:sp>
      <p:sp>
        <p:nvSpPr>
          <p:cNvPr id="3" name="Content Placeholder 2">
            <a:extLst>
              <a:ext uri="{FF2B5EF4-FFF2-40B4-BE49-F238E27FC236}">
                <a16:creationId xmlns:a16="http://schemas.microsoft.com/office/drawing/2014/main" id="{F66808F8-848A-453F-9F2D-C9D2D4173F1B}"/>
              </a:ext>
            </a:extLst>
          </p:cNvPr>
          <p:cNvSpPr>
            <a:spLocks noGrp="1"/>
          </p:cNvSpPr>
          <p:nvPr>
            <p:ph idx="1"/>
          </p:nvPr>
        </p:nvSpPr>
        <p:spPr>
          <a:xfrm>
            <a:off x="2592925" y="1968758"/>
            <a:ext cx="8915400" cy="4618653"/>
          </a:xfrm>
        </p:spPr>
        <p:txBody>
          <a:bodyPr/>
          <a:lstStyle/>
          <a:p>
            <a:r>
              <a:rPr lang="en-IN" sz="2400" dirty="0">
                <a:latin typeface="Times New Roman" panose="02020603050405020304" pitchFamily="18" charset="0"/>
                <a:cs typeface="Times New Roman" panose="02020603050405020304" pitchFamily="18" charset="0"/>
              </a:rPr>
              <a:t>To develop a CRUD full stack web application that is basic Employee Management Application using Angular and Spring Boot.</a:t>
            </a:r>
          </a:p>
          <a:p>
            <a:r>
              <a:rPr lang="en-IN" sz="2400" dirty="0">
                <a:latin typeface="Times New Roman" panose="02020603050405020304" pitchFamily="18" charset="0"/>
                <a:cs typeface="Times New Roman" panose="02020603050405020304" pitchFamily="18" charset="0"/>
              </a:rPr>
              <a:t>To develop CRUD features</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Create Employee</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List Employee</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Update Employee</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Delete Employee</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View Employee</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419715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500B5-6F02-458B-BAAD-D450E00D05FD}"/>
              </a:ext>
            </a:extLst>
          </p:cNvPr>
          <p:cNvSpPr>
            <a:spLocks noGrp="1"/>
          </p:cNvSpPr>
          <p:nvPr>
            <p:ph type="title"/>
          </p:nvPr>
        </p:nvSpPr>
        <p:spPr/>
        <p:txBody>
          <a:bodyPr/>
          <a:lstStyle/>
          <a:p>
            <a:r>
              <a:rPr lang="en-IN" b="1" i="0" dirty="0">
                <a:solidFill>
                  <a:schemeClr val="tx1"/>
                </a:solidFill>
                <a:effectLst/>
                <a:latin typeface="Times New Roman" panose="02020603050405020304" pitchFamily="18" charset="0"/>
                <a:cs typeface="Times New Roman" panose="02020603050405020304" pitchFamily="18" charset="0"/>
              </a:rPr>
              <a:t>Tools and technologies used</a:t>
            </a:r>
            <a:br>
              <a:rPr lang="en-IN" b="1" i="0" dirty="0">
                <a:solidFill>
                  <a:srgbClr val="24292E"/>
                </a:solidFill>
                <a:effectLst/>
                <a:latin typeface="-apple-system"/>
              </a:rPr>
            </a:br>
            <a:endParaRPr lang="en-IN" dirty="0"/>
          </a:p>
        </p:txBody>
      </p:sp>
      <p:sp>
        <p:nvSpPr>
          <p:cNvPr id="3" name="Content Placeholder 2">
            <a:extLst>
              <a:ext uri="{FF2B5EF4-FFF2-40B4-BE49-F238E27FC236}">
                <a16:creationId xmlns:a16="http://schemas.microsoft.com/office/drawing/2014/main" id="{2E5D0711-846A-4260-802A-AEC8662E6615}"/>
              </a:ext>
            </a:extLst>
          </p:cNvPr>
          <p:cNvSpPr>
            <a:spLocks noGrp="1"/>
          </p:cNvSpPr>
          <p:nvPr>
            <p:ph idx="1"/>
          </p:nvPr>
        </p:nvSpPr>
        <p:spPr>
          <a:xfrm>
            <a:off x="2592924" y="1614196"/>
            <a:ext cx="8911688" cy="5057192"/>
          </a:xfrm>
        </p:spPr>
        <p:txBody>
          <a:bodyPr>
            <a:normAutofit/>
          </a:bodyPr>
          <a:lstStyle/>
          <a:p>
            <a:pPr marL="0" indent="0" algn="l">
              <a:buNone/>
            </a:pPr>
            <a:endParaRPr lang="en-IN" b="1" i="0" dirty="0">
              <a:solidFill>
                <a:srgbClr val="24292E"/>
              </a:solidFill>
              <a:effectLst/>
              <a:latin typeface="-apple-system"/>
            </a:endParaRPr>
          </a:p>
          <a:p>
            <a:pPr algn="l"/>
            <a:r>
              <a:rPr lang="en-IN" sz="2400" b="1" i="0" dirty="0">
                <a:effectLst/>
                <a:latin typeface="Times New Roman" panose="02020603050405020304" pitchFamily="18" charset="0"/>
                <a:cs typeface="Times New Roman" panose="02020603050405020304" pitchFamily="18" charset="0"/>
              </a:rPr>
              <a:t>Server-side technologies</a:t>
            </a:r>
          </a:p>
          <a:p>
            <a:pPr algn="l">
              <a:buFont typeface="Arial" panose="020B0604020202020204" pitchFamily="34" charset="0"/>
              <a:buChar char="•"/>
            </a:pPr>
            <a:r>
              <a:rPr lang="en-IN" sz="2400" b="0" i="0" dirty="0">
                <a:effectLst/>
                <a:latin typeface="Times New Roman" panose="02020603050405020304" pitchFamily="18" charset="0"/>
                <a:cs typeface="Times New Roman" panose="02020603050405020304" pitchFamily="18" charset="0"/>
              </a:rPr>
              <a:t>Spring Boot - 2.0.5.RELEASE</a:t>
            </a:r>
          </a:p>
          <a:p>
            <a:pPr algn="l">
              <a:buFont typeface="Arial" panose="020B0604020202020204" pitchFamily="34" charset="0"/>
              <a:buChar char="•"/>
            </a:pPr>
            <a:r>
              <a:rPr lang="en-IN" sz="2400" b="0" i="0" dirty="0">
                <a:effectLst/>
                <a:latin typeface="Times New Roman" panose="02020603050405020304" pitchFamily="18" charset="0"/>
                <a:cs typeface="Times New Roman" panose="02020603050405020304" pitchFamily="18" charset="0"/>
              </a:rPr>
              <a:t>JDK - 1.8 or later</a:t>
            </a:r>
          </a:p>
          <a:p>
            <a:pPr algn="l">
              <a:buFont typeface="Arial" panose="020B0604020202020204" pitchFamily="34" charset="0"/>
              <a:buChar char="•"/>
            </a:pPr>
            <a:r>
              <a:rPr lang="en-IN" sz="2400" b="0" i="0" dirty="0">
                <a:effectLst/>
                <a:latin typeface="Times New Roman" panose="02020603050405020304" pitchFamily="18" charset="0"/>
                <a:cs typeface="Times New Roman" panose="02020603050405020304" pitchFamily="18" charset="0"/>
              </a:rPr>
              <a:t>Spring Framework - 5.0.8 RELEASE</a:t>
            </a:r>
          </a:p>
          <a:p>
            <a:pPr algn="l">
              <a:buFont typeface="Arial" panose="020B0604020202020204" pitchFamily="34" charset="0"/>
              <a:buChar char="•"/>
            </a:pPr>
            <a:r>
              <a:rPr lang="en-IN" sz="2400" b="0" i="0" dirty="0">
                <a:effectLst/>
                <a:latin typeface="Times New Roman" panose="02020603050405020304" pitchFamily="18" charset="0"/>
                <a:cs typeface="Times New Roman" panose="02020603050405020304" pitchFamily="18" charset="0"/>
              </a:rPr>
              <a:t>Hibernate - 5.2.17.Final</a:t>
            </a:r>
          </a:p>
          <a:p>
            <a:pPr algn="l">
              <a:buFont typeface="Arial" panose="020B0604020202020204" pitchFamily="34" charset="0"/>
              <a:buChar char="•"/>
            </a:pPr>
            <a:r>
              <a:rPr lang="en-IN" sz="2400" b="0" i="0" dirty="0">
                <a:effectLst/>
                <a:latin typeface="Times New Roman" panose="02020603050405020304" pitchFamily="18" charset="0"/>
                <a:cs typeface="Times New Roman" panose="02020603050405020304" pitchFamily="18" charset="0"/>
              </a:rPr>
              <a:t>Spring Data JPA - 2+</a:t>
            </a:r>
          </a:p>
          <a:p>
            <a:pPr algn="l"/>
            <a:r>
              <a:rPr lang="en-IN" sz="2400" b="1" i="0" dirty="0">
                <a:effectLst/>
                <a:latin typeface="Times New Roman" panose="02020603050405020304" pitchFamily="18" charset="0"/>
                <a:cs typeface="Times New Roman" panose="02020603050405020304" pitchFamily="18" charset="0"/>
              </a:rPr>
              <a:t>Database</a:t>
            </a:r>
          </a:p>
          <a:p>
            <a:pPr algn="l">
              <a:buFont typeface="Arial" panose="020B0604020202020204" pitchFamily="34" charset="0"/>
              <a:buChar char="•"/>
            </a:pPr>
            <a:r>
              <a:rPr lang="en-IN" sz="2400" b="0" i="0" dirty="0">
                <a:effectLst/>
                <a:latin typeface="Times New Roman" panose="02020603050405020304" pitchFamily="18" charset="0"/>
                <a:cs typeface="Times New Roman" panose="02020603050405020304" pitchFamily="18" charset="0"/>
              </a:rPr>
              <a:t>MySQL database</a:t>
            </a:r>
          </a:p>
        </p:txBody>
      </p:sp>
    </p:spTree>
    <p:extLst>
      <p:ext uri="{BB962C8B-B14F-4D97-AF65-F5344CB8AC3E}">
        <p14:creationId xmlns:p14="http://schemas.microsoft.com/office/powerpoint/2010/main" val="936242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1E0C4-4BC1-4216-862C-D278EE8A0FEF}"/>
              </a:ext>
            </a:extLst>
          </p:cNvPr>
          <p:cNvSpPr>
            <a:spLocks noGrp="1"/>
          </p:cNvSpPr>
          <p:nvPr>
            <p:ph idx="1"/>
          </p:nvPr>
        </p:nvSpPr>
        <p:spPr>
          <a:xfrm>
            <a:off x="2589212" y="1035698"/>
            <a:ext cx="8915400" cy="4599992"/>
          </a:xfrm>
        </p:spPr>
        <p:txBody>
          <a:bodyPr>
            <a:normAutofit lnSpcReduction="10000"/>
          </a:bodyPr>
          <a:lstStyle/>
          <a:p>
            <a:pPr algn="l"/>
            <a:r>
              <a:rPr lang="en-IN" b="1" i="0" dirty="0">
                <a:effectLst/>
                <a:latin typeface="Times New Roman" panose="02020603050405020304" pitchFamily="18" charset="0"/>
                <a:cs typeface="Times New Roman" panose="02020603050405020304" pitchFamily="18" charset="0"/>
              </a:rPr>
              <a:t>Front end technologies</a:t>
            </a:r>
          </a:p>
          <a:p>
            <a:pPr algn="l">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Angular 10</a:t>
            </a:r>
          </a:p>
          <a:p>
            <a:pPr algn="l">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Bootstrap 4</a:t>
            </a:r>
          </a:p>
          <a:p>
            <a:pPr algn="l">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npm- 6.9.0</a:t>
            </a:r>
          </a:p>
          <a:p>
            <a:pPr algn="l">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JQuery</a:t>
            </a:r>
          </a:p>
          <a:p>
            <a:pPr algn="l">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Node js 10+</a:t>
            </a:r>
          </a:p>
          <a:p>
            <a:pPr algn="l"/>
            <a:r>
              <a:rPr lang="en-IN" b="1" i="0" dirty="0">
                <a:effectLst/>
                <a:latin typeface="Times New Roman" panose="02020603050405020304" pitchFamily="18" charset="0"/>
                <a:cs typeface="Times New Roman" panose="02020603050405020304" pitchFamily="18" charset="0"/>
              </a:rPr>
              <a:t>Tools</a:t>
            </a:r>
          </a:p>
          <a:p>
            <a:pPr algn="l">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Maven - 3.2+</a:t>
            </a:r>
          </a:p>
          <a:p>
            <a:pPr algn="l">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IDE - Eclipse or Spring Tool Suite (STS) // Spring boot API development</a:t>
            </a:r>
          </a:p>
          <a:p>
            <a:pPr algn="l">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Visual Studio // Angular App development</a:t>
            </a:r>
          </a:p>
          <a:p>
            <a:pPr algn="l">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Angular CLI 10</a:t>
            </a:r>
          </a:p>
          <a:p>
            <a:pPr marL="0" indent="0" algn="l">
              <a:buNone/>
            </a:pPr>
            <a:endParaRPr lang="en-IN" b="1" i="0" dirty="0">
              <a:solidFill>
                <a:srgbClr val="000000"/>
              </a:solidFill>
              <a:effectLst/>
              <a:latin typeface="Times New Roman" panose="02020603050405020304" pitchFamily="18"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1351182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D213C-7BAA-4429-B1F4-F9401FCB51E6}"/>
              </a:ext>
            </a:extLst>
          </p:cNvPr>
          <p:cNvSpPr>
            <a:spLocks noGrp="1"/>
          </p:cNvSpPr>
          <p:nvPr>
            <p:ph type="title"/>
          </p:nvPr>
        </p:nvSpPr>
        <p:spPr>
          <a:xfrm>
            <a:off x="515482" y="424727"/>
            <a:ext cx="9404723" cy="1400530"/>
          </a:xfrm>
        </p:spPr>
        <p:txBody>
          <a:bodyPr>
            <a:noAutofit/>
          </a:bodyPr>
          <a:lstStyle/>
          <a:p>
            <a:r>
              <a:rPr lang="en-IN" sz="4000" dirty="0">
                <a:solidFill>
                  <a:schemeClr val="tx1"/>
                </a:solidFill>
                <a:latin typeface="Times New Roman" panose="02020603050405020304" pitchFamily="18" charset="0"/>
                <a:cs typeface="Times New Roman" panose="02020603050405020304" pitchFamily="18" charset="0"/>
              </a:rPr>
              <a:t>OVERVIEW OF ANGULAR </a:t>
            </a:r>
          </a:p>
        </p:txBody>
      </p:sp>
      <p:sp>
        <p:nvSpPr>
          <p:cNvPr id="3" name="Content Placeholder 2">
            <a:extLst>
              <a:ext uri="{FF2B5EF4-FFF2-40B4-BE49-F238E27FC236}">
                <a16:creationId xmlns:a16="http://schemas.microsoft.com/office/drawing/2014/main" id="{EEE9E4A4-4B45-447B-BBFA-CFCAFC66D22A}"/>
              </a:ext>
            </a:extLst>
          </p:cNvPr>
          <p:cNvSpPr>
            <a:spLocks noGrp="1"/>
          </p:cNvSpPr>
          <p:nvPr>
            <p:ph idx="1"/>
          </p:nvPr>
        </p:nvSpPr>
        <p:spPr>
          <a:xfrm>
            <a:off x="1789429" y="1988791"/>
            <a:ext cx="8613141" cy="4444482"/>
          </a:xfrm>
        </p:spPr>
        <p:txBody>
          <a:bodyPr>
            <a:normAutofit/>
          </a:bodyPr>
          <a:lstStyle/>
          <a:p>
            <a:r>
              <a:rPr lang="en-IN" sz="2800" dirty="0">
                <a:latin typeface="Times New Roman" panose="02020603050405020304" pitchFamily="18" charset="0"/>
                <a:cs typeface="Times New Roman" panose="02020603050405020304" pitchFamily="18" charset="0"/>
              </a:rPr>
              <a:t>Angular is a platform and framework for building single page client applications using HTML and TypeScript.</a:t>
            </a:r>
          </a:p>
          <a:p>
            <a:r>
              <a:rPr lang="en-IN" sz="2800" dirty="0">
                <a:latin typeface="Times New Roman" panose="02020603050405020304" pitchFamily="18" charset="0"/>
                <a:cs typeface="Times New Roman" panose="02020603050405020304" pitchFamily="18" charset="0"/>
              </a:rPr>
              <a:t>Angular is written in TypeScript.</a:t>
            </a:r>
          </a:p>
          <a:p>
            <a:r>
              <a:rPr lang="en-IN" sz="2800" dirty="0">
                <a:latin typeface="Times New Roman" panose="02020603050405020304" pitchFamily="18" charset="0"/>
                <a:cs typeface="Times New Roman" panose="02020603050405020304" pitchFamily="18" charset="0"/>
              </a:rPr>
              <a:t>Great for Single page applications.</a:t>
            </a:r>
          </a:p>
          <a:p>
            <a:r>
              <a:rPr lang="en-IN" sz="2800" dirty="0">
                <a:latin typeface="Times New Roman" panose="02020603050405020304" pitchFamily="18" charset="0"/>
                <a:cs typeface="Times New Roman" panose="02020603050405020304" pitchFamily="18" charset="0"/>
              </a:rPr>
              <a:t>Angular is modular in nature.</a:t>
            </a:r>
          </a:p>
          <a:p>
            <a:r>
              <a:rPr lang="en-IN" sz="2800" dirty="0">
                <a:latin typeface="Times New Roman" panose="02020603050405020304" pitchFamily="18" charset="0"/>
                <a:cs typeface="Times New Roman" panose="02020603050405020304" pitchFamily="18" charset="0"/>
              </a:rPr>
              <a:t>Built-in features DI, data binding etc</a:t>
            </a:r>
          </a:p>
        </p:txBody>
      </p:sp>
    </p:spTree>
    <p:extLst>
      <p:ext uri="{BB962C8B-B14F-4D97-AF65-F5344CB8AC3E}">
        <p14:creationId xmlns:p14="http://schemas.microsoft.com/office/powerpoint/2010/main" val="101345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369BA-1CD0-448D-9D44-2C163B6824CA}"/>
              </a:ext>
            </a:extLst>
          </p:cNvPr>
          <p:cNvSpPr>
            <a:spLocks noGrp="1"/>
          </p:cNvSpPr>
          <p:nvPr>
            <p:ph type="title"/>
          </p:nvPr>
        </p:nvSpPr>
        <p:spPr/>
        <p:txBody>
          <a:bodyPr/>
          <a:lstStyle/>
          <a:p>
            <a:r>
              <a:rPr lang="en-IN" sz="3600" dirty="0">
                <a:solidFill>
                  <a:schemeClr val="tx1"/>
                </a:solidFill>
                <a:latin typeface="Times New Roman" panose="02020603050405020304" pitchFamily="18" charset="0"/>
                <a:cs typeface="Times New Roman" panose="02020603050405020304" pitchFamily="18" charset="0"/>
              </a:rPr>
              <a:t>OVERVIEW OF SPRING BOOT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E6E3AA-5EFA-4279-ACEC-4B79C51ECD96}"/>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Spring boot to develop REST web services and microservices.</a:t>
            </a:r>
          </a:p>
          <a:p>
            <a:r>
              <a:rPr lang="en-IN" sz="2400" dirty="0">
                <a:latin typeface="Times New Roman" panose="02020603050405020304" pitchFamily="18" charset="0"/>
                <a:cs typeface="Times New Roman" panose="02020603050405020304" pitchFamily="18" charset="0"/>
              </a:rPr>
              <a:t>Spring Boot has taken Spring framework to next level.</a:t>
            </a:r>
          </a:p>
          <a:p>
            <a:r>
              <a:rPr lang="en-IN" sz="2400" dirty="0">
                <a:latin typeface="Times New Roman" panose="02020603050405020304" pitchFamily="18" charset="0"/>
                <a:cs typeface="Times New Roman" panose="02020603050405020304" pitchFamily="18" charset="0"/>
              </a:rPr>
              <a:t>It has drastically reduced the configuration and setup time required for spring projects.</a:t>
            </a:r>
          </a:p>
          <a:p>
            <a:r>
              <a:rPr lang="en-IN" sz="2400" dirty="0">
                <a:latin typeface="Times New Roman" panose="02020603050405020304" pitchFamily="18" charset="0"/>
                <a:cs typeface="Times New Roman" panose="02020603050405020304" pitchFamily="18" charset="0"/>
              </a:rPr>
              <a:t>That can setup a project with almost zero configuration and start building the things that actually matter to an application.</a:t>
            </a:r>
          </a:p>
        </p:txBody>
      </p:sp>
    </p:spTree>
    <p:extLst>
      <p:ext uri="{BB962C8B-B14F-4D97-AF65-F5344CB8AC3E}">
        <p14:creationId xmlns:p14="http://schemas.microsoft.com/office/powerpoint/2010/main" val="765994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6576E45-1A99-4CF9-B6DD-E52AA7B71064}"/>
              </a:ext>
            </a:extLst>
          </p:cNvPr>
          <p:cNvPicPr>
            <a:picLocks noChangeAspect="1"/>
          </p:cNvPicPr>
          <p:nvPr/>
        </p:nvPicPr>
        <p:blipFill>
          <a:blip r:embed="rId2"/>
          <a:stretch>
            <a:fillRect/>
          </a:stretch>
        </p:blipFill>
        <p:spPr>
          <a:xfrm>
            <a:off x="1912776" y="1539076"/>
            <a:ext cx="8639786" cy="4945700"/>
          </a:xfrm>
          <a:prstGeom prst="rect">
            <a:avLst/>
          </a:prstGeom>
        </p:spPr>
      </p:pic>
      <p:pic>
        <p:nvPicPr>
          <p:cNvPr id="6" name="Picture 5">
            <a:extLst>
              <a:ext uri="{FF2B5EF4-FFF2-40B4-BE49-F238E27FC236}">
                <a16:creationId xmlns:a16="http://schemas.microsoft.com/office/drawing/2014/main" id="{76D8526B-D50E-4411-BEF5-66807C03C1F7}"/>
              </a:ext>
            </a:extLst>
          </p:cNvPr>
          <p:cNvPicPr>
            <a:picLocks noChangeAspect="1"/>
          </p:cNvPicPr>
          <p:nvPr/>
        </p:nvPicPr>
        <p:blipFill rotWithShape="1">
          <a:blip r:embed="rId3"/>
          <a:srcRect l="9872" t="19728" r="35408" b="12381"/>
          <a:stretch/>
        </p:blipFill>
        <p:spPr>
          <a:xfrm>
            <a:off x="3163077" y="1763486"/>
            <a:ext cx="6671388" cy="4655976"/>
          </a:xfrm>
          <a:prstGeom prst="rect">
            <a:avLst/>
          </a:prstGeom>
        </p:spPr>
      </p:pic>
      <p:sp>
        <p:nvSpPr>
          <p:cNvPr id="9" name="TextBox 8">
            <a:extLst>
              <a:ext uri="{FF2B5EF4-FFF2-40B4-BE49-F238E27FC236}">
                <a16:creationId xmlns:a16="http://schemas.microsoft.com/office/drawing/2014/main" id="{B62847A9-04D1-404C-9184-3CFE37E20A1E}"/>
              </a:ext>
            </a:extLst>
          </p:cNvPr>
          <p:cNvSpPr txBox="1"/>
          <p:nvPr/>
        </p:nvSpPr>
        <p:spPr>
          <a:xfrm>
            <a:off x="2463281" y="589452"/>
            <a:ext cx="8780105"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CLIENT  SERVER ARCHITECTURE</a:t>
            </a:r>
          </a:p>
        </p:txBody>
      </p:sp>
    </p:spTree>
    <p:extLst>
      <p:ext uri="{BB962C8B-B14F-4D97-AF65-F5344CB8AC3E}">
        <p14:creationId xmlns:p14="http://schemas.microsoft.com/office/powerpoint/2010/main" val="3937914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138</TotalTime>
  <Words>563</Words>
  <Application>Microsoft Office PowerPoint</Application>
  <PresentationFormat>Widescreen</PresentationFormat>
  <Paragraphs>66</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-apple-system</vt:lpstr>
      <vt:lpstr>Arial</vt:lpstr>
      <vt:lpstr>Century Gothic</vt:lpstr>
      <vt:lpstr>Times New Roman</vt:lpstr>
      <vt:lpstr>Wingdings</vt:lpstr>
      <vt:lpstr>Wingdings 3</vt:lpstr>
      <vt:lpstr>Ion</vt:lpstr>
      <vt:lpstr>EMPLOYEE MANAGEMENT      SYSTEM</vt:lpstr>
      <vt:lpstr>ABSTRACT</vt:lpstr>
      <vt:lpstr>INTRODUCTION</vt:lpstr>
      <vt:lpstr>PROJECT OVERVIEW</vt:lpstr>
      <vt:lpstr>Tools and technologies used </vt:lpstr>
      <vt:lpstr>PowerPoint Presentation</vt:lpstr>
      <vt:lpstr>OVERVIEW OF ANGULAR </vt:lpstr>
      <vt:lpstr>OVERVIEW OF SPRING BOOT </vt:lpstr>
      <vt:lpstr>PowerPoint Presentation</vt:lpstr>
      <vt:lpstr>AUGULAR + SPRING BOOT CRUD FULL STACK</vt:lpstr>
      <vt:lpstr>EMPLOYEE LIST PAGE</vt:lpstr>
      <vt:lpstr>Add Employee Page </vt:lpstr>
      <vt:lpstr>Update Employee Page </vt:lpstr>
      <vt:lpstr>View Employee Details Page </vt:lpstr>
      <vt:lpstr>Delete Employee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MANAGEMENT      SYSTEM</dc:title>
  <dc:creator>Vinotha Manivel</dc:creator>
  <cp:lastModifiedBy>Vinotha Manivel</cp:lastModifiedBy>
  <cp:revision>9</cp:revision>
  <dcterms:created xsi:type="dcterms:W3CDTF">2022-11-23T03:47:17Z</dcterms:created>
  <dcterms:modified xsi:type="dcterms:W3CDTF">2022-11-24T03:37:26Z</dcterms:modified>
</cp:coreProperties>
</file>