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EmployeePerform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0927121771217712"/>
          <c:y val="0.0430203898722832"/>
        </c:manualLayout>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118631578947368"/>
          <c:y val="0.201388888888889"/>
          <c:w val="0.864263157894737"/>
          <c:h val="0.341759259259259"/>
        </c:manualLayout>
      </c:layout>
      <c:barChart>
        <c:barDir val="col"/>
        <c:grouping val="clustered"/>
        <c:varyColors val="0"/>
        <c:ser>
          <c:idx val="0"/>
          <c:order val="0"/>
          <c:tx>
            <c:strRef>
              <c:f>[EmployeePerformance.xlsx]Sheet1!$E$1</c:f>
              <c:strCache>
                <c:ptCount val="1"/>
                <c:pt idx="0">
                  <c:v>Salary</c:v>
                </c:pt>
              </c:strCache>
            </c:strRef>
          </c:tx>
          <c:spPr>
            <a:solidFill>
              <a:schemeClr val="accent1"/>
            </a:solidFill>
            <a:ln>
              <a:noFill/>
            </a:ln>
            <a:effectLst/>
          </c:spPr>
          <c:invertIfNegative val="0"/>
          <c:dLbls>
            <c:delete val="1"/>
          </c:dLbls>
          <c:cat>
            <c:strRef>
              <c:f>[Book2]Sheet1!$D$2:$D$10</c:f>
              <c:strCache>
                <c:ptCount val="9"/>
                <c:pt idx="0">
                  <c:v>NULL</c:v>
                </c:pt>
                <c:pt idx="1">
                  <c:v>Business Development</c:v>
                </c:pt>
                <c:pt idx="2">
                  <c:v>Services</c:v>
                </c:pt>
                <c:pt idx="3">
                  <c:v>Training</c:v>
                </c:pt>
                <c:pt idx="4">
                  <c:v>Training</c:v>
                </c:pt>
                <c:pt idx="5">
                  <c:v>Engineering</c:v>
                </c:pt>
                <c:pt idx="6">
                  <c:v>Support</c:v>
                </c:pt>
                <c:pt idx="7">
                  <c:v>Marketing</c:v>
                </c:pt>
                <c:pt idx="8">
                  <c:v>Research and Development</c:v>
                </c:pt>
              </c:strCache>
            </c:strRef>
          </c:cat>
          <c:val>
            <c:numRef>
              <c:f>[Book2]Sheet1!$E$2:$E$10</c:f>
              <c:numCache>
                <c:formatCode>General</c:formatCode>
                <c:ptCount val="9"/>
                <c:pt idx="0">
                  <c:v>105468.7</c:v>
                </c:pt>
                <c:pt idx="1">
                  <c:v>88360.79</c:v>
                </c:pt>
                <c:pt idx="2">
                  <c:v>85879.23</c:v>
                </c:pt>
                <c:pt idx="3">
                  <c:v>93128.34</c:v>
                </c:pt>
                <c:pt idx="4">
                  <c:v>57002.02</c:v>
                </c:pt>
                <c:pt idx="5">
                  <c:v>118976.16</c:v>
                </c:pt>
                <c:pt idx="6">
                  <c:v>104802.63</c:v>
                </c:pt>
                <c:pt idx="7">
                  <c:v>66017.18</c:v>
                </c:pt>
                <c:pt idx="8">
                  <c:v>74279.01</c:v>
                </c:pt>
              </c:numCache>
            </c:numRef>
          </c:val>
        </c:ser>
        <c:ser>
          <c:idx val="1"/>
          <c:order val="1"/>
          <c:tx>
            <c:strRef>
              <c:f>[EmployeePerformance.xlsx]Sheet1!$F$1</c:f>
              <c:strCache>
                <c:ptCount val="1"/>
                <c:pt idx="0">
                  <c:v>Start Date</c:v>
                </c:pt>
              </c:strCache>
            </c:strRef>
          </c:tx>
          <c:spPr>
            <a:solidFill>
              <a:schemeClr val="accent2"/>
            </a:solidFill>
            <a:ln>
              <a:noFill/>
            </a:ln>
            <a:effectLst/>
          </c:spPr>
          <c:invertIfNegative val="0"/>
          <c:dLbls>
            <c:delete val="1"/>
          </c:dLbls>
          <c:cat>
            <c:strRef>
              <c:f>[Book2]Sheet1!$D$2:$D$10</c:f>
              <c:strCache>
                <c:ptCount val="9"/>
                <c:pt idx="0">
                  <c:v>NULL</c:v>
                </c:pt>
                <c:pt idx="1">
                  <c:v>Business Development</c:v>
                </c:pt>
                <c:pt idx="2">
                  <c:v>Services</c:v>
                </c:pt>
                <c:pt idx="3">
                  <c:v>Training</c:v>
                </c:pt>
                <c:pt idx="4">
                  <c:v>Training</c:v>
                </c:pt>
                <c:pt idx="5">
                  <c:v>Engineering</c:v>
                </c:pt>
                <c:pt idx="6">
                  <c:v>Support</c:v>
                </c:pt>
                <c:pt idx="7">
                  <c:v>Marketing</c:v>
                </c:pt>
                <c:pt idx="8">
                  <c:v>Research and Development</c:v>
                </c:pt>
              </c:strCache>
            </c:strRef>
          </c:cat>
          <c:val>
            <c:numRef>
              <c:f>[Book2]Sheet1!$F$2:$F$10</c:f>
              <c:numCache>
                <c:formatCode>General</c:formatCode>
                <c:ptCount val="9"/>
                <c:pt idx="0">
                  <c:v>0</c:v>
                </c:pt>
                <c:pt idx="1">
                  <c:v>43710</c:v>
                </c:pt>
                <c:pt idx="2">
                  <c:v>43902</c:v>
                </c:pt>
                <c:pt idx="3">
                  <c:v>0</c:v>
                </c:pt>
                <c:pt idx="4">
                  <c:v>0</c:v>
                </c:pt>
                <c:pt idx="5">
                  <c:v>0</c:v>
                </c:pt>
                <c:pt idx="6">
                  <c:v>44502</c:v>
                </c:pt>
                <c:pt idx="7">
                  <c:v>43643</c:v>
                </c:pt>
                <c:pt idx="8">
                  <c:v>43466</c:v>
                </c:pt>
              </c:numCache>
            </c:numRef>
          </c:val>
        </c:ser>
        <c:ser>
          <c:idx val="2"/>
          <c:order val="2"/>
          <c:tx>
            <c:strRef>
              <c:f>[EmployeePerformance.xlsx]Sheet1!$G$1</c:f>
              <c:strCache>
                <c:ptCount val="1"/>
                <c:pt idx="0">
                  <c:v>FTE</c:v>
                </c:pt>
              </c:strCache>
            </c:strRef>
          </c:tx>
          <c:spPr>
            <a:solidFill>
              <a:schemeClr val="accent3"/>
            </a:solidFill>
            <a:ln>
              <a:noFill/>
            </a:ln>
            <a:effectLst/>
          </c:spPr>
          <c:invertIfNegative val="0"/>
          <c:dLbls>
            <c:delete val="1"/>
          </c:dLbls>
          <c:cat>
            <c:strRef>
              <c:f>[Book2]Sheet1!$D$2:$D$10</c:f>
              <c:strCache>
                <c:ptCount val="9"/>
                <c:pt idx="0">
                  <c:v>NULL</c:v>
                </c:pt>
                <c:pt idx="1">
                  <c:v>Business Development</c:v>
                </c:pt>
                <c:pt idx="2">
                  <c:v>Services</c:v>
                </c:pt>
                <c:pt idx="3">
                  <c:v>Training</c:v>
                </c:pt>
                <c:pt idx="4">
                  <c:v>Training</c:v>
                </c:pt>
                <c:pt idx="5">
                  <c:v>Engineering</c:v>
                </c:pt>
                <c:pt idx="6">
                  <c:v>Support</c:v>
                </c:pt>
                <c:pt idx="7">
                  <c:v>Marketing</c:v>
                </c:pt>
                <c:pt idx="8">
                  <c:v>Research and Development</c:v>
                </c:pt>
              </c:strCache>
            </c:strRef>
          </c:cat>
          <c:val>
            <c:numRef>
              <c:f>[Book2]Sheet1!$G$2:$G$10</c:f>
              <c:numCache>
                <c:formatCode>General</c:formatCode>
                <c:ptCount val="9"/>
                <c:pt idx="0">
                  <c:v>1</c:v>
                </c:pt>
                <c:pt idx="1">
                  <c:v>1</c:v>
                </c:pt>
                <c:pt idx="2">
                  <c:v>1</c:v>
                </c:pt>
                <c:pt idx="3">
                  <c:v>1</c:v>
                </c:pt>
                <c:pt idx="4">
                  <c:v>0.7</c:v>
                </c:pt>
                <c:pt idx="5">
                  <c:v>1</c:v>
                </c:pt>
                <c:pt idx="6">
                  <c:v>1</c:v>
                </c:pt>
                <c:pt idx="7">
                  <c:v>0.9</c:v>
                </c:pt>
                <c:pt idx="8">
                  <c:v>1</c:v>
                </c:pt>
              </c:numCache>
            </c:numRef>
          </c:val>
        </c:ser>
        <c:dLbls>
          <c:showLegendKey val="0"/>
          <c:showVal val="0"/>
          <c:showCatName val="0"/>
          <c:showSerName val="0"/>
          <c:showPercent val="0"/>
          <c:showBubbleSize val="0"/>
        </c:dLbls>
        <c:gapWidth val="246"/>
        <c:overlap val="-28"/>
        <c:axId val="734855909"/>
        <c:axId val="205909921"/>
      </c:barChart>
      <c:catAx>
        <c:axId val="73485590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5909921"/>
        <c:crosses val="autoZero"/>
        <c:auto val="1"/>
        <c:lblAlgn val="ctr"/>
        <c:lblOffset val="100"/>
        <c:noMultiLvlLbl val="0"/>
      </c:catAx>
      <c:valAx>
        <c:axId val="20590992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348559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676337" y="3124285"/>
            <a:ext cx="8610600" cy="1938020"/>
          </a:xfrm>
          <a:prstGeom prst="rect">
            <a:avLst/>
          </a:prstGeom>
          <a:noFill/>
        </p:spPr>
        <p:txBody>
          <a:bodyPr wrap="square" rtlCol="0">
            <a:spAutoFit/>
          </a:bodyPr>
          <a:lstStyle/>
          <a:p>
            <a:r>
              <a:rPr lang="en-US" sz="2400"/>
              <a:t>STUDENT NAME: AMUTHA E</a:t>
            </a:r>
            <a:endParaRPr lang="en-US" sz="2400" dirty="0"/>
          </a:p>
          <a:p>
            <a:r>
              <a:rPr lang="en-US" sz="2400" dirty="0"/>
              <a:t>REGISTER NO: 422200773</a:t>
            </a:r>
            <a:endParaRPr lang="en-US" sz="2400" dirty="0"/>
          </a:p>
          <a:p>
            <a:r>
              <a:rPr lang="en-US" sz="2400" dirty="0"/>
              <a:t>DEPARTMENT: B.COM INFORMATION SYSTEM MANAGEMENT</a:t>
            </a:r>
            <a:endParaRPr lang="en-US" sz="2400" dirty="0"/>
          </a:p>
          <a:p>
            <a:r>
              <a:rPr lang="en-US" sz="2400" dirty="0"/>
              <a:t>COLLEGE:ANNAI VEILAKANNI’S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57200" y="1524000"/>
            <a:ext cx="7961630" cy="4570095"/>
          </a:xfrm>
          <a:prstGeom prst="rect">
            <a:avLst/>
          </a:prstGeom>
          <a:noFill/>
        </p:spPr>
        <p:txBody>
          <a:bodyPr wrap="square" rtlCol="0">
            <a:noAutofit/>
          </a:bodyPr>
          <a:p>
            <a:r>
              <a:rPr lang="en-US" sz="2800" b="1"/>
              <a:t>Techniques Used:</a:t>
            </a:r>
            <a:endParaRPr lang="en-US" sz="2800"/>
          </a:p>
          <a:p>
            <a:pPr marL="457200" indent="-457200">
              <a:buFont typeface="Wingdings" panose="05000000000000000000" charset="0"/>
              <a:buChar char="§"/>
            </a:pPr>
            <a:r>
              <a:rPr lang="en-US" sz="2800"/>
              <a:t>Clean Data: Fix and standardize data.</a:t>
            </a:r>
            <a:endParaRPr lang="en-US" sz="2800"/>
          </a:p>
          <a:p>
            <a:pPr marL="457200" indent="-457200">
              <a:buFont typeface="Wingdings" panose="05000000000000000000" charset="0"/>
              <a:buChar char="§"/>
            </a:pPr>
            <a:r>
              <a:rPr lang="en-US" sz="2800"/>
              <a:t>Find Patterns: Look for trends in salaries and departments.</a:t>
            </a:r>
            <a:endParaRPr lang="en-US" sz="2800"/>
          </a:p>
          <a:p>
            <a:pPr marL="457200" indent="-457200">
              <a:buFont typeface="Wingdings" panose="05000000000000000000" charset="0"/>
              <a:buChar char="§"/>
            </a:pPr>
            <a:r>
              <a:rPr lang="en-US" sz="2800"/>
              <a:t>Forecast Trends: Predict future trends using past data.</a:t>
            </a:r>
            <a:endParaRPr lang="en-US" sz="2800"/>
          </a:p>
          <a:p>
            <a:r>
              <a:rPr lang="en-US" sz="2800" b="1"/>
              <a:t>Tools:</a:t>
            </a:r>
            <a:endParaRPr lang="en-US" sz="2800" b="1"/>
          </a:p>
          <a:p>
            <a:pPr marL="457200" indent="-457200">
              <a:buFont typeface="Wingdings" panose="05000000000000000000" charset="0"/>
              <a:buChar char="§"/>
            </a:pPr>
            <a:r>
              <a:rPr lang="en-US" sz="2800"/>
              <a:t>Data Cleaning: Python, Pandas</a:t>
            </a:r>
            <a:endParaRPr lang="en-US" sz="2800"/>
          </a:p>
          <a:p>
            <a:pPr marL="457200" indent="-457200">
              <a:buFont typeface="Wingdings" panose="05000000000000000000" charset="0"/>
              <a:buChar char="§"/>
            </a:pPr>
            <a:r>
              <a:rPr lang="en-US" sz="2800"/>
              <a:t>Analysis &amp; Reports: Tableau, Power BI</a:t>
            </a:r>
            <a:endParaRPr lang="en-US" sz="2800"/>
          </a:p>
          <a:p>
            <a:pPr marL="457200" indent="-457200">
              <a:buFont typeface="Wingdings" panose="05000000000000000000" charset="0"/>
              <a:buChar char="§"/>
            </a:pPr>
            <a:r>
              <a:rPr lang="en-US" sz="2800"/>
              <a:t>Forecasting: Scikit-learn, TensorFlow</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custDataLst>
              <p:tags r:id="rId3"/>
            </p:custDataLst>
          </p:nvPr>
        </p:nvGraphicFramePr>
        <p:xfrm>
          <a:off x="1981200" y="1758315"/>
          <a:ext cx="6839585" cy="40614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752600"/>
            <a:ext cx="7414260" cy="3882390"/>
          </a:xfrm>
          <a:prstGeom prst="rect">
            <a:avLst/>
          </a:prstGeom>
          <a:noFill/>
        </p:spPr>
        <p:txBody>
          <a:bodyPr wrap="square" rtlCol="0">
            <a:noAutofit/>
          </a:bodyPr>
          <a:p>
            <a:r>
              <a:rPr lang="en-US" sz="2800"/>
              <a:t>I</a:t>
            </a:r>
            <a:r>
              <a:rPr lang="en-US" sz="2800"/>
              <a:t>n summary, we’ve fixed major data problems and set up a system to keep improving. This helps us get more accurate data, make better decisions, and work more efficiently. Next, we’ll put the solution into action and keep an eye on the data to make sure it stays correct. We’ll also update it regularly to meet changing needs and keep it useful.</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08330" y="1759585"/>
            <a:ext cx="7383145" cy="3879215"/>
          </a:xfrm>
          <a:prstGeom prst="rect">
            <a:avLst/>
          </a:prstGeom>
          <a:noFill/>
        </p:spPr>
        <p:txBody>
          <a:bodyPr wrap="square" rtlCol="0">
            <a:noAutofit/>
          </a:bodyPr>
          <a:p>
            <a:r>
              <a:rPr lang="en-US" sz="2800" b="1"/>
              <a:t>Objective: </a:t>
            </a:r>
            <a:r>
              <a:rPr lang="en-US" sz="2800"/>
              <a:t>Identify and analyze employee data to understand patterns, trends, and gaps in information management.</a:t>
            </a:r>
            <a:endParaRPr lang="en-US" sz="2800"/>
          </a:p>
          <a:p>
            <a:r>
              <a:rPr lang="en-US" sz="2800" b="1"/>
              <a:t>Issues:</a:t>
            </a:r>
            <a:endParaRPr lang="en-US" sz="2800" b="1"/>
          </a:p>
          <a:p>
            <a:r>
              <a:rPr lang="en-US" sz="2800"/>
              <a:t>Missing or incorrect data (e.g., start dates as numbers, unspecified gender).</a:t>
            </a:r>
            <a:endParaRPr lang="en-US" sz="2800"/>
          </a:p>
          <a:p>
            <a:r>
              <a:rPr lang="en-US" sz="2800"/>
              <a:t>Potential discrepancies in employee location, department, or salary data.</a:t>
            </a:r>
            <a:endParaRPr lang="en-US" sz="2800"/>
          </a:p>
          <a:p>
            <a:r>
              <a:rPr lang="en-US" sz="2800"/>
              <a:t>Inconsistencies affecting decision-making and reporting.</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133600"/>
            <a:ext cx="7924800" cy="3907790"/>
          </a:xfrm>
          <a:prstGeom prst="rect">
            <a:avLst/>
          </a:prstGeom>
          <a:noFill/>
        </p:spPr>
        <p:txBody>
          <a:bodyPr wrap="square" rtlCol="0">
            <a:spAutoFit/>
          </a:bodyPr>
          <a:lstStyle/>
          <a:p>
            <a:pPr indent="0" algn="l">
              <a:buFont typeface="Arial" panose="020B0604020202020204" pitchFamily="34" charset="0"/>
              <a:buNone/>
            </a:pPr>
            <a:r>
              <a:rPr lang="en-US" sz="2800" b="1" i="0" dirty="0">
                <a:solidFill>
                  <a:srgbClr val="0D0D0D"/>
                </a:solidFill>
                <a:effectLst/>
                <a:latin typeface="Times New Roman" panose="02020603050405020304" pitchFamily="18" charset="0"/>
                <a:cs typeface="Times New Roman" panose="02020603050405020304" pitchFamily="18" charset="0"/>
              </a:rPr>
              <a:t>Goal: </a:t>
            </a:r>
            <a:r>
              <a:rPr lang="en-US" sz="2800" b="0" i="0" dirty="0">
                <a:solidFill>
                  <a:srgbClr val="0D0D0D"/>
                </a:solidFill>
                <a:effectLst/>
                <a:latin typeface="Times New Roman" panose="02020603050405020304" pitchFamily="18" charset="0"/>
                <a:cs typeface="Times New Roman" panose="02020603050405020304" pitchFamily="18" charset="0"/>
              </a:rPr>
              <a:t>Develop a solution to clean, analyze, and visualize employee data to improve accuracy and utility</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800" b="1" i="0" dirty="0">
                <a:solidFill>
                  <a:srgbClr val="0D0D0D"/>
                </a:solidFill>
                <a:effectLst/>
                <a:latin typeface="Times New Roman" panose="02020603050405020304" pitchFamily="18" charset="0"/>
                <a:cs typeface="Times New Roman" panose="02020603050405020304" pitchFamily="18" charset="0"/>
              </a:rPr>
              <a:t>Approach:</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Data cleaning and normalization.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Visualization for better understanding and decision-making..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64210" y="1882775"/>
            <a:ext cx="7632700" cy="4362450"/>
          </a:xfrm>
          <a:prstGeom prst="rect">
            <a:avLst/>
          </a:prstGeom>
          <a:noFill/>
        </p:spPr>
        <p:txBody>
          <a:bodyPr wrap="square" rtlCol="0">
            <a:noAutofit/>
          </a:bodyPr>
          <a:p>
            <a:pPr marL="457200" indent="-457200">
              <a:buFont typeface="Wingdings" panose="05000000000000000000" charset="0"/>
              <a:buChar char="§"/>
            </a:pPr>
            <a:r>
              <a:rPr lang="en-US" sz="2800" b="1"/>
              <a:t>HR Team:</a:t>
            </a:r>
            <a:r>
              <a:rPr lang="en-US" sz="2800"/>
              <a:t> Needs accurate data for employee management.</a:t>
            </a:r>
            <a:endParaRPr lang="en-US" sz="2800"/>
          </a:p>
          <a:p>
            <a:pPr marL="457200" indent="-457200">
              <a:buFont typeface="Wingdings" panose="05000000000000000000" charset="0"/>
              <a:buChar char="§"/>
            </a:pPr>
            <a:endParaRPr lang="en-US" sz="2800"/>
          </a:p>
          <a:p>
            <a:pPr marL="457200" indent="-457200">
              <a:buFont typeface="Wingdings" panose="05000000000000000000" charset="0"/>
              <a:buChar char="§"/>
            </a:pPr>
            <a:r>
              <a:rPr lang="en-US" sz="2800" b="1"/>
              <a:t>Finance Team:</a:t>
            </a:r>
            <a:r>
              <a:rPr lang="en-US" sz="2800"/>
              <a:t> Uses data for budgeting and payroll.</a:t>
            </a:r>
            <a:endParaRPr lang="en-US" sz="2800"/>
          </a:p>
          <a:p>
            <a:pPr marL="457200" indent="-457200">
              <a:buFont typeface="Wingdings" panose="05000000000000000000" charset="0"/>
              <a:buChar char="§"/>
            </a:pPr>
            <a:endParaRPr lang="en-US" sz="2800"/>
          </a:p>
          <a:p>
            <a:pPr marL="457200" indent="-457200">
              <a:buFont typeface="Wingdings" panose="05000000000000000000" charset="0"/>
              <a:buChar char="§"/>
            </a:pPr>
            <a:r>
              <a:rPr lang="en-US" sz="2800" b="1"/>
              <a:t>Managers: </a:t>
            </a:r>
            <a:r>
              <a:rPr lang="en-US" sz="2800"/>
              <a:t>Needs information to plan and organize teams.</a:t>
            </a:r>
            <a:endParaRPr lang="en-US" sz="2800"/>
          </a:p>
          <a:p>
            <a:pPr marL="457200" indent="-457200">
              <a:buFont typeface="Wingdings" panose="05000000000000000000" charset="0"/>
              <a:buChar char="§"/>
            </a:pPr>
            <a:endParaRPr lang="en-US" sz="2800"/>
          </a:p>
          <a:p>
            <a:pPr marL="457200" indent="-457200">
              <a:buFont typeface="Wingdings" panose="05000000000000000000" charset="0"/>
              <a:buChar char="§"/>
            </a:pPr>
            <a:r>
              <a:rPr lang="en-US" sz="2800" b="1"/>
              <a:t>Executives:</a:t>
            </a:r>
            <a:r>
              <a:rPr lang="en-US" sz="2800"/>
              <a:t> Requires data for overall decision-making.</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286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19400" y="1676400"/>
            <a:ext cx="8279765" cy="4070350"/>
          </a:xfrm>
          <a:prstGeom prst="rect">
            <a:avLst/>
          </a:prstGeom>
          <a:noFill/>
        </p:spPr>
        <p:txBody>
          <a:bodyPr wrap="square" rtlCol="0">
            <a:noAutofit/>
          </a:bodyPr>
          <a:p>
            <a:r>
              <a:rPr lang="en-US" sz="2800" b="1"/>
              <a:t>Solution:</a:t>
            </a:r>
            <a:endParaRPr lang="en-US" sz="2800" b="1"/>
          </a:p>
          <a:p>
            <a:pPr marL="457200" indent="-457200">
              <a:buFont typeface="Wingdings" panose="05000000000000000000" charset="0"/>
              <a:buChar char="§"/>
            </a:pPr>
            <a:r>
              <a:rPr lang="en-US" sz="2800"/>
              <a:t>Fix Data: Ensure data is accurate and consistent.</a:t>
            </a:r>
            <a:endParaRPr lang="en-US" sz="2800"/>
          </a:p>
          <a:p>
            <a:pPr marL="457200" indent="-457200">
              <a:buFont typeface="Wingdings" panose="05000000000000000000" charset="0"/>
              <a:buChar char="§"/>
            </a:pPr>
            <a:r>
              <a:rPr lang="en-US" sz="2800"/>
              <a:t>Analyze Trends: Find patterns and issues.</a:t>
            </a:r>
            <a:endParaRPr lang="en-US" sz="2800"/>
          </a:p>
          <a:p>
            <a:pPr marL="457200" indent="-457200">
              <a:buFont typeface="Wingdings" panose="05000000000000000000" charset="0"/>
              <a:buChar char="§"/>
            </a:pPr>
            <a:r>
              <a:rPr lang="en-US" sz="2800"/>
              <a:t>Simple Reports: Create real-time dashboards.</a:t>
            </a:r>
            <a:endParaRPr lang="en-US" sz="2800"/>
          </a:p>
          <a:p>
            <a:r>
              <a:rPr lang="en-US" sz="2800" b="1"/>
              <a:t>Value:</a:t>
            </a:r>
            <a:endParaRPr lang="en-US" sz="2800" b="1"/>
          </a:p>
          <a:p>
            <a:pPr marL="457200" indent="-457200">
              <a:buFont typeface="Wingdings" panose="05000000000000000000" charset="0"/>
              <a:buChar char="§"/>
            </a:pPr>
            <a:r>
              <a:rPr lang="en-US" sz="2800"/>
              <a:t>Trusted Data: Reliable information.</a:t>
            </a:r>
            <a:endParaRPr lang="en-US" sz="2800"/>
          </a:p>
          <a:p>
            <a:pPr marL="457200" indent="-457200">
              <a:buFont typeface="Wingdings" panose="05000000000000000000" charset="0"/>
              <a:buChar char="§"/>
            </a:pPr>
            <a:r>
              <a:rPr lang="en-US" sz="2800"/>
              <a:t>Efficient Management: Easier resource and budget planning.</a:t>
            </a:r>
            <a:endParaRPr lang="en-US" sz="2800"/>
          </a:p>
          <a:p>
            <a:pPr marL="457200" indent="-457200">
              <a:buFont typeface="Wingdings" panose="05000000000000000000" charset="0"/>
              <a:buChar char="§"/>
            </a:pPr>
            <a:r>
              <a:rPr lang="en-US" sz="2800"/>
              <a:t>Informed Decisions: Better choices with clear insights.</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09600" y="1219200"/>
            <a:ext cx="9933940" cy="5560060"/>
          </a:xfrm>
          <a:prstGeom prst="rect">
            <a:avLst/>
          </a:prstGeom>
          <a:noFill/>
        </p:spPr>
        <p:txBody>
          <a:bodyPr wrap="square" rtlCol="0">
            <a:noAutofit/>
          </a:bodyPr>
          <a:p>
            <a:endParaRPr lang="en-US" sz="2800"/>
          </a:p>
          <a:p>
            <a:r>
              <a:rPr lang="en-US" sz="2800" b="1"/>
              <a:t>Details:</a:t>
            </a:r>
            <a:endParaRPr lang="en-US" sz="2800"/>
          </a:p>
          <a:p>
            <a:endParaRPr lang="en-US" sz="2800"/>
          </a:p>
          <a:p>
            <a:pPr marL="457200" indent="-457200">
              <a:buFont typeface="Wingdings" panose="05000000000000000000" charset="0"/>
              <a:buChar char="§"/>
            </a:pPr>
            <a:r>
              <a:rPr lang="en-US" sz="2800"/>
              <a:t>Employee ID: Unique number for each employee.</a:t>
            </a:r>
            <a:endParaRPr lang="en-US" sz="2800"/>
          </a:p>
          <a:p>
            <a:pPr marL="457200" indent="-457200">
              <a:buFont typeface="Wingdings" panose="05000000000000000000" charset="0"/>
              <a:buChar char="§"/>
            </a:pPr>
            <a:r>
              <a:rPr lang="en-US" sz="2800"/>
              <a:t>Name: Employee’s name.</a:t>
            </a:r>
            <a:endParaRPr lang="en-US" sz="2800"/>
          </a:p>
          <a:p>
            <a:pPr marL="457200" indent="-457200">
              <a:buFont typeface="Wingdings" panose="05000000000000000000" charset="0"/>
              <a:buChar char="§"/>
            </a:pPr>
            <a:r>
              <a:rPr lang="en-US" sz="2800"/>
              <a:t>Gender: Gender of the employee.</a:t>
            </a:r>
            <a:endParaRPr lang="en-US" sz="2800"/>
          </a:p>
          <a:p>
            <a:pPr marL="457200" indent="-457200">
              <a:buFont typeface="Wingdings" panose="05000000000000000000" charset="0"/>
              <a:buChar char="§"/>
            </a:pPr>
            <a:r>
              <a:rPr lang="en-US" sz="2800"/>
              <a:t>Department: Where the employee works.</a:t>
            </a:r>
            <a:endParaRPr lang="en-US" sz="2800"/>
          </a:p>
          <a:p>
            <a:pPr marL="457200" indent="-457200">
              <a:buFont typeface="Wingdings" panose="05000000000000000000" charset="0"/>
              <a:buChar char="§"/>
            </a:pPr>
            <a:r>
              <a:rPr lang="en-US" sz="2800"/>
              <a:t>Salary: How much the employee earns.</a:t>
            </a:r>
            <a:endParaRPr lang="en-US" sz="2800"/>
          </a:p>
          <a:p>
            <a:pPr marL="457200" indent="-457200">
              <a:buFont typeface="Wingdings" panose="05000000000000000000" charset="0"/>
              <a:buChar char="§"/>
            </a:pPr>
            <a:r>
              <a:rPr lang="en-US" sz="2800"/>
              <a:t>Start Date: When the employee started.</a:t>
            </a:r>
            <a:endParaRPr lang="en-US" sz="2800"/>
          </a:p>
          <a:p>
            <a:pPr marL="457200" indent="-457200">
              <a:buFont typeface="Wingdings" panose="05000000000000000000" charset="0"/>
              <a:buChar char="§"/>
            </a:pPr>
            <a:r>
              <a:rPr lang="en-US" sz="2800"/>
              <a:t>FTE: Full-time or part-time status.</a:t>
            </a:r>
            <a:endParaRPr lang="en-US" sz="2800"/>
          </a:p>
          <a:p>
            <a:pPr marL="457200" indent="-457200">
              <a:buFont typeface="Wingdings" panose="05000000000000000000" charset="0"/>
              <a:buChar char="§"/>
            </a:pPr>
            <a:r>
              <a:rPr lang="en-US" sz="2800"/>
              <a:t>Employee Type: Permanent or fixed term.</a:t>
            </a:r>
            <a:endParaRPr lang="en-US" sz="2800"/>
          </a:p>
          <a:p>
            <a:pPr marL="457200" indent="-457200">
              <a:buFont typeface="Wingdings" panose="05000000000000000000" charset="0"/>
              <a:buChar char="§"/>
            </a:pPr>
            <a:r>
              <a:rPr lang="en-US" sz="2800"/>
              <a:t>Work Location: Where the employee works (office or remote).</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526030" y="1867535"/>
            <a:ext cx="7926070" cy="4469765"/>
          </a:xfrm>
          <a:prstGeom prst="rect">
            <a:avLst/>
          </a:prstGeom>
          <a:noFill/>
        </p:spPr>
        <p:txBody>
          <a:bodyPr wrap="square" rtlCol="0">
            <a:noAutofit/>
          </a:bodyPr>
          <a:p>
            <a:endParaRPr lang="en-US" sz="2800"/>
          </a:p>
          <a:p>
            <a:r>
              <a:rPr lang="en-US" sz="2800" b="1"/>
              <a:t>Special Features:</a:t>
            </a:r>
            <a:endParaRPr lang="en-US" sz="2800" b="1"/>
          </a:p>
          <a:p>
            <a:endParaRPr lang="en-US" sz="2800"/>
          </a:p>
          <a:p>
            <a:pPr marL="457200" indent="-457200">
              <a:lnSpc>
                <a:spcPct val="120000"/>
              </a:lnSpc>
              <a:buFont typeface="Wingdings" panose="05000000000000000000" charset="0"/>
              <a:buChar char="§"/>
            </a:pPr>
            <a:r>
              <a:rPr lang="en-US" sz="2800"/>
              <a:t>Automated Fixes: Automatically correct errors.</a:t>
            </a:r>
            <a:endParaRPr lang="en-US" sz="2800"/>
          </a:p>
          <a:p>
            <a:pPr marL="457200" indent="-457200">
              <a:lnSpc>
                <a:spcPct val="120000"/>
              </a:lnSpc>
              <a:buFont typeface="Wingdings" panose="05000000000000000000" charset="0"/>
              <a:buChar char="§"/>
            </a:pPr>
            <a:r>
              <a:rPr lang="en-US" sz="2800"/>
              <a:t>Helpful Insights: Discover important trends.</a:t>
            </a:r>
            <a:endParaRPr lang="en-US" sz="2800"/>
          </a:p>
          <a:p>
            <a:pPr marL="457200" indent="-457200">
              <a:lnSpc>
                <a:spcPct val="120000"/>
              </a:lnSpc>
              <a:buFont typeface="Wingdings" panose="05000000000000000000" charset="0"/>
              <a:buChar char="§"/>
            </a:pPr>
            <a:r>
              <a:rPr lang="en-US" sz="2800"/>
              <a:t>Interactive Reports: Easy-to-use dashboards.</a:t>
            </a:r>
            <a:endParaRPr lang="en-US" sz="2800"/>
          </a:p>
          <a:p>
            <a:pPr marL="457200" indent="-457200">
              <a:lnSpc>
                <a:spcPct val="120000"/>
              </a:lnSpc>
              <a:buFont typeface="Wingdings" panose="05000000000000000000" charset="0"/>
              <a:buChar char="§"/>
            </a:pPr>
            <a:r>
              <a:rPr lang="en-US" sz="2800"/>
              <a:t>Future Predictions: Forecast future trends.</a:t>
            </a:r>
            <a:endParaRPr lang="en-US" sz="280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2810</Words>
  <Application>WPS Presentation</Application>
  <PresentationFormat>Widescreen</PresentationFormat>
  <Paragraphs>128</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14</cp:revision>
  <dcterms:created xsi:type="dcterms:W3CDTF">2024-03-29T15:07:00Z</dcterms:created>
  <dcterms:modified xsi:type="dcterms:W3CDTF">2024-09-15T10:54:35Z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47FDA85BB0D94E088EDF6A8722F49910_13</vt:lpwstr>
  </property>
  <property fmtid="{D5CDD505-2E9C-101B-9397-08002B2CF9AE}" pid="5" name="KSOProductBuildVer">
    <vt:lpwstr>1033-12.2.0.17153</vt:lpwstr>
  </property>
</Properties>
</file>