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Roboto"/>
      <p:regular r:id="rId23"/>
      <p:bold r:id="rId24"/>
      <p:italic r:id="rId25"/>
      <p:boldItalic r:id="rId26"/>
    </p:embeddedFont>
    <p:embeddedFont>
      <p:font typeface="Google Sans"/>
      <p:regular r:id="rId27"/>
      <p:bold r:id="rId28"/>
      <p:italic r:id="rId29"/>
      <p:boldItalic r:id="rId30"/>
    </p:embeddedFont>
    <p:embeddedFont>
      <p:font typeface="Roboto Light"/>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Roboto-bold.fntdata"/><Relationship Id="rId23" Type="http://schemas.openxmlformats.org/officeDocument/2006/relationships/font" Target="fonts/Roboto-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boldItalic.fntdata"/><Relationship Id="rId25" Type="http://schemas.openxmlformats.org/officeDocument/2006/relationships/font" Target="fonts/Roboto-italic.fntdata"/><Relationship Id="rId28" Type="http://schemas.openxmlformats.org/officeDocument/2006/relationships/font" Target="fonts/GoogleSans-bold.fntdata"/><Relationship Id="rId27" Type="http://schemas.openxmlformats.org/officeDocument/2006/relationships/font" Target="fonts/GoogleSans-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GoogleSans-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Light-regular.fntdata"/><Relationship Id="rId30" Type="http://schemas.openxmlformats.org/officeDocument/2006/relationships/font" Target="fonts/GoogleSans-boldItalic.fntdata"/><Relationship Id="rId11" Type="http://schemas.openxmlformats.org/officeDocument/2006/relationships/slide" Target="slides/slide6.xml"/><Relationship Id="rId33" Type="http://schemas.openxmlformats.org/officeDocument/2006/relationships/font" Target="fonts/RobotoLight-italic.fntdata"/><Relationship Id="rId10" Type="http://schemas.openxmlformats.org/officeDocument/2006/relationships/slide" Target="slides/slide5.xml"/><Relationship Id="rId32" Type="http://schemas.openxmlformats.org/officeDocument/2006/relationships/font" Target="fonts/RobotoLight-bold.fntdata"/><Relationship Id="rId13" Type="http://schemas.openxmlformats.org/officeDocument/2006/relationships/slide" Target="slides/slide8.xml"/><Relationship Id="rId12" Type="http://schemas.openxmlformats.org/officeDocument/2006/relationships/slide" Target="slides/slide7.xml"/><Relationship Id="rId34" Type="http://schemas.openxmlformats.org/officeDocument/2006/relationships/font" Target="fonts/RobotoLight-bold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 name="Shape 54"/>
        <p:cNvGrpSpPr/>
        <p:nvPr/>
      </p:nvGrpSpPr>
      <p:grpSpPr>
        <a:xfrm>
          <a:off x="0" y="0"/>
          <a:ext cx="0" cy="0"/>
          <a:chOff x="0" y="0"/>
          <a:chExt cx="0" cy="0"/>
        </a:xfrm>
      </p:grpSpPr>
      <p:sp>
        <p:nvSpPr>
          <p:cNvPr id="55" name="Google Shape;55;gd0eb0b58bb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 name="Google Shape;56;gd0eb0b58bb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d0eb0b58bb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d0eb0b58bb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dbcbb3f07f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dbcbb3f07f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d0eb0b58bb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d0eb0b58bb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dbcbb3f07f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dbcbb3f07f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d0eb0b58bb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d0eb0b58bb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d0eb0b58bb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d0eb0b58bb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d0eb0b58bb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d0eb0b58bb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d0eb0b58bb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d0eb0b58bb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d0eb0b58bb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d0eb0b58bb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d0eb0b58bb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d0eb0b58bb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d0eb0b58bb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d0eb0b58bb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d0eb0b58bb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d0eb0b58bb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d0eb0b58bb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d0eb0b58bb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d0eb0b58bb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d0eb0b58bb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d0eb0b58bb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d0eb0b58bb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dbcbb3f07f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dbcbb3f07f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slide">
  <p:cSld name="CUSTOM_2_2">
    <p:bg>
      <p:bgPr>
        <a:solidFill>
          <a:srgbClr val="4285F4"/>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956075" y="1361850"/>
            <a:ext cx="6732000" cy="2785800"/>
          </a:xfrm>
          <a:prstGeom prst="rect">
            <a:avLst/>
          </a:prstGeom>
        </p:spPr>
        <p:txBody>
          <a:bodyPr anchorCtr="0" anchor="t" bIns="91425" lIns="91425" spcFirstLastPara="1" rIns="91425" wrap="square" tIns="91425">
            <a:normAutofit/>
          </a:bodyPr>
          <a:lstStyle>
            <a:lvl1pPr lvl="0" rtl="0">
              <a:spcBef>
                <a:spcPts val="0"/>
              </a:spcBef>
              <a:spcAft>
                <a:spcPts val="0"/>
              </a:spcAft>
              <a:buNone/>
              <a:defRPr sz="4000">
                <a:solidFill>
                  <a:srgbClr val="FFFFFF"/>
                </a:solidFill>
                <a:latin typeface="Google Sans"/>
                <a:ea typeface="Google Sans"/>
                <a:cs typeface="Google Sans"/>
                <a:sym typeface="Google Sans"/>
              </a:defRPr>
            </a:lvl1pPr>
            <a:lvl2pPr lvl="1" rtl="0">
              <a:spcBef>
                <a:spcPts val="0"/>
              </a:spcBef>
              <a:spcAft>
                <a:spcPts val="0"/>
              </a:spcAft>
              <a:buNone/>
              <a:defRPr sz="3600">
                <a:solidFill>
                  <a:srgbClr val="FFFFFF"/>
                </a:solidFill>
                <a:latin typeface="Google Sans"/>
                <a:ea typeface="Google Sans"/>
                <a:cs typeface="Google Sans"/>
                <a:sym typeface="Google Sans"/>
              </a:defRPr>
            </a:lvl2pPr>
            <a:lvl3pPr lvl="2" rtl="0">
              <a:spcBef>
                <a:spcPts val="0"/>
              </a:spcBef>
              <a:spcAft>
                <a:spcPts val="0"/>
              </a:spcAft>
              <a:buNone/>
              <a:defRPr sz="3600">
                <a:solidFill>
                  <a:srgbClr val="FFFFFF"/>
                </a:solidFill>
                <a:latin typeface="Google Sans"/>
                <a:ea typeface="Google Sans"/>
                <a:cs typeface="Google Sans"/>
                <a:sym typeface="Google Sans"/>
              </a:defRPr>
            </a:lvl3pPr>
            <a:lvl4pPr lvl="3" rtl="0">
              <a:spcBef>
                <a:spcPts val="0"/>
              </a:spcBef>
              <a:spcAft>
                <a:spcPts val="0"/>
              </a:spcAft>
              <a:buNone/>
              <a:defRPr sz="3600">
                <a:solidFill>
                  <a:srgbClr val="FFFFFF"/>
                </a:solidFill>
                <a:latin typeface="Google Sans"/>
                <a:ea typeface="Google Sans"/>
                <a:cs typeface="Google Sans"/>
                <a:sym typeface="Google Sans"/>
              </a:defRPr>
            </a:lvl4pPr>
            <a:lvl5pPr lvl="4" rtl="0">
              <a:spcBef>
                <a:spcPts val="0"/>
              </a:spcBef>
              <a:spcAft>
                <a:spcPts val="0"/>
              </a:spcAft>
              <a:buNone/>
              <a:defRPr sz="3600">
                <a:solidFill>
                  <a:srgbClr val="FFFFFF"/>
                </a:solidFill>
                <a:latin typeface="Google Sans"/>
                <a:ea typeface="Google Sans"/>
                <a:cs typeface="Google Sans"/>
                <a:sym typeface="Google Sans"/>
              </a:defRPr>
            </a:lvl5pPr>
            <a:lvl6pPr lvl="5" rtl="0">
              <a:spcBef>
                <a:spcPts val="0"/>
              </a:spcBef>
              <a:spcAft>
                <a:spcPts val="0"/>
              </a:spcAft>
              <a:buNone/>
              <a:defRPr sz="3600">
                <a:solidFill>
                  <a:srgbClr val="FFFFFF"/>
                </a:solidFill>
                <a:latin typeface="Google Sans"/>
                <a:ea typeface="Google Sans"/>
                <a:cs typeface="Google Sans"/>
                <a:sym typeface="Google Sans"/>
              </a:defRPr>
            </a:lvl6pPr>
            <a:lvl7pPr lvl="6" rtl="0">
              <a:spcBef>
                <a:spcPts val="0"/>
              </a:spcBef>
              <a:spcAft>
                <a:spcPts val="0"/>
              </a:spcAft>
              <a:buNone/>
              <a:defRPr sz="3600">
                <a:solidFill>
                  <a:srgbClr val="FFFFFF"/>
                </a:solidFill>
                <a:latin typeface="Google Sans"/>
                <a:ea typeface="Google Sans"/>
                <a:cs typeface="Google Sans"/>
                <a:sym typeface="Google Sans"/>
              </a:defRPr>
            </a:lvl7pPr>
            <a:lvl8pPr lvl="7" rtl="0">
              <a:spcBef>
                <a:spcPts val="0"/>
              </a:spcBef>
              <a:spcAft>
                <a:spcPts val="0"/>
              </a:spcAft>
              <a:buNone/>
              <a:defRPr sz="3600">
                <a:solidFill>
                  <a:srgbClr val="FFFFFF"/>
                </a:solidFill>
                <a:latin typeface="Google Sans"/>
                <a:ea typeface="Google Sans"/>
                <a:cs typeface="Google Sans"/>
                <a:sym typeface="Google Sans"/>
              </a:defRPr>
            </a:lvl8pPr>
            <a:lvl9pPr lvl="8" rtl="0">
              <a:spcBef>
                <a:spcPts val="0"/>
              </a:spcBef>
              <a:spcAft>
                <a:spcPts val="0"/>
              </a:spcAft>
              <a:buNone/>
              <a:defRPr sz="3600">
                <a:solidFill>
                  <a:srgbClr val="FFFFFF"/>
                </a:solidFill>
                <a:latin typeface="Google Sans"/>
                <a:ea typeface="Google Sans"/>
                <a:cs typeface="Google Sans"/>
                <a:sym typeface="Google Sans"/>
              </a:defRPr>
            </a:lvl9pPr>
          </a:lstStyle>
          <a:p/>
        </p:txBody>
      </p:sp>
      <p:sp>
        <p:nvSpPr>
          <p:cNvPr id="52" name="Google Shape;52;p13"/>
          <p:cNvSpPr txBox="1"/>
          <p:nvPr>
            <p:ph idx="1" type="subTitle"/>
          </p:nvPr>
        </p:nvSpPr>
        <p:spPr>
          <a:xfrm>
            <a:off x="959986" y="822442"/>
            <a:ext cx="7555800" cy="446700"/>
          </a:xfrm>
          <a:prstGeom prst="rect">
            <a:avLst/>
          </a:prstGeom>
        </p:spPr>
        <p:txBody>
          <a:bodyPr anchorCtr="0" anchor="t" bIns="91425" lIns="91425" spcFirstLastPara="1" rIns="91425" wrap="square" tIns="91425">
            <a:normAutofit/>
          </a:bodyPr>
          <a:lstStyle>
            <a:lvl1pPr lvl="0" rtl="0">
              <a:spcBef>
                <a:spcPts val="0"/>
              </a:spcBef>
              <a:spcAft>
                <a:spcPts val="0"/>
              </a:spcAft>
              <a:buNone/>
              <a:defRPr sz="1100">
                <a:solidFill>
                  <a:schemeClr val="lt1"/>
                </a:solidFill>
                <a:latin typeface="Roboto Light"/>
                <a:ea typeface="Roboto Light"/>
                <a:cs typeface="Roboto Light"/>
                <a:sym typeface="Roboto Light"/>
              </a:defRPr>
            </a:lvl1pPr>
            <a:lvl2pPr lvl="1" rtl="0">
              <a:spcBef>
                <a:spcPts val="1200"/>
              </a:spcBef>
              <a:spcAft>
                <a:spcPts val="0"/>
              </a:spcAft>
              <a:buNone/>
              <a:defRPr>
                <a:solidFill>
                  <a:schemeClr val="lt1"/>
                </a:solidFill>
              </a:defRPr>
            </a:lvl2pPr>
            <a:lvl3pPr lvl="2" rtl="0">
              <a:spcBef>
                <a:spcPts val="1200"/>
              </a:spcBef>
              <a:spcAft>
                <a:spcPts val="0"/>
              </a:spcAft>
              <a:buNone/>
              <a:defRPr>
                <a:solidFill>
                  <a:schemeClr val="lt1"/>
                </a:solidFill>
              </a:defRPr>
            </a:lvl3pPr>
            <a:lvl4pPr lvl="3" rtl="0">
              <a:spcBef>
                <a:spcPts val="1200"/>
              </a:spcBef>
              <a:spcAft>
                <a:spcPts val="0"/>
              </a:spcAft>
              <a:buNone/>
              <a:defRPr>
                <a:solidFill>
                  <a:schemeClr val="lt1"/>
                </a:solidFill>
              </a:defRPr>
            </a:lvl4pPr>
            <a:lvl5pPr lvl="4" rtl="0">
              <a:spcBef>
                <a:spcPts val="1200"/>
              </a:spcBef>
              <a:spcAft>
                <a:spcPts val="0"/>
              </a:spcAft>
              <a:buNone/>
              <a:defRPr>
                <a:solidFill>
                  <a:schemeClr val="lt1"/>
                </a:solidFill>
              </a:defRPr>
            </a:lvl5pPr>
            <a:lvl6pPr lvl="5" rtl="0">
              <a:spcBef>
                <a:spcPts val="1200"/>
              </a:spcBef>
              <a:spcAft>
                <a:spcPts val="0"/>
              </a:spcAft>
              <a:buNone/>
              <a:defRPr>
                <a:solidFill>
                  <a:schemeClr val="lt1"/>
                </a:solidFill>
              </a:defRPr>
            </a:lvl6pPr>
            <a:lvl7pPr lvl="6" rtl="0">
              <a:spcBef>
                <a:spcPts val="1200"/>
              </a:spcBef>
              <a:spcAft>
                <a:spcPts val="0"/>
              </a:spcAft>
              <a:buNone/>
              <a:defRPr>
                <a:solidFill>
                  <a:schemeClr val="lt1"/>
                </a:solidFill>
              </a:defRPr>
            </a:lvl7pPr>
            <a:lvl8pPr lvl="7" rtl="0">
              <a:spcBef>
                <a:spcPts val="1200"/>
              </a:spcBef>
              <a:spcAft>
                <a:spcPts val="0"/>
              </a:spcAft>
              <a:buNone/>
              <a:defRPr>
                <a:solidFill>
                  <a:schemeClr val="lt1"/>
                </a:solidFill>
              </a:defRPr>
            </a:lvl8pPr>
            <a:lvl9pPr lvl="8" rtl="0">
              <a:spcBef>
                <a:spcPts val="1200"/>
              </a:spcBef>
              <a:spcAft>
                <a:spcPts val="1200"/>
              </a:spcAft>
              <a:buNone/>
              <a:defRPr>
                <a:solidFill>
                  <a:schemeClr val="lt1"/>
                </a:solidFill>
              </a:defRPr>
            </a:lvl9pPr>
          </a:lstStyle>
          <a:p/>
        </p:txBody>
      </p:sp>
      <p:sp>
        <p:nvSpPr>
          <p:cNvPr id="53" name="Google Shape;53;p13"/>
          <p:cNvSpPr/>
          <p:nvPr/>
        </p:nvSpPr>
        <p:spPr>
          <a:xfrm>
            <a:off x="247700" y="4572000"/>
            <a:ext cx="8751900" cy="319800"/>
          </a:xfrm>
          <a:prstGeom prst="rect">
            <a:avLst/>
          </a:prstGeom>
          <a:solidFill>
            <a:srgbClr val="4285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4.pn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1.png"/><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hyperlink" Target="https://www.figma.com/proto/2y0461c0mKxmhJZGGMOaW1/Untitled?node-id=1%3A2&amp;scaling=scale-down&amp;page-id=0%3A1" TargetMode="Externa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5.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 name="Shape 57"/>
        <p:cNvGrpSpPr/>
        <p:nvPr/>
      </p:nvGrpSpPr>
      <p:grpSpPr>
        <a:xfrm>
          <a:off x="0" y="0"/>
          <a:ext cx="0" cy="0"/>
          <a:chOff x="0" y="0"/>
          <a:chExt cx="0" cy="0"/>
        </a:xfrm>
      </p:grpSpPr>
      <p:sp>
        <p:nvSpPr>
          <p:cNvPr id="58" name="Google Shape;58;p14"/>
          <p:cNvSpPr txBox="1"/>
          <p:nvPr/>
        </p:nvSpPr>
        <p:spPr>
          <a:xfrm>
            <a:off x="422858" y="1183109"/>
            <a:ext cx="8205900" cy="2101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4600">
                <a:latin typeface="Google Sans"/>
                <a:ea typeface="Google Sans"/>
                <a:cs typeface="Google Sans"/>
                <a:sym typeface="Google Sans"/>
              </a:rPr>
              <a:t>Hestria’s Kitchen App </a:t>
            </a:r>
            <a:endParaRPr sz="4600">
              <a:latin typeface="Google Sans"/>
              <a:ea typeface="Google Sans"/>
              <a:cs typeface="Google Sans"/>
              <a:sym typeface="Google Sans"/>
            </a:endParaRPr>
          </a:p>
          <a:p>
            <a:pPr indent="0" lvl="0" marL="0" rtl="0" algn="ctr">
              <a:spcBef>
                <a:spcPts val="0"/>
              </a:spcBef>
              <a:spcAft>
                <a:spcPts val="0"/>
              </a:spcAft>
              <a:buNone/>
            </a:pPr>
            <a:r>
              <a:rPr lang="en" sz="4600">
                <a:latin typeface="Google Sans"/>
                <a:ea typeface="Google Sans"/>
                <a:cs typeface="Google Sans"/>
                <a:sym typeface="Google Sans"/>
              </a:rPr>
              <a:t>Usability Study</a:t>
            </a:r>
            <a:endParaRPr sz="4600">
              <a:latin typeface="Google Sans"/>
              <a:ea typeface="Google Sans"/>
              <a:cs typeface="Google Sans"/>
              <a:sym typeface="Google Sans"/>
            </a:endParaRPr>
          </a:p>
        </p:txBody>
      </p:sp>
      <p:sp>
        <p:nvSpPr>
          <p:cNvPr id="59" name="Google Shape;59;p14"/>
          <p:cNvSpPr txBox="1"/>
          <p:nvPr/>
        </p:nvSpPr>
        <p:spPr>
          <a:xfrm>
            <a:off x="422839" y="2866803"/>
            <a:ext cx="8075700" cy="637200"/>
          </a:xfrm>
          <a:prstGeom prst="rect">
            <a:avLst/>
          </a:prstGeom>
          <a:noFill/>
          <a:ln>
            <a:noFill/>
          </a:ln>
        </p:spPr>
        <p:txBody>
          <a:bodyPr anchorCtr="0" anchor="ctr" bIns="91425" lIns="91425" spcFirstLastPara="1" rIns="91425" wrap="square" tIns="91425">
            <a:noAutofit/>
          </a:bodyPr>
          <a:lstStyle/>
          <a:p>
            <a:pPr indent="0" lvl="0" marL="0" rtl="0" algn="r">
              <a:lnSpc>
                <a:spcPct val="115000"/>
              </a:lnSpc>
              <a:spcBef>
                <a:spcPts val="0"/>
              </a:spcBef>
              <a:spcAft>
                <a:spcPts val="0"/>
              </a:spcAft>
              <a:buNone/>
            </a:pPr>
            <a:r>
              <a:rPr lang="en">
                <a:solidFill>
                  <a:srgbClr val="4285F4"/>
                </a:solidFill>
                <a:latin typeface="Google Sans"/>
                <a:ea typeface="Google Sans"/>
                <a:cs typeface="Google Sans"/>
                <a:sym typeface="Google Sans"/>
              </a:rPr>
              <a:t>May 07, 2021</a:t>
            </a:r>
            <a:endParaRPr>
              <a:solidFill>
                <a:srgbClr val="4285F4"/>
              </a:solidFill>
              <a:latin typeface="Google Sans"/>
              <a:ea typeface="Google Sans"/>
              <a:cs typeface="Google Sans"/>
              <a:sym typeface="Google Sans"/>
            </a:endParaRPr>
          </a:p>
        </p:txBody>
      </p:sp>
      <p:sp>
        <p:nvSpPr>
          <p:cNvPr id="60" name="Google Shape;60;p14"/>
          <p:cNvSpPr txBox="1"/>
          <p:nvPr/>
        </p:nvSpPr>
        <p:spPr>
          <a:xfrm>
            <a:off x="442775" y="3728500"/>
            <a:ext cx="2088900" cy="10305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sz="1000">
                <a:solidFill>
                  <a:srgbClr val="666666"/>
                </a:solidFill>
                <a:latin typeface="Roboto"/>
                <a:ea typeface="Roboto"/>
                <a:cs typeface="Roboto"/>
                <a:sym typeface="Roboto"/>
              </a:rPr>
              <a:t>UX Analysis Team</a:t>
            </a:r>
            <a:endParaRPr b="1" sz="1000">
              <a:solidFill>
                <a:srgbClr val="666666"/>
              </a:solidFill>
              <a:latin typeface="Roboto"/>
              <a:ea typeface="Roboto"/>
              <a:cs typeface="Roboto"/>
              <a:sym typeface="Roboto"/>
            </a:endParaRPr>
          </a:p>
          <a:p>
            <a:pPr indent="0" lvl="0" marL="0" rtl="0" algn="l">
              <a:lnSpc>
                <a:spcPct val="150000"/>
              </a:lnSpc>
              <a:spcBef>
                <a:spcPts val="0"/>
              </a:spcBef>
              <a:spcAft>
                <a:spcPts val="0"/>
              </a:spcAft>
              <a:buNone/>
            </a:pPr>
            <a:r>
              <a:rPr lang="en" sz="1000">
                <a:solidFill>
                  <a:srgbClr val="666666"/>
                </a:solidFill>
                <a:latin typeface="Roboto Light"/>
                <a:ea typeface="Roboto Light"/>
                <a:cs typeface="Roboto Light"/>
                <a:sym typeface="Roboto Light"/>
              </a:rPr>
              <a:t>Amirtha Rajan PKS</a:t>
            </a:r>
            <a:endParaRPr sz="1000">
              <a:solidFill>
                <a:srgbClr val="666666"/>
              </a:solidFill>
              <a:latin typeface="Roboto Light"/>
              <a:ea typeface="Roboto Light"/>
              <a:cs typeface="Roboto Light"/>
              <a:sym typeface="Roboto Light"/>
            </a:endParaRPr>
          </a:p>
          <a:p>
            <a:pPr indent="0" lvl="0" marL="0" rtl="0" algn="l">
              <a:lnSpc>
                <a:spcPct val="150000"/>
              </a:lnSpc>
              <a:spcBef>
                <a:spcPts val="0"/>
              </a:spcBef>
              <a:spcAft>
                <a:spcPts val="0"/>
              </a:spcAft>
              <a:buNone/>
            </a:pPr>
            <a:r>
              <a:t/>
            </a:r>
            <a:endParaRPr sz="1000">
              <a:solidFill>
                <a:srgbClr val="666666"/>
              </a:solidFill>
              <a:latin typeface="Roboto Light"/>
              <a:ea typeface="Roboto Light"/>
              <a:cs typeface="Roboto Light"/>
              <a:sym typeface="Roboto Light"/>
            </a:endParaRPr>
          </a:p>
          <a:p>
            <a:pPr indent="0" lvl="0" marL="0" rtl="0" algn="l">
              <a:lnSpc>
                <a:spcPct val="150000"/>
              </a:lnSpc>
              <a:spcBef>
                <a:spcPts val="0"/>
              </a:spcBef>
              <a:spcAft>
                <a:spcPts val="0"/>
              </a:spcAft>
              <a:buNone/>
            </a:pPr>
            <a:r>
              <a:t/>
            </a:r>
            <a:endParaRPr sz="1000">
              <a:solidFill>
                <a:srgbClr val="666666"/>
              </a:solidFill>
              <a:latin typeface="Roboto Light"/>
              <a:ea typeface="Roboto Light"/>
              <a:cs typeface="Roboto Light"/>
              <a:sym typeface="Roboto Ligh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3"/>
          <p:cNvSpPr txBox="1"/>
          <p:nvPr/>
        </p:nvSpPr>
        <p:spPr>
          <a:xfrm>
            <a:off x="273625" y="404600"/>
            <a:ext cx="5131200" cy="566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latin typeface="Google Sans"/>
                <a:ea typeface="Google Sans"/>
                <a:cs typeface="Google Sans"/>
                <a:sym typeface="Google Sans"/>
              </a:rPr>
              <a:t>People want Access Cart quickly</a:t>
            </a:r>
            <a:endParaRPr sz="1800">
              <a:solidFill>
                <a:srgbClr val="000000"/>
              </a:solidFill>
              <a:latin typeface="Google Sans"/>
              <a:ea typeface="Google Sans"/>
              <a:cs typeface="Google Sans"/>
              <a:sym typeface="Google Sans"/>
            </a:endParaRPr>
          </a:p>
          <a:p>
            <a:pPr indent="0" lvl="0" marL="0" rtl="0" algn="l">
              <a:lnSpc>
                <a:spcPct val="115000"/>
              </a:lnSpc>
              <a:spcBef>
                <a:spcPts val="0"/>
              </a:spcBef>
              <a:spcAft>
                <a:spcPts val="0"/>
              </a:spcAft>
              <a:buNone/>
            </a:pPr>
            <a:r>
              <a:t/>
            </a:r>
            <a:endParaRPr sz="1800">
              <a:solidFill>
                <a:srgbClr val="000000"/>
              </a:solidFill>
              <a:latin typeface="Google Sans"/>
              <a:ea typeface="Google Sans"/>
              <a:cs typeface="Google Sans"/>
              <a:sym typeface="Google Sans"/>
            </a:endParaRPr>
          </a:p>
        </p:txBody>
      </p:sp>
      <p:sp>
        <p:nvSpPr>
          <p:cNvPr id="127" name="Google Shape;127;p23"/>
          <p:cNvSpPr txBox="1"/>
          <p:nvPr/>
        </p:nvSpPr>
        <p:spPr>
          <a:xfrm>
            <a:off x="273625" y="971350"/>
            <a:ext cx="3585900" cy="3200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300">
                <a:solidFill>
                  <a:srgbClr val="595959"/>
                </a:solidFill>
                <a:latin typeface="Roboto Light"/>
                <a:ea typeface="Roboto Light"/>
                <a:cs typeface="Roboto Light"/>
                <a:sym typeface="Roboto Light"/>
              </a:rPr>
              <a:t>Supporting evidence from the usability study.</a:t>
            </a:r>
            <a:endParaRPr sz="1300">
              <a:solidFill>
                <a:srgbClr val="595959"/>
              </a:solidFill>
              <a:latin typeface="Roboto Light"/>
              <a:ea typeface="Roboto Light"/>
              <a:cs typeface="Roboto Light"/>
              <a:sym typeface="Roboto Light"/>
            </a:endParaRPr>
          </a:p>
          <a:p>
            <a:pPr indent="-311150" lvl="0" marL="457200" rtl="0" algn="l">
              <a:lnSpc>
                <a:spcPct val="115000"/>
              </a:lnSpc>
              <a:spcBef>
                <a:spcPts val="1000"/>
              </a:spcBef>
              <a:spcAft>
                <a:spcPts val="0"/>
              </a:spcAft>
              <a:buClr>
                <a:srgbClr val="595959"/>
              </a:buClr>
              <a:buSzPts val="1300"/>
              <a:buFont typeface="Roboto Light"/>
              <a:buChar char="●"/>
            </a:pPr>
            <a:r>
              <a:rPr lang="en" sz="1300">
                <a:solidFill>
                  <a:srgbClr val="595959"/>
                </a:solidFill>
                <a:latin typeface="Roboto Light"/>
                <a:ea typeface="Roboto Light"/>
                <a:cs typeface="Roboto Light"/>
                <a:sym typeface="Roboto Light"/>
              </a:rPr>
              <a:t>4 out of 7 total participants said they wanted the ability to choose crust for pizza and bun for burger and sauce in addition to toppings</a:t>
            </a:r>
            <a:endParaRPr sz="1300">
              <a:solidFill>
                <a:srgbClr val="595959"/>
              </a:solidFill>
              <a:latin typeface="Roboto Light"/>
              <a:ea typeface="Roboto Light"/>
              <a:cs typeface="Roboto Light"/>
              <a:sym typeface="Roboto Light"/>
            </a:endParaRPr>
          </a:p>
          <a:p>
            <a:pPr indent="-311150" lvl="0" marL="457200" rtl="0" algn="l">
              <a:lnSpc>
                <a:spcPct val="115000"/>
              </a:lnSpc>
              <a:spcBef>
                <a:spcPts val="1000"/>
              </a:spcBef>
              <a:spcAft>
                <a:spcPts val="0"/>
              </a:spcAft>
              <a:buClr>
                <a:srgbClr val="595959"/>
              </a:buClr>
              <a:buSzPts val="1300"/>
              <a:buFont typeface="Roboto Light"/>
              <a:buChar char="●"/>
            </a:pPr>
            <a:r>
              <a:rPr lang="en" sz="1300">
                <a:solidFill>
                  <a:srgbClr val="595959"/>
                </a:solidFill>
                <a:latin typeface="Roboto Light"/>
                <a:ea typeface="Roboto Light"/>
                <a:cs typeface="Roboto Light"/>
                <a:sym typeface="Roboto Light"/>
              </a:rPr>
              <a:t>3 of those participants noted that they would like an option for gluten-free or low-calorie options.</a:t>
            </a:r>
            <a:endParaRPr sz="1300">
              <a:solidFill>
                <a:srgbClr val="595959"/>
              </a:solidFill>
              <a:latin typeface="Roboto Light"/>
              <a:ea typeface="Roboto Light"/>
              <a:cs typeface="Roboto Light"/>
              <a:sym typeface="Roboto Light"/>
            </a:endParaRPr>
          </a:p>
          <a:p>
            <a:pPr indent="0" lvl="0" marL="457200" rtl="0" algn="l">
              <a:lnSpc>
                <a:spcPct val="115000"/>
              </a:lnSpc>
              <a:spcBef>
                <a:spcPts val="1000"/>
              </a:spcBef>
              <a:spcAft>
                <a:spcPts val="0"/>
              </a:spcAft>
              <a:buNone/>
            </a:pPr>
            <a:r>
              <a:t/>
            </a:r>
            <a:endParaRPr sz="1300">
              <a:solidFill>
                <a:srgbClr val="595959"/>
              </a:solidFill>
              <a:latin typeface="Roboto Light"/>
              <a:ea typeface="Roboto Light"/>
              <a:cs typeface="Roboto Light"/>
              <a:sym typeface="Roboto Light"/>
            </a:endParaRPr>
          </a:p>
          <a:p>
            <a:pPr indent="0" lvl="0" marL="0" rtl="0" algn="l">
              <a:spcBef>
                <a:spcPts val="1000"/>
              </a:spcBef>
              <a:spcAft>
                <a:spcPts val="0"/>
              </a:spcAft>
              <a:buClr>
                <a:schemeClr val="dk1"/>
              </a:buClr>
              <a:buSzPts val="1100"/>
              <a:buFont typeface="Arial"/>
              <a:buNone/>
            </a:pPr>
            <a:r>
              <a:rPr lang="en" sz="1300">
                <a:solidFill>
                  <a:schemeClr val="accent1"/>
                </a:solidFill>
                <a:latin typeface="Roboto Light"/>
                <a:ea typeface="Roboto Light"/>
                <a:cs typeface="Roboto Light"/>
                <a:sym typeface="Roboto Light"/>
              </a:rPr>
              <a:t>“</a:t>
            </a:r>
            <a:r>
              <a:rPr i="1" lang="en" sz="1300">
                <a:solidFill>
                  <a:schemeClr val="accent1"/>
                </a:solidFill>
                <a:latin typeface="Roboto Light"/>
                <a:ea typeface="Roboto Light"/>
                <a:cs typeface="Roboto Light"/>
                <a:sym typeface="Roboto Light"/>
              </a:rPr>
              <a:t>I’m gluten-intolerant, so I would really like the option to customize my pizza/bruger that meets my dietary needs.</a:t>
            </a:r>
            <a:r>
              <a:rPr lang="en" sz="1300">
                <a:solidFill>
                  <a:schemeClr val="accent1"/>
                </a:solidFill>
                <a:latin typeface="Roboto Light"/>
                <a:ea typeface="Roboto Light"/>
                <a:cs typeface="Roboto Light"/>
                <a:sym typeface="Roboto Light"/>
              </a:rPr>
              <a:t>” </a:t>
            </a:r>
            <a:endParaRPr sz="1300">
              <a:solidFill>
                <a:schemeClr val="accent1"/>
              </a:solidFill>
              <a:latin typeface="Roboto Light"/>
              <a:ea typeface="Roboto Light"/>
              <a:cs typeface="Roboto Light"/>
              <a:sym typeface="Roboto Light"/>
            </a:endParaRPr>
          </a:p>
          <a:p>
            <a:pPr indent="0" lvl="0" marL="0" rtl="0" algn="l">
              <a:spcBef>
                <a:spcPts val="0"/>
              </a:spcBef>
              <a:spcAft>
                <a:spcPts val="0"/>
              </a:spcAft>
              <a:buClr>
                <a:schemeClr val="dk1"/>
              </a:buClr>
              <a:buSzPts val="1100"/>
              <a:buFont typeface="Arial"/>
              <a:buNone/>
            </a:pPr>
            <a:r>
              <a:rPr lang="en" sz="1300">
                <a:solidFill>
                  <a:srgbClr val="4285F4"/>
                </a:solidFill>
                <a:latin typeface="Roboto Light"/>
                <a:ea typeface="Roboto Light"/>
                <a:cs typeface="Roboto Light"/>
                <a:sym typeface="Roboto Light"/>
              </a:rPr>
              <a:t>— </a:t>
            </a:r>
            <a:r>
              <a:rPr lang="en" sz="1300">
                <a:solidFill>
                  <a:schemeClr val="accent1"/>
                </a:solidFill>
                <a:latin typeface="Roboto Light"/>
                <a:ea typeface="Roboto Light"/>
                <a:cs typeface="Roboto Light"/>
                <a:sym typeface="Roboto Light"/>
              </a:rPr>
              <a:t>Clare, consumer from Queens, NYC</a:t>
            </a:r>
            <a:endParaRPr sz="1300">
              <a:solidFill>
                <a:srgbClr val="4285F4"/>
              </a:solidFill>
              <a:latin typeface="Roboto Light"/>
              <a:ea typeface="Roboto Light"/>
              <a:cs typeface="Roboto Light"/>
              <a:sym typeface="Roboto Light"/>
            </a:endParaRPr>
          </a:p>
          <a:p>
            <a:pPr indent="0" lvl="0" marL="0" rtl="0" algn="l">
              <a:lnSpc>
                <a:spcPct val="115000"/>
              </a:lnSpc>
              <a:spcBef>
                <a:spcPts val="0"/>
              </a:spcBef>
              <a:spcAft>
                <a:spcPts val="1000"/>
              </a:spcAft>
              <a:buNone/>
            </a:pPr>
            <a:r>
              <a:t/>
            </a:r>
            <a:endParaRPr sz="1300">
              <a:solidFill>
                <a:srgbClr val="595959"/>
              </a:solidFill>
              <a:latin typeface="Roboto Light"/>
              <a:ea typeface="Roboto Light"/>
              <a:cs typeface="Roboto Light"/>
              <a:sym typeface="Roboto Light"/>
            </a:endParaRPr>
          </a:p>
        </p:txBody>
      </p:sp>
      <p:sp>
        <p:nvSpPr>
          <p:cNvPr id="128" name="Google Shape;128;p23"/>
          <p:cNvSpPr/>
          <p:nvPr/>
        </p:nvSpPr>
        <p:spPr>
          <a:xfrm>
            <a:off x="6257053" y="3068575"/>
            <a:ext cx="1732800" cy="501600"/>
          </a:xfrm>
          <a:prstGeom prst="rect">
            <a:avLst/>
          </a:prstGeom>
          <a:noFill/>
          <a:ln cap="flat" cmpd="sng" w="28575">
            <a:solidFill>
              <a:srgbClr val="4285F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285F4"/>
              </a:solidFill>
            </a:endParaRPr>
          </a:p>
        </p:txBody>
      </p:sp>
      <p:grpSp>
        <p:nvGrpSpPr>
          <p:cNvPr id="129" name="Google Shape;129;p23"/>
          <p:cNvGrpSpPr/>
          <p:nvPr/>
        </p:nvGrpSpPr>
        <p:grpSpPr>
          <a:xfrm>
            <a:off x="6134289" y="2951327"/>
            <a:ext cx="234000" cy="234000"/>
            <a:chOff x="4462947" y="2315504"/>
            <a:chExt cx="234000" cy="234000"/>
          </a:xfrm>
        </p:grpSpPr>
        <p:sp>
          <p:nvSpPr>
            <p:cNvPr id="130" name="Google Shape;130;p23"/>
            <p:cNvSpPr/>
            <p:nvPr/>
          </p:nvSpPr>
          <p:spPr>
            <a:xfrm>
              <a:off x="4504550" y="2364650"/>
              <a:ext cx="165900" cy="165900"/>
            </a:xfrm>
            <a:prstGeom prst="ellipse">
              <a:avLst/>
            </a:prstGeom>
            <a:solidFill>
              <a:srgbClr val="4285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sp>
          <p:nvSpPr>
            <p:cNvPr id="131" name="Google Shape;131;p23"/>
            <p:cNvSpPr txBox="1"/>
            <p:nvPr/>
          </p:nvSpPr>
          <p:spPr>
            <a:xfrm>
              <a:off x="4462947" y="2315504"/>
              <a:ext cx="234000" cy="234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900">
                  <a:solidFill>
                    <a:srgbClr val="FFFFFF"/>
                  </a:solidFill>
                  <a:latin typeface="Roboto"/>
                  <a:ea typeface="Roboto"/>
                  <a:cs typeface="Roboto"/>
                  <a:sym typeface="Roboto"/>
                </a:rPr>
                <a:t>a</a:t>
              </a:r>
              <a:endParaRPr sz="900">
                <a:solidFill>
                  <a:srgbClr val="FFFFFF"/>
                </a:solidFill>
                <a:latin typeface="Roboto"/>
                <a:ea typeface="Roboto"/>
                <a:cs typeface="Roboto"/>
                <a:sym typeface="Roboto"/>
              </a:endParaRPr>
            </a:p>
          </p:txBody>
        </p:sp>
      </p:grpSp>
      <p:sp>
        <p:nvSpPr>
          <p:cNvPr id="132" name="Google Shape;132;p23"/>
          <p:cNvSpPr/>
          <p:nvPr/>
        </p:nvSpPr>
        <p:spPr>
          <a:xfrm>
            <a:off x="279375" y="4700968"/>
            <a:ext cx="8562900" cy="1542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33" name="Google Shape;133;p23"/>
          <p:cNvPicPr preferRelativeResize="0"/>
          <p:nvPr/>
        </p:nvPicPr>
        <p:blipFill>
          <a:blip r:embed="rId3">
            <a:alphaModFix/>
          </a:blip>
          <a:stretch>
            <a:fillRect/>
          </a:stretch>
        </p:blipFill>
        <p:spPr>
          <a:xfrm>
            <a:off x="6032375" y="95325"/>
            <a:ext cx="2714400" cy="48782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4"/>
          <p:cNvSpPr txBox="1"/>
          <p:nvPr>
            <p:ph type="title"/>
          </p:nvPr>
        </p:nvSpPr>
        <p:spPr>
          <a:xfrm>
            <a:off x="278550" y="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1820"/>
              <a:t>INSIGHT 2: </a:t>
            </a:r>
            <a:r>
              <a:rPr lang="en" sz="1800">
                <a:latin typeface="Google Sans"/>
                <a:ea typeface="Google Sans"/>
                <a:cs typeface="Google Sans"/>
                <a:sym typeface="Google Sans"/>
              </a:rPr>
              <a:t>People want Access Cart quickly</a:t>
            </a:r>
            <a:endParaRPr sz="1800">
              <a:latin typeface="Google Sans"/>
              <a:ea typeface="Google Sans"/>
              <a:cs typeface="Google Sans"/>
              <a:sym typeface="Google Sans"/>
            </a:endParaRPr>
          </a:p>
          <a:p>
            <a:pPr indent="0" lvl="0" marL="0" rtl="0" algn="l">
              <a:spcBef>
                <a:spcPts val="0"/>
              </a:spcBef>
              <a:spcAft>
                <a:spcPts val="0"/>
              </a:spcAft>
              <a:buSzPts val="990"/>
              <a:buNone/>
            </a:pPr>
            <a:r>
              <a:t/>
            </a:r>
            <a:endParaRPr sz="1820"/>
          </a:p>
        </p:txBody>
      </p:sp>
      <p:sp>
        <p:nvSpPr>
          <p:cNvPr id="139" name="Google Shape;139;p24"/>
          <p:cNvSpPr txBox="1"/>
          <p:nvPr/>
        </p:nvSpPr>
        <p:spPr>
          <a:xfrm>
            <a:off x="1757350" y="572700"/>
            <a:ext cx="1202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Before</a:t>
            </a:r>
            <a:endParaRPr/>
          </a:p>
        </p:txBody>
      </p:sp>
      <p:sp>
        <p:nvSpPr>
          <p:cNvPr id="140" name="Google Shape;140;p24"/>
          <p:cNvSpPr txBox="1"/>
          <p:nvPr/>
        </p:nvSpPr>
        <p:spPr>
          <a:xfrm>
            <a:off x="6555925" y="572700"/>
            <a:ext cx="1202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After</a:t>
            </a:r>
            <a:endParaRPr/>
          </a:p>
        </p:txBody>
      </p:sp>
      <p:pic>
        <p:nvPicPr>
          <p:cNvPr id="141" name="Google Shape;141;p24"/>
          <p:cNvPicPr preferRelativeResize="0"/>
          <p:nvPr/>
        </p:nvPicPr>
        <p:blipFill>
          <a:blip r:embed="rId3">
            <a:alphaModFix/>
          </a:blip>
          <a:stretch>
            <a:fillRect/>
          </a:stretch>
        </p:blipFill>
        <p:spPr>
          <a:xfrm>
            <a:off x="1162425" y="972900"/>
            <a:ext cx="2232400" cy="4012025"/>
          </a:xfrm>
          <a:prstGeom prst="rect">
            <a:avLst/>
          </a:prstGeom>
          <a:noFill/>
          <a:ln>
            <a:noFill/>
          </a:ln>
        </p:spPr>
      </p:pic>
      <p:pic>
        <p:nvPicPr>
          <p:cNvPr id="142" name="Google Shape;142;p24"/>
          <p:cNvPicPr preferRelativeResize="0"/>
          <p:nvPr/>
        </p:nvPicPr>
        <p:blipFill>
          <a:blip r:embed="rId4">
            <a:alphaModFix/>
          </a:blip>
          <a:stretch>
            <a:fillRect/>
          </a:stretch>
        </p:blipFill>
        <p:spPr>
          <a:xfrm>
            <a:off x="5812500" y="885388"/>
            <a:ext cx="2321800" cy="41870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5"/>
          <p:cNvSpPr txBox="1"/>
          <p:nvPr/>
        </p:nvSpPr>
        <p:spPr>
          <a:xfrm>
            <a:off x="273625" y="404600"/>
            <a:ext cx="5131200" cy="566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latin typeface="Google Sans"/>
                <a:ea typeface="Google Sans"/>
                <a:cs typeface="Google Sans"/>
                <a:sym typeface="Google Sans"/>
              </a:rPr>
              <a:t>People want to view items already added</a:t>
            </a:r>
            <a:endParaRPr sz="1800">
              <a:solidFill>
                <a:srgbClr val="000000"/>
              </a:solidFill>
              <a:latin typeface="Google Sans"/>
              <a:ea typeface="Google Sans"/>
              <a:cs typeface="Google Sans"/>
              <a:sym typeface="Google Sans"/>
            </a:endParaRPr>
          </a:p>
          <a:p>
            <a:pPr indent="0" lvl="0" marL="0" rtl="0" algn="l">
              <a:lnSpc>
                <a:spcPct val="115000"/>
              </a:lnSpc>
              <a:spcBef>
                <a:spcPts val="0"/>
              </a:spcBef>
              <a:spcAft>
                <a:spcPts val="0"/>
              </a:spcAft>
              <a:buNone/>
            </a:pPr>
            <a:r>
              <a:t/>
            </a:r>
            <a:endParaRPr sz="1800">
              <a:solidFill>
                <a:srgbClr val="000000"/>
              </a:solidFill>
              <a:latin typeface="Google Sans"/>
              <a:ea typeface="Google Sans"/>
              <a:cs typeface="Google Sans"/>
              <a:sym typeface="Google Sans"/>
            </a:endParaRPr>
          </a:p>
        </p:txBody>
      </p:sp>
      <p:sp>
        <p:nvSpPr>
          <p:cNvPr id="148" name="Google Shape;148;p25"/>
          <p:cNvSpPr txBox="1"/>
          <p:nvPr/>
        </p:nvSpPr>
        <p:spPr>
          <a:xfrm>
            <a:off x="273625" y="971350"/>
            <a:ext cx="3585900" cy="3987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300">
                <a:solidFill>
                  <a:srgbClr val="595959"/>
                </a:solidFill>
                <a:latin typeface="Roboto Light"/>
                <a:ea typeface="Roboto Light"/>
                <a:cs typeface="Roboto Light"/>
                <a:sym typeface="Roboto Light"/>
              </a:rPr>
              <a:t>Supporting evidence from the usability study.</a:t>
            </a:r>
            <a:endParaRPr sz="1300">
              <a:solidFill>
                <a:srgbClr val="595959"/>
              </a:solidFill>
              <a:latin typeface="Roboto Light"/>
              <a:ea typeface="Roboto Light"/>
              <a:cs typeface="Roboto Light"/>
              <a:sym typeface="Roboto Light"/>
            </a:endParaRPr>
          </a:p>
          <a:p>
            <a:pPr indent="-311150" lvl="0" marL="457200" rtl="0" algn="l">
              <a:lnSpc>
                <a:spcPct val="115000"/>
              </a:lnSpc>
              <a:spcBef>
                <a:spcPts val="1000"/>
              </a:spcBef>
              <a:spcAft>
                <a:spcPts val="0"/>
              </a:spcAft>
              <a:buClr>
                <a:srgbClr val="595959"/>
              </a:buClr>
              <a:buSzPts val="1300"/>
              <a:buFont typeface="Roboto Light"/>
              <a:buChar char="●"/>
            </a:pPr>
            <a:r>
              <a:rPr lang="en" sz="1300">
                <a:solidFill>
                  <a:srgbClr val="595959"/>
                </a:solidFill>
                <a:latin typeface="Roboto Light"/>
                <a:ea typeface="Roboto Light"/>
                <a:cs typeface="Roboto Light"/>
                <a:sym typeface="Roboto Light"/>
              </a:rPr>
              <a:t>6 out of 7 total participants said they wanted an option for delivery and scheduled delivery</a:t>
            </a:r>
            <a:endParaRPr sz="1300">
              <a:solidFill>
                <a:srgbClr val="595959"/>
              </a:solidFill>
              <a:latin typeface="Roboto Light"/>
              <a:ea typeface="Roboto Light"/>
              <a:cs typeface="Roboto Light"/>
              <a:sym typeface="Roboto Light"/>
            </a:endParaRPr>
          </a:p>
          <a:p>
            <a:pPr indent="0" lvl="0" marL="0" rtl="0" algn="l">
              <a:lnSpc>
                <a:spcPct val="115000"/>
              </a:lnSpc>
              <a:spcBef>
                <a:spcPts val="1000"/>
              </a:spcBef>
              <a:spcAft>
                <a:spcPts val="0"/>
              </a:spcAft>
              <a:buNone/>
            </a:pPr>
            <a:r>
              <a:t/>
            </a:r>
            <a:endParaRPr sz="1300">
              <a:solidFill>
                <a:srgbClr val="595959"/>
              </a:solidFill>
              <a:latin typeface="Roboto Light"/>
              <a:ea typeface="Roboto Light"/>
              <a:cs typeface="Roboto Light"/>
              <a:sym typeface="Roboto Light"/>
            </a:endParaRPr>
          </a:p>
          <a:p>
            <a:pPr indent="0" lvl="0" marL="0" rtl="0" algn="l">
              <a:lnSpc>
                <a:spcPct val="115000"/>
              </a:lnSpc>
              <a:spcBef>
                <a:spcPts val="1000"/>
              </a:spcBef>
              <a:spcAft>
                <a:spcPts val="0"/>
              </a:spcAft>
              <a:buNone/>
            </a:pPr>
            <a:r>
              <a:t/>
            </a:r>
            <a:endParaRPr sz="1300">
              <a:solidFill>
                <a:srgbClr val="595959"/>
              </a:solidFill>
              <a:latin typeface="Roboto Light"/>
              <a:ea typeface="Roboto Light"/>
              <a:cs typeface="Roboto Light"/>
              <a:sym typeface="Roboto Light"/>
            </a:endParaRPr>
          </a:p>
          <a:p>
            <a:pPr indent="0" lvl="0" marL="0" rtl="0" algn="l">
              <a:lnSpc>
                <a:spcPct val="115000"/>
              </a:lnSpc>
              <a:spcBef>
                <a:spcPts val="1000"/>
              </a:spcBef>
              <a:spcAft>
                <a:spcPts val="0"/>
              </a:spcAft>
              <a:buNone/>
            </a:pPr>
            <a:r>
              <a:t/>
            </a:r>
            <a:endParaRPr sz="1300">
              <a:solidFill>
                <a:srgbClr val="595959"/>
              </a:solidFill>
              <a:latin typeface="Roboto Light"/>
              <a:ea typeface="Roboto Light"/>
              <a:cs typeface="Roboto Light"/>
              <a:sym typeface="Roboto Light"/>
            </a:endParaRPr>
          </a:p>
          <a:p>
            <a:pPr indent="0" lvl="0" marL="0" rtl="0" algn="l">
              <a:spcBef>
                <a:spcPts val="1000"/>
              </a:spcBef>
              <a:spcAft>
                <a:spcPts val="0"/>
              </a:spcAft>
              <a:buNone/>
            </a:pPr>
            <a:r>
              <a:rPr lang="en" sz="1300">
                <a:solidFill>
                  <a:schemeClr val="accent1"/>
                </a:solidFill>
                <a:latin typeface="Roboto Light"/>
                <a:ea typeface="Roboto Light"/>
                <a:cs typeface="Roboto Light"/>
                <a:sym typeface="Roboto Light"/>
              </a:rPr>
              <a:t>“</a:t>
            </a:r>
            <a:r>
              <a:rPr i="1" lang="en" sz="1300">
                <a:solidFill>
                  <a:schemeClr val="accent1"/>
                </a:solidFill>
                <a:latin typeface="Roboto Light"/>
                <a:ea typeface="Roboto Light"/>
                <a:cs typeface="Roboto Light"/>
                <a:sym typeface="Roboto Light"/>
              </a:rPr>
              <a:t>With my busy schedule it’s not always easy to drive to the store and back. Sometimes I just want to kick back, relax, and get some food delivered as schedule. Easy</a:t>
            </a:r>
            <a:r>
              <a:rPr i="1" lang="en" sz="1300">
                <a:solidFill>
                  <a:schemeClr val="accent1"/>
                </a:solidFill>
                <a:latin typeface="Roboto Light"/>
                <a:ea typeface="Roboto Light"/>
                <a:cs typeface="Roboto Light"/>
                <a:sym typeface="Roboto Light"/>
              </a:rPr>
              <a:t>.</a:t>
            </a:r>
            <a:r>
              <a:rPr lang="en" sz="1300">
                <a:solidFill>
                  <a:schemeClr val="accent1"/>
                </a:solidFill>
                <a:latin typeface="Roboto Light"/>
                <a:ea typeface="Roboto Light"/>
                <a:cs typeface="Roboto Light"/>
                <a:sym typeface="Roboto Light"/>
              </a:rPr>
              <a:t>” </a:t>
            </a:r>
            <a:endParaRPr sz="1300">
              <a:solidFill>
                <a:schemeClr val="accent1"/>
              </a:solidFill>
              <a:latin typeface="Roboto Light"/>
              <a:ea typeface="Roboto Light"/>
              <a:cs typeface="Roboto Light"/>
              <a:sym typeface="Roboto Light"/>
            </a:endParaRPr>
          </a:p>
          <a:p>
            <a:pPr indent="0" lvl="0" marL="0" rtl="0" algn="l">
              <a:spcBef>
                <a:spcPts val="0"/>
              </a:spcBef>
              <a:spcAft>
                <a:spcPts val="0"/>
              </a:spcAft>
              <a:buNone/>
            </a:pPr>
            <a:r>
              <a:rPr lang="en" sz="1300">
                <a:solidFill>
                  <a:srgbClr val="4285F4"/>
                </a:solidFill>
                <a:latin typeface="Roboto Light"/>
                <a:ea typeface="Roboto Light"/>
                <a:cs typeface="Roboto Light"/>
                <a:sym typeface="Roboto Light"/>
              </a:rPr>
              <a:t>— </a:t>
            </a:r>
            <a:r>
              <a:rPr lang="en" sz="1300">
                <a:solidFill>
                  <a:schemeClr val="accent1"/>
                </a:solidFill>
                <a:latin typeface="Roboto Light"/>
                <a:ea typeface="Roboto Light"/>
                <a:cs typeface="Roboto Light"/>
                <a:sym typeface="Roboto Light"/>
              </a:rPr>
              <a:t>Lara</a:t>
            </a:r>
            <a:r>
              <a:rPr lang="en" sz="1300">
                <a:solidFill>
                  <a:schemeClr val="accent1"/>
                </a:solidFill>
                <a:latin typeface="Roboto Light"/>
                <a:ea typeface="Roboto Light"/>
                <a:cs typeface="Roboto Light"/>
                <a:sym typeface="Roboto Light"/>
              </a:rPr>
              <a:t>, consumer from Ranch, Bronx</a:t>
            </a:r>
            <a:endParaRPr sz="1300">
              <a:solidFill>
                <a:srgbClr val="4285F4"/>
              </a:solidFill>
              <a:latin typeface="Roboto Light"/>
              <a:ea typeface="Roboto Light"/>
              <a:cs typeface="Roboto Light"/>
              <a:sym typeface="Roboto Light"/>
            </a:endParaRPr>
          </a:p>
          <a:p>
            <a:pPr indent="0" lvl="0" marL="0" rtl="0" algn="l">
              <a:lnSpc>
                <a:spcPct val="115000"/>
              </a:lnSpc>
              <a:spcBef>
                <a:spcPts val="0"/>
              </a:spcBef>
              <a:spcAft>
                <a:spcPts val="1000"/>
              </a:spcAft>
              <a:buNone/>
            </a:pPr>
            <a:r>
              <a:t/>
            </a:r>
            <a:endParaRPr sz="1300">
              <a:solidFill>
                <a:srgbClr val="595959"/>
              </a:solidFill>
              <a:latin typeface="Roboto Light"/>
              <a:ea typeface="Roboto Light"/>
              <a:cs typeface="Roboto Light"/>
              <a:sym typeface="Roboto Light"/>
            </a:endParaRPr>
          </a:p>
        </p:txBody>
      </p:sp>
      <p:sp>
        <p:nvSpPr>
          <p:cNvPr id="149" name="Google Shape;149;p25"/>
          <p:cNvSpPr/>
          <p:nvPr/>
        </p:nvSpPr>
        <p:spPr>
          <a:xfrm>
            <a:off x="6257053" y="3068575"/>
            <a:ext cx="1732800" cy="501600"/>
          </a:xfrm>
          <a:prstGeom prst="rect">
            <a:avLst/>
          </a:prstGeom>
          <a:noFill/>
          <a:ln cap="flat" cmpd="sng" w="28575">
            <a:solidFill>
              <a:srgbClr val="4285F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285F4"/>
              </a:solidFill>
            </a:endParaRPr>
          </a:p>
        </p:txBody>
      </p:sp>
      <p:grpSp>
        <p:nvGrpSpPr>
          <p:cNvPr id="150" name="Google Shape;150;p25"/>
          <p:cNvGrpSpPr/>
          <p:nvPr/>
        </p:nvGrpSpPr>
        <p:grpSpPr>
          <a:xfrm>
            <a:off x="6134289" y="2951327"/>
            <a:ext cx="234000" cy="234000"/>
            <a:chOff x="4462947" y="2315504"/>
            <a:chExt cx="234000" cy="234000"/>
          </a:xfrm>
        </p:grpSpPr>
        <p:sp>
          <p:nvSpPr>
            <p:cNvPr id="151" name="Google Shape;151;p25"/>
            <p:cNvSpPr/>
            <p:nvPr/>
          </p:nvSpPr>
          <p:spPr>
            <a:xfrm>
              <a:off x="4504550" y="2364650"/>
              <a:ext cx="165900" cy="165900"/>
            </a:xfrm>
            <a:prstGeom prst="ellipse">
              <a:avLst/>
            </a:prstGeom>
            <a:solidFill>
              <a:srgbClr val="4285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sp>
          <p:nvSpPr>
            <p:cNvPr id="152" name="Google Shape;152;p25"/>
            <p:cNvSpPr txBox="1"/>
            <p:nvPr/>
          </p:nvSpPr>
          <p:spPr>
            <a:xfrm>
              <a:off x="4462947" y="2315504"/>
              <a:ext cx="234000" cy="234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900">
                  <a:solidFill>
                    <a:srgbClr val="FFFFFF"/>
                  </a:solidFill>
                  <a:latin typeface="Roboto"/>
                  <a:ea typeface="Roboto"/>
                  <a:cs typeface="Roboto"/>
                  <a:sym typeface="Roboto"/>
                </a:rPr>
                <a:t>a</a:t>
              </a:r>
              <a:endParaRPr sz="900">
                <a:solidFill>
                  <a:srgbClr val="FFFFFF"/>
                </a:solidFill>
                <a:latin typeface="Roboto"/>
                <a:ea typeface="Roboto"/>
                <a:cs typeface="Roboto"/>
                <a:sym typeface="Roboto"/>
              </a:endParaRPr>
            </a:p>
          </p:txBody>
        </p:sp>
      </p:grpSp>
      <p:sp>
        <p:nvSpPr>
          <p:cNvPr id="153" name="Google Shape;153;p25"/>
          <p:cNvSpPr/>
          <p:nvPr/>
        </p:nvSpPr>
        <p:spPr>
          <a:xfrm>
            <a:off x="279375" y="4700968"/>
            <a:ext cx="8562900" cy="1542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54" name="Google Shape;154;p25"/>
          <p:cNvPicPr preferRelativeResize="0"/>
          <p:nvPr/>
        </p:nvPicPr>
        <p:blipFill>
          <a:blip r:embed="rId3">
            <a:alphaModFix/>
          </a:blip>
          <a:stretch>
            <a:fillRect/>
          </a:stretch>
        </p:blipFill>
        <p:spPr>
          <a:xfrm>
            <a:off x="5800851" y="172375"/>
            <a:ext cx="2645200" cy="468279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6"/>
          <p:cNvSpPr txBox="1"/>
          <p:nvPr>
            <p:ph type="title"/>
          </p:nvPr>
        </p:nvSpPr>
        <p:spPr>
          <a:xfrm>
            <a:off x="278550" y="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1820"/>
              <a:t>INSIGHT 3: </a:t>
            </a:r>
            <a:r>
              <a:rPr lang="en" sz="1800">
                <a:latin typeface="Google Sans"/>
                <a:ea typeface="Google Sans"/>
                <a:cs typeface="Google Sans"/>
                <a:sym typeface="Google Sans"/>
              </a:rPr>
              <a:t>People want to view items already added</a:t>
            </a:r>
            <a:endParaRPr sz="1800">
              <a:latin typeface="Google Sans"/>
              <a:ea typeface="Google Sans"/>
              <a:cs typeface="Google Sans"/>
              <a:sym typeface="Google Sans"/>
            </a:endParaRPr>
          </a:p>
          <a:p>
            <a:pPr indent="0" lvl="0" marL="0" rtl="0" algn="l">
              <a:spcBef>
                <a:spcPts val="0"/>
              </a:spcBef>
              <a:spcAft>
                <a:spcPts val="0"/>
              </a:spcAft>
              <a:buSzPts val="990"/>
              <a:buNone/>
            </a:pPr>
            <a:r>
              <a:t/>
            </a:r>
            <a:endParaRPr sz="1820"/>
          </a:p>
        </p:txBody>
      </p:sp>
      <p:sp>
        <p:nvSpPr>
          <p:cNvPr id="160" name="Google Shape;160;p26"/>
          <p:cNvSpPr txBox="1"/>
          <p:nvPr/>
        </p:nvSpPr>
        <p:spPr>
          <a:xfrm>
            <a:off x="1757350" y="572700"/>
            <a:ext cx="1202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Before</a:t>
            </a:r>
            <a:endParaRPr/>
          </a:p>
        </p:txBody>
      </p:sp>
      <p:sp>
        <p:nvSpPr>
          <p:cNvPr id="161" name="Google Shape;161;p26"/>
          <p:cNvSpPr txBox="1"/>
          <p:nvPr/>
        </p:nvSpPr>
        <p:spPr>
          <a:xfrm>
            <a:off x="6555925" y="572700"/>
            <a:ext cx="1202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After</a:t>
            </a:r>
            <a:endParaRPr/>
          </a:p>
        </p:txBody>
      </p:sp>
      <p:pic>
        <p:nvPicPr>
          <p:cNvPr id="162" name="Google Shape;162;p26"/>
          <p:cNvPicPr preferRelativeResize="0"/>
          <p:nvPr/>
        </p:nvPicPr>
        <p:blipFill>
          <a:blip r:embed="rId3">
            <a:alphaModFix/>
          </a:blip>
          <a:stretch>
            <a:fillRect/>
          </a:stretch>
        </p:blipFill>
        <p:spPr>
          <a:xfrm>
            <a:off x="1075975" y="988587"/>
            <a:ext cx="2248575" cy="3980676"/>
          </a:xfrm>
          <a:prstGeom prst="rect">
            <a:avLst/>
          </a:prstGeom>
          <a:noFill/>
          <a:ln>
            <a:noFill/>
          </a:ln>
        </p:spPr>
      </p:pic>
      <p:pic>
        <p:nvPicPr>
          <p:cNvPr id="163" name="Google Shape;163;p26"/>
          <p:cNvPicPr preferRelativeResize="0"/>
          <p:nvPr/>
        </p:nvPicPr>
        <p:blipFill>
          <a:blip r:embed="rId4">
            <a:alphaModFix/>
          </a:blip>
          <a:stretch>
            <a:fillRect/>
          </a:stretch>
        </p:blipFill>
        <p:spPr>
          <a:xfrm>
            <a:off x="5752375" y="927300"/>
            <a:ext cx="2284339" cy="40596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7"/>
          <p:cNvSpPr txBox="1"/>
          <p:nvPr>
            <p:ph type="title"/>
          </p:nvPr>
        </p:nvSpPr>
        <p:spPr>
          <a:xfrm>
            <a:off x="956075" y="1361850"/>
            <a:ext cx="7443000" cy="2785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Insights &amp; Recommendations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8"/>
          <p:cNvSpPr/>
          <p:nvPr/>
        </p:nvSpPr>
        <p:spPr>
          <a:xfrm>
            <a:off x="1349150" y="1837775"/>
            <a:ext cx="2039400" cy="2761800"/>
          </a:xfrm>
          <a:prstGeom prst="rect">
            <a:avLst/>
          </a:pr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28"/>
          <p:cNvSpPr/>
          <p:nvPr/>
        </p:nvSpPr>
        <p:spPr>
          <a:xfrm>
            <a:off x="1537475" y="946425"/>
            <a:ext cx="1657500" cy="1657500"/>
          </a:xfrm>
          <a:prstGeom prst="ellipse">
            <a:avLst/>
          </a:prstGeom>
          <a:solidFill>
            <a:srgbClr val="4285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28"/>
          <p:cNvSpPr/>
          <p:nvPr/>
        </p:nvSpPr>
        <p:spPr>
          <a:xfrm>
            <a:off x="3514200" y="1837775"/>
            <a:ext cx="2039400" cy="2761800"/>
          </a:xfrm>
          <a:prstGeom prst="rect">
            <a:avLst/>
          </a:pr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28"/>
          <p:cNvSpPr/>
          <p:nvPr/>
        </p:nvSpPr>
        <p:spPr>
          <a:xfrm>
            <a:off x="3702525" y="946425"/>
            <a:ext cx="1657500" cy="1657500"/>
          </a:xfrm>
          <a:prstGeom prst="ellipse">
            <a:avLst/>
          </a:prstGeom>
          <a:solidFill>
            <a:srgbClr val="4285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28"/>
          <p:cNvSpPr/>
          <p:nvPr/>
        </p:nvSpPr>
        <p:spPr>
          <a:xfrm>
            <a:off x="5755450" y="1837775"/>
            <a:ext cx="2039400" cy="2761800"/>
          </a:xfrm>
          <a:prstGeom prst="rect">
            <a:avLst/>
          </a:pr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28"/>
          <p:cNvSpPr/>
          <p:nvPr/>
        </p:nvSpPr>
        <p:spPr>
          <a:xfrm>
            <a:off x="5943775" y="946425"/>
            <a:ext cx="1657500" cy="1657500"/>
          </a:xfrm>
          <a:prstGeom prst="ellipse">
            <a:avLst/>
          </a:prstGeom>
          <a:solidFill>
            <a:srgbClr val="4285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28"/>
          <p:cNvSpPr txBox="1"/>
          <p:nvPr/>
        </p:nvSpPr>
        <p:spPr>
          <a:xfrm>
            <a:off x="1476266" y="1505617"/>
            <a:ext cx="1779900" cy="539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1600"/>
              </a:spcAft>
              <a:buNone/>
            </a:pPr>
            <a:r>
              <a:rPr lang="en" sz="1500">
                <a:solidFill>
                  <a:srgbClr val="FFFFFF"/>
                </a:solidFill>
                <a:latin typeface="Google Sans"/>
                <a:ea typeface="Google Sans"/>
                <a:cs typeface="Google Sans"/>
                <a:sym typeface="Google Sans"/>
              </a:rPr>
              <a:t>Fast ordering</a:t>
            </a:r>
            <a:endParaRPr sz="1500">
              <a:solidFill>
                <a:srgbClr val="FFFFFF"/>
              </a:solidFill>
              <a:latin typeface="Google Sans"/>
              <a:ea typeface="Google Sans"/>
              <a:cs typeface="Google Sans"/>
              <a:sym typeface="Google Sans"/>
            </a:endParaRPr>
          </a:p>
        </p:txBody>
      </p:sp>
      <p:sp>
        <p:nvSpPr>
          <p:cNvPr id="180" name="Google Shape;180;p28"/>
          <p:cNvSpPr txBox="1"/>
          <p:nvPr/>
        </p:nvSpPr>
        <p:spPr>
          <a:xfrm>
            <a:off x="3630737" y="1505617"/>
            <a:ext cx="1779900" cy="539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1600"/>
              </a:spcAft>
              <a:buNone/>
            </a:pPr>
            <a:r>
              <a:rPr lang="en" sz="1500">
                <a:solidFill>
                  <a:srgbClr val="FFFFFF"/>
                </a:solidFill>
                <a:latin typeface="Google Sans"/>
                <a:ea typeface="Google Sans"/>
                <a:cs typeface="Google Sans"/>
                <a:sym typeface="Google Sans"/>
              </a:rPr>
              <a:t>Customization options</a:t>
            </a:r>
            <a:endParaRPr sz="1500">
              <a:solidFill>
                <a:srgbClr val="FFFFFF"/>
              </a:solidFill>
              <a:latin typeface="Google Sans"/>
              <a:ea typeface="Google Sans"/>
              <a:cs typeface="Google Sans"/>
              <a:sym typeface="Google Sans"/>
            </a:endParaRPr>
          </a:p>
        </p:txBody>
      </p:sp>
      <p:sp>
        <p:nvSpPr>
          <p:cNvPr id="181" name="Google Shape;181;p28"/>
          <p:cNvSpPr txBox="1"/>
          <p:nvPr/>
        </p:nvSpPr>
        <p:spPr>
          <a:xfrm>
            <a:off x="5885208" y="1505617"/>
            <a:ext cx="1779900" cy="539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1600"/>
              </a:spcAft>
              <a:buNone/>
            </a:pPr>
            <a:r>
              <a:rPr lang="en" sz="1500">
                <a:solidFill>
                  <a:srgbClr val="FFFFFF"/>
                </a:solidFill>
                <a:latin typeface="Google Sans"/>
                <a:ea typeface="Google Sans"/>
                <a:cs typeface="Google Sans"/>
                <a:sym typeface="Google Sans"/>
              </a:rPr>
              <a:t>Delivery Schedule option</a:t>
            </a:r>
            <a:endParaRPr sz="1500">
              <a:solidFill>
                <a:srgbClr val="FFFFFF"/>
              </a:solidFill>
              <a:latin typeface="Google Sans"/>
              <a:ea typeface="Google Sans"/>
              <a:cs typeface="Google Sans"/>
              <a:sym typeface="Google Sans"/>
            </a:endParaRPr>
          </a:p>
        </p:txBody>
      </p:sp>
      <p:sp>
        <p:nvSpPr>
          <p:cNvPr id="182" name="Google Shape;182;p28"/>
          <p:cNvSpPr txBox="1"/>
          <p:nvPr/>
        </p:nvSpPr>
        <p:spPr>
          <a:xfrm>
            <a:off x="1539104" y="2545252"/>
            <a:ext cx="1779900" cy="13416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t/>
            </a:r>
            <a:endParaRPr sz="1100">
              <a:solidFill>
                <a:srgbClr val="595959"/>
              </a:solidFill>
              <a:latin typeface="Roboto Light"/>
              <a:ea typeface="Roboto Light"/>
              <a:cs typeface="Roboto Light"/>
              <a:sym typeface="Roboto Light"/>
            </a:endParaRPr>
          </a:p>
          <a:p>
            <a:pPr indent="0" lvl="0" marL="0" rtl="0" algn="ctr">
              <a:lnSpc>
                <a:spcPct val="115000"/>
              </a:lnSpc>
              <a:spcBef>
                <a:spcPts val="1600"/>
              </a:spcBef>
              <a:spcAft>
                <a:spcPts val="1600"/>
              </a:spcAft>
              <a:buNone/>
            </a:pPr>
            <a:r>
              <a:rPr lang="en" sz="1100">
                <a:solidFill>
                  <a:srgbClr val="595959"/>
                </a:solidFill>
                <a:latin typeface="Roboto Light"/>
                <a:ea typeface="Roboto Light"/>
                <a:cs typeface="Roboto Light"/>
                <a:sym typeface="Roboto Light"/>
              </a:rPr>
              <a:t>Users need a way to order more quickly without having to go through the full “Customization” process..</a:t>
            </a:r>
            <a:endParaRPr sz="1100">
              <a:solidFill>
                <a:srgbClr val="595959"/>
              </a:solidFill>
              <a:latin typeface="Roboto Light"/>
              <a:ea typeface="Roboto Light"/>
              <a:cs typeface="Roboto Light"/>
              <a:sym typeface="Roboto Light"/>
            </a:endParaRPr>
          </a:p>
        </p:txBody>
      </p:sp>
      <p:sp>
        <p:nvSpPr>
          <p:cNvPr id="183" name="Google Shape;183;p28"/>
          <p:cNvSpPr txBox="1"/>
          <p:nvPr/>
        </p:nvSpPr>
        <p:spPr>
          <a:xfrm>
            <a:off x="3647279" y="2545252"/>
            <a:ext cx="1779900" cy="13416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t/>
            </a:r>
            <a:endParaRPr sz="1100">
              <a:solidFill>
                <a:srgbClr val="595959"/>
              </a:solidFill>
              <a:latin typeface="Roboto Light"/>
              <a:ea typeface="Roboto Light"/>
              <a:cs typeface="Roboto Light"/>
              <a:sym typeface="Roboto Light"/>
            </a:endParaRPr>
          </a:p>
          <a:p>
            <a:pPr indent="0" lvl="0" marL="0" rtl="0" algn="ctr">
              <a:lnSpc>
                <a:spcPct val="115000"/>
              </a:lnSpc>
              <a:spcBef>
                <a:spcPts val="1600"/>
              </a:spcBef>
              <a:spcAft>
                <a:spcPts val="1600"/>
              </a:spcAft>
              <a:buNone/>
            </a:pPr>
            <a:r>
              <a:rPr lang="en" sz="1100">
                <a:solidFill>
                  <a:srgbClr val="595959"/>
                </a:solidFill>
                <a:latin typeface="Roboto Light"/>
                <a:ea typeface="Roboto Light"/>
                <a:cs typeface="Roboto Light"/>
                <a:sym typeface="Roboto Light"/>
              </a:rPr>
              <a:t>Users need better customization options when building their own burger / pizza / pasta or any italian food.</a:t>
            </a:r>
            <a:endParaRPr sz="1100">
              <a:solidFill>
                <a:srgbClr val="595959"/>
              </a:solidFill>
              <a:latin typeface="Roboto Light"/>
              <a:ea typeface="Roboto Light"/>
              <a:cs typeface="Roboto Light"/>
              <a:sym typeface="Roboto Light"/>
            </a:endParaRPr>
          </a:p>
        </p:txBody>
      </p:sp>
      <p:sp>
        <p:nvSpPr>
          <p:cNvPr id="184" name="Google Shape;184;p28"/>
          <p:cNvSpPr txBox="1"/>
          <p:nvPr/>
        </p:nvSpPr>
        <p:spPr>
          <a:xfrm>
            <a:off x="5885204" y="2547877"/>
            <a:ext cx="1779900" cy="13416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t/>
            </a:r>
            <a:endParaRPr sz="1100">
              <a:solidFill>
                <a:srgbClr val="595959"/>
              </a:solidFill>
              <a:latin typeface="Roboto Light"/>
              <a:ea typeface="Roboto Light"/>
              <a:cs typeface="Roboto Light"/>
              <a:sym typeface="Roboto Light"/>
            </a:endParaRPr>
          </a:p>
          <a:p>
            <a:pPr indent="0" lvl="0" marL="0" rtl="0" algn="ctr">
              <a:lnSpc>
                <a:spcPct val="115000"/>
              </a:lnSpc>
              <a:spcBef>
                <a:spcPts val="1600"/>
              </a:spcBef>
              <a:spcAft>
                <a:spcPts val="1600"/>
              </a:spcAft>
              <a:buNone/>
            </a:pPr>
            <a:r>
              <a:rPr lang="en" sz="1100">
                <a:solidFill>
                  <a:srgbClr val="595959"/>
                </a:solidFill>
                <a:latin typeface="Roboto Light"/>
                <a:ea typeface="Roboto Light"/>
                <a:cs typeface="Roboto Light"/>
                <a:sym typeface="Roboto Light"/>
              </a:rPr>
              <a:t>Users need a way to order food prior lunch/dinner as a scheduled delivery.</a:t>
            </a:r>
            <a:endParaRPr sz="1100">
              <a:solidFill>
                <a:srgbClr val="595959"/>
              </a:solidFill>
              <a:latin typeface="Roboto Light"/>
              <a:ea typeface="Roboto Light"/>
              <a:cs typeface="Roboto Light"/>
              <a:sym typeface="Roboto Light"/>
            </a:endParaRPr>
          </a:p>
        </p:txBody>
      </p:sp>
      <p:sp>
        <p:nvSpPr>
          <p:cNvPr id="185" name="Google Shape;185;p28"/>
          <p:cNvSpPr txBox="1"/>
          <p:nvPr/>
        </p:nvSpPr>
        <p:spPr>
          <a:xfrm>
            <a:off x="273625" y="404600"/>
            <a:ext cx="4607100" cy="483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latin typeface="Google Sans"/>
                <a:ea typeface="Google Sans"/>
                <a:cs typeface="Google Sans"/>
                <a:sym typeface="Google Sans"/>
              </a:rPr>
              <a:t>Research insights </a:t>
            </a:r>
            <a:endParaRPr sz="1800">
              <a:latin typeface="Google Sans"/>
              <a:ea typeface="Google Sans"/>
              <a:cs typeface="Google Sans"/>
              <a:sym typeface="Google Sans"/>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9"/>
          <p:cNvSpPr/>
          <p:nvPr/>
        </p:nvSpPr>
        <p:spPr>
          <a:xfrm>
            <a:off x="358600" y="1064550"/>
            <a:ext cx="8438100" cy="3430200"/>
          </a:xfrm>
          <a:prstGeom prst="rect">
            <a:avLst/>
          </a:pr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29"/>
          <p:cNvSpPr txBox="1"/>
          <p:nvPr/>
        </p:nvSpPr>
        <p:spPr>
          <a:xfrm>
            <a:off x="273625" y="404600"/>
            <a:ext cx="5131200" cy="3430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solidFill>
                  <a:srgbClr val="000000"/>
                </a:solidFill>
                <a:latin typeface="Google Sans"/>
                <a:ea typeface="Google Sans"/>
                <a:cs typeface="Google Sans"/>
                <a:sym typeface="Google Sans"/>
              </a:rPr>
              <a:t>Recommendations</a:t>
            </a:r>
            <a:endParaRPr sz="1800">
              <a:solidFill>
                <a:srgbClr val="000000"/>
              </a:solidFill>
              <a:latin typeface="Google Sans"/>
              <a:ea typeface="Google Sans"/>
              <a:cs typeface="Google Sans"/>
              <a:sym typeface="Google Sans"/>
            </a:endParaRPr>
          </a:p>
          <a:p>
            <a:pPr indent="0" lvl="0" marL="0" rtl="0" algn="l">
              <a:lnSpc>
                <a:spcPct val="115000"/>
              </a:lnSpc>
              <a:spcBef>
                <a:spcPts val="0"/>
              </a:spcBef>
              <a:spcAft>
                <a:spcPts val="0"/>
              </a:spcAft>
              <a:buNone/>
            </a:pPr>
            <a:r>
              <a:t/>
            </a:r>
            <a:endParaRPr sz="1800">
              <a:solidFill>
                <a:srgbClr val="000000"/>
              </a:solidFill>
              <a:latin typeface="Google Sans"/>
              <a:ea typeface="Google Sans"/>
              <a:cs typeface="Google Sans"/>
              <a:sym typeface="Google Sans"/>
            </a:endParaRPr>
          </a:p>
          <a:p>
            <a:pPr indent="0" lvl="0" marL="0" rtl="0" algn="l">
              <a:lnSpc>
                <a:spcPct val="115000"/>
              </a:lnSpc>
              <a:spcBef>
                <a:spcPts val="0"/>
              </a:spcBef>
              <a:spcAft>
                <a:spcPts val="0"/>
              </a:spcAft>
              <a:buNone/>
            </a:pPr>
            <a:r>
              <a:t/>
            </a:r>
            <a:endParaRPr sz="1800">
              <a:solidFill>
                <a:srgbClr val="000000"/>
              </a:solidFill>
              <a:latin typeface="Google Sans"/>
              <a:ea typeface="Google Sans"/>
              <a:cs typeface="Google Sans"/>
              <a:sym typeface="Google Sans"/>
            </a:endParaRPr>
          </a:p>
        </p:txBody>
      </p:sp>
      <p:sp>
        <p:nvSpPr>
          <p:cNvPr id="192" name="Google Shape;192;p29"/>
          <p:cNvSpPr txBox="1"/>
          <p:nvPr/>
        </p:nvSpPr>
        <p:spPr>
          <a:xfrm>
            <a:off x="486649" y="1252475"/>
            <a:ext cx="6017400" cy="2214300"/>
          </a:xfrm>
          <a:prstGeom prst="rect">
            <a:avLst/>
          </a:prstGeom>
          <a:noFill/>
          <a:ln>
            <a:noFill/>
          </a:ln>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Clr>
                <a:srgbClr val="595959"/>
              </a:buClr>
              <a:buSzPts val="1300"/>
              <a:buFont typeface="Roboto Light"/>
              <a:buChar char="●"/>
            </a:pPr>
            <a:r>
              <a:rPr lang="en" sz="1300">
                <a:solidFill>
                  <a:srgbClr val="595959"/>
                </a:solidFill>
                <a:latin typeface="Roboto Light"/>
                <a:ea typeface="Roboto Light"/>
                <a:cs typeface="Roboto Light"/>
                <a:sym typeface="Roboto Light"/>
              </a:rPr>
              <a:t>Add a “save customization” option in the user profile so users can reorder quickly. </a:t>
            </a:r>
            <a:endParaRPr sz="1300">
              <a:solidFill>
                <a:srgbClr val="595959"/>
              </a:solidFill>
              <a:latin typeface="Roboto Light"/>
              <a:ea typeface="Roboto Light"/>
              <a:cs typeface="Roboto Light"/>
              <a:sym typeface="Roboto Light"/>
            </a:endParaRPr>
          </a:p>
          <a:p>
            <a:pPr indent="0" lvl="0" marL="0" rtl="0" algn="l">
              <a:lnSpc>
                <a:spcPct val="115000"/>
              </a:lnSpc>
              <a:spcBef>
                <a:spcPts val="0"/>
              </a:spcBef>
              <a:spcAft>
                <a:spcPts val="0"/>
              </a:spcAft>
              <a:buNone/>
            </a:pPr>
            <a:r>
              <a:t/>
            </a:r>
            <a:endParaRPr sz="1300">
              <a:solidFill>
                <a:srgbClr val="595959"/>
              </a:solidFill>
              <a:latin typeface="Roboto Light"/>
              <a:ea typeface="Roboto Light"/>
              <a:cs typeface="Roboto Light"/>
              <a:sym typeface="Roboto Light"/>
            </a:endParaRPr>
          </a:p>
          <a:p>
            <a:pPr indent="-311150" lvl="0" marL="457200" rtl="0" algn="l">
              <a:lnSpc>
                <a:spcPct val="115000"/>
              </a:lnSpc>
              <a:spcBef>
                <a:spcPts val="0"/>
              </a:spcBef>
              <a:spcAft>
                <a:spcPts val="0"/>
              </a:spcAft>
              <a:buClr>
                <a:srgbClr val="595959"/>
              </a:buClr>
              <a:buSzPts val="1300"/>
              <a:buFont typeface="Roboto Light"/>
              <a:buChar char="●"/>
            </a:pPr>
            <a:r>
              <a:rPr lang="en" sz="1300">
                <a:solidFill>
                  <a:srgbClr val="595959"/>
                </a:solidFill>
                <a:latin typeface="Roboto Light"/>
                <a:ea typeface="Roboto Light"/>
                <a:cs typeface="Roboto Light"/>
                <a:sym typeface="Roboto Light"/>
              </a:rPr>
              <a:t>Add a way for users to customize their sauce and crust so they have expanded options for their dietary needs and preferences.</a:t>
            </a:r>
            <a:endParaRPr sz="1300">
              <a:solidFill>
                <a:srgbClr val="595959"/>
              </a:solidFill>
              <a:latin typeface="Roboto Light"/>
              <a:ea typeface="Roboto Light"/>
              <a:cs typeface="Roboto Light"/>
              <a:sym typeface="Roboto Light"/>
            </a:endParaRPr>
          </a:p>
          <a:p>
            <a:pPr indent="0" lvl="0" marL="457200" rtl="0" algn="l">
              <a:lnSpc>
                <a:spcPct val="115000"/>
              </a:lnSpc>
              <a:spcBef>
                <a:spcPts val="0"/>
              </a:spcBef>
              <a:spcAft>
                <a:spcPts val="0"/>
              </a:spcAft>
              <a:buNone/>
            </a:pPr>
            <a:r>
              <a:t/>
            </a:r>
            <a:endParaRPr sz="1300">
              <a:solidFill>
                <a:srgbClr val="595959"/>
              </a:solidFill>
              <a:latin typeface="Roboto Light"/>
              <a:ea typeface="Roboto Light"/>
              <a:cs typeface="Roboto Light"/>
              <a:sym typeface="Roboto Light"/>
            </a:endParaRPr>
          </a:p>
          <a:p>
            <a:pPr indent="-311150" lvl="0" marL="457200" rtl="0" algn="l">
              <a:lnSpc>
                <a:spcPct val="115000"/>
              </a:lnSpc>
              <a:spcBef>
                <a:spcPts val="0"/>
              </a:spcBef>
              <a:spcAft>
                <a:spcPts val="0"/>
              </a:spcAft>
              <a:buClr>
                <a:srgbClr val="595959"/>
              </a:buClr>
              <a:buSzPts val="1300"/>
              <a:buFont typeface="Roboto Light"/>
              <a:buChar char="●"/>
            </a:pPr>
            <a:r>
              <a:rPr lang="en" sz="1300">
                <a:solidFill>
                  <a:srgbClr val="595959"/>
                </a:solidFill>
                <a:latin typeface="Roboto Light"/>
                <a:ea typeface="Roboto Light"/>
                <a:cs typeface="Roboto Light"/>
                <a:sym typeface="Roboto Light"/>
              </a:rPr>
              <a:t>Add a scheduled delivery option in the checkout process so users can order from the </a:t>
            </a:r>
            <a:r>
              <a:rPr lang="en" sz="1300">
                <a:solidFill>
                  <a:srgbClr val="595959"/>
                </a:solidFill>
                <a:latin typeface="Roboto Light"/>
                <a:ea typeface="Roboto Light"/>
                <a:cs typeface="Roboto Light"/>
                <a:sym typeface="Roboto Light"/>
              </a:rPr>
              <a:t>comfort</a:t>
            </a:r>
            <a:r>
              <a:rPr lang="en" sz="1300">
                <a:solidFill>
                  <a:srgbClr val="595959"/>
                </a:solidFill>
                <a:latin typeface="Roboto Light"/>
                <a:ea typeface="Roboto Light"/>
                <a:cs typeface="Roboto Light"/>
                <a:sym typeface="Roboto Light"/>
              </a:rPr>
              <a:t> of their home.</a:t>
            </a:r>
            <a:endParaRPr sz="1300">
              <a:solidFill>
                <a:srgbClr val="595959"/>
              </a:solidFill>
              <a:latin typeface="Roboto Light"/>
              <a:ea typeface="Roboto Light"/>
              <a:cs typeface="Roboto Light"/>
              <a:sym typeface="Roboto Light"/>
            </a:endParaRPr>
          </a:p>
          <a:p>
            <a:pPr indent="0" lvl="0" marL="0" rtl="0" algn="l">
              <a:lnSpc>
                <a:spcPct val="115000"/>
              </a:lnSpc>
              <a:spcBef>
                <a:spcPts val="1600"/>
              </a:spcBef>
              <a:spcAft>
                <a:spcPts val="1600"/>
              </a:spcAft>
              <a:buNone/>
            </a:pPr>
            <a:r>
              <a:t/>
            </a:r>
            <a:endParaRPr sz="1300">
              <a:solidFill>
                <a:srgbClr val="595959"/>
              </a:solidFill>
              <a:latin typeface="Roboto Light"/>
              <a:ea typeface="Roboto Light"/>
              <a:cs typeface="Roboto Light"/>
              <a:sym typeface="Roboto Light"/>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30"/>
          <p:cNvSpPr txBox="1"/>
          <p:nvPr/>
        </p:nvSpPr>
        <p:spPr>
          <a:xfrm>
            <a:off x="954116" y="1202218"/>
            <a:ext cx="6110400" cy="21018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4800">
                <a:solidFill>
                  <a:srgbClr val="000000"/>
                </a:solidFill>
                <a:latin typeface="Google Sans"/>
                <a:ea typeface="Google Sans"/>
                <a:cs typeface="Google Sans"/>
                <a:sym typeface="Google Sans"/>
              </a:rPr>
              <a:t>Thank you!</a:t>
            </a:r>
            <a:endParaRPr sz="4800">
              <a:solidFill>
                <a:srgbClr val="000000"/>
              </a:solidFill>
              <a:latin typeface="Google Sans"/>
              <a:ea typeface="Google Sans"/>
              <a:cs typeface="Google Sans"/>
              <a:sym typeface="Google San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5"/>
          <p:cNvSpPr txBox="1"/>
          <p:nvPr/>
        </p:nvSpPr>
        <p:spPr>
          <a:xfrm>
            <a:off x="25" y="404600"/>
            <a:ext cx="9144000" cy="578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sz="2000">
                <a:solidFill>
                  <a:srgbClr val="434343"/>
                </a:solidFill>
                <a:latin typeface="Google Sans"/>
                <a:ea typeface="Google Sans"/>
                <a:cs typeface="Google Sans"/>
                <a:sym typeface="Google Sans"/>
              </a:rPr>
              <a:t>Table of Contents</a:t>
            </a:r>
            <a:endParaRPr b="1" sz="2000">
              <a:solidFill>
                <a:srgbClr val="434343"/>
              </a:solidFill>
              <a:latin typeface="Google Sans"/>
              <a:ea typeface="Google Sans"/>
              <a:cs typeface="Google Sans"/>
              <a:sym typeface="Google Sans"/>
            </a:endParaRPr>
          </a:p>
        </p:txBody>
      </p:sp>
      <p:sp>
        <p:nvSpPr>
          <p:cNvPr id="66" name="Google Shape;66;p15"/>
          <p:cNvSpPr txBox="1"/>
          <p:nvPr/>
        </p:nvSpPr>
        <p:spPr>
          <a:xfrm>
            <a:off x="2416201" y="1434800"/>
            <a:ext cx="4568100" cy="34302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sz="1500">
                <a:solidFill>
                  <a:srgbClr val="4285F4"/>
                </a:solidFill>
                <a:latin typeface="Google Sans"/>
                <a:ea typeface="Google Sans"/>
                <a:cs typeface="Google Sans"/>
                <a:sym typeface="Google Sans"/>
              </a:rPr>
              <a:t>Section 1</a:t>
            </a:r>
            <a:r>
              <a:rPr lang="en" sz="1500">
                <a:solidFill>
                  <a:srgbClr val="434343"/>
                </a:solidFill>
                <a:latin typeface="Google Sans"/>
                <a:ea typeface="Google Sans"/>
                <a:cs typeface="Google Sans"/>
                <a:sym typeface="Google Sans"/>
              </a:rPr>
              <a:t>   Study Details</a:t>
            </a:r>
            <a:endParaRPr sz="1500">
              <a:solidFill>
                <a:srgbClr val="434343"/>
              </a:solidFill>
              <a:latin typeface="Google Sans"/>
              <a:ea typeface="Google Sans"/>
              <a:cs typeface="Google Sans"/>
              <a:sym typeface="Google Sans"/>
            </a:endParaRPr>
          </a:p>
          <a:p>
            <a:pPr indent="0" lvl="0" marL="0" rtl="0" algn="l">
              <a:lnSpc>
                <a:spcPct val="150000"/>
              </a:lnSpc>
              <a:spcBef>
                <a:spcPts val="1600"/>
              </a:spcBef>
              <a:spcAft>
                <a:spcPts val="0"/>
              </a:spcAft>
              <a:buNone/>
            </a:pPr>
            <a:r>
              <a:rPr b="1" lang="en" sz="1500">
                <a:solidFill>
                  <a:srgbClr val="4285F4"/>
                </a:solidFill>
                <a:latin typeface="Google Sans"/>
                <a:ea typeface="Google Sans"/>
                <a:cs typeface="Google Sans"/>
                <a:sym typeface="Google Sans"/>
              </a:rPr>
              <a:t>Section 2</a:t>
            </a:r>
            <a:r>
              <a:rPr lang="en" sz="1500">
                <a:solidFill>
                  <a:srgbClr val="434343"/>
                </a:solidFill>
                <a:latin typeface="Google Sans"/>
                <a:ea typeface="Google Sans"/>
                <a:cs typeface="Google Sans"/>
                <a:sym typeface="Google Sans"/>
              </a:rPr>
              <a:t>   Themes</a:t>
            </a:r>
            <a:endParaRPr sz="1500">
              <a:solidFill>
                <a:srgbClr val="434343"/>
              </a:solidFill>
              <a:latin typeface="Google Sans"/>
              <a:ea typeface="Google Sans"/>
              <a:cs typeface="Google Sans"/>
              <a:sym typeface="Google Sans"/>
            </a:endParaRPr>
          </a:p>
          <a:p>
            <a:pPr indent="0" lvl="0" marL="0" rtl="0" algn="l">
              <a:lnSpc>
                <a:spcPct val="150000"/>
              </a:lnSpc>
              <a:spcBef>
                <a:spcPts val="1600"/>
              </a:spcBef>
              <a:spcAft>
                <a:spcPts val="0"/>
              </a:spcAft>
              <a:buNone/>
            </a:pPr>
            <a:r>
              <a:rPr b="1" lang="en" sz="1500">
                <a:solidFill>
                  <a:srgbClr val="4285F4"/>
                </a:solidFill>
                <a:latin typeface="Google Sans"/>
                <a:ea typeface="Google Sans"/>
                <a:cs typeface="Google Sans"/>
                <a:sym typeface="Google Sans"/>
              </a:rPr>
              <a:t>Section 3</a:t>
            </a:r>
            <a:r>
              <a:rPr lang="en" sz="1500">
                <a:solidFill>
                  <a:srgbClr val="434343"/>
                </a:solidFill>
                <a:latin typeface="Google Sans"/>
                <a:ea typeface="Google Sans"/>
                <a:cs typeface="Google Sans"/>
                <a:sym typeface="Google Sans"/>
              </a:rPr>
              <a:t>   Insights &amp; Recommendations </a:t>
            </a:r>
            <a:endParaRPr sz="1500">
              <a:solidFill>
                <a:srgbClr val="434343"/>
              </a:solidFill>
              <a:latin typeface="Google Sans"/>
              <a:ea typeface="Google Sans"/>
              <a:cs typeface="Google Sans"/>
              <a:sym typeface="Google Sans"/>
            </a:endParaRPr>
          </a:p>
          <a:p>
            <a:pPr indent="0" lvl="0" marL="0" rtl="0" algn="l">
              <a:lnSpc>
                <a:spcPct val="150000"/>
              </a:lnSpc>
              <a:spcBef>
                <a:spcPts val="1600"/>
              </a:spcBef>
              <a:spcAft>
                <a:spcPts val="1600"/>
              </a:spcAft>
              <a:buNone/>
            </a:pPr>
            <a:r>
              <a:t/>
            </a:r>
            <a:endParaRPr b="1" sz="1500">
              <a:solidFill>
                <a:srgbClr val="4285F4"/>
              </a:solidFill>
              <a:latin typeface="Google Sans"/>
              <a:ea typeface="Google Sans"/>
              <a:cs typeface="Google Sans"/>
              <a:sym typeface="Google San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285F4"/>
        </a:solidFill>
      </p:bgPr>
    </p:bg>
    <p:spTree>
      <p:nvGrpSpPr>
        <p:cNvPr id="70" name="Shape 70"/>
        <p:cNvGrpSpPr/>
        <p:nvPr/>
      </p:nvGrpSpPr>
      <p:grpSpPr>
        <a:xfrm>
          <a:off x="0" y="0"/>
          <a:ext cx="0" cy="0"/>
          <a:chOff x="0" y="0"/>
          <a:chExt cx="0" cy="0"/>
        </a:xfrm>
      </p:grpSpPr>
      <p:sp>
        <p:nvSpPr>
          <p:cNvPr id="71" name="Google Shape;71;p16"/>
          <p:cNvSpPr txBox="1"/>
          <p:nvPr/>
        </p:nvSpPr>
        <p:spPr>
          <a:xfrm>
            <a:off x="956075" y="1361850"/>
            <a:ext cx="6732000" cy="278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4000">
                <a:solidFill>
                  <a:srgbClr val="FFFFFF"/>
                </a:solidFill>
                <a:latin typeface="Google Sans"/>
                <a:ea typeface="Google Sans"/>
                <a:cs typeface="Google Sans"/>
                <a:sym typeface="Google Sans"/>
              </a:rPr>
              <a:t>Study Details</a:t>
            </a:r>
            <a:endParaRPr sz="4000">
              <a:solidFill>
                <a:srgbClr val="FFFFFF"/>
              </a:solidFill>
              <a:latin typeface="Google Sans"/>
              <a:ea typeface="Google Sans"/>
              <a:cs typeface="Google Sans"/>
              <a:sym typeface="Google San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7"/>
          <p:cNvSpPr txBox="1"/>
          <p:nvPr/>
        </p:nvSpPr>
        <p:spPr>
          <a:xfrm>
            <a:off x="273625" y="404600"/>
            <a:ext cx="5526600" cy="343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000000"/>
                </a:solidFill>
                <a:latin typeface="Google Sans"/>
                <a:ea typeface="Google Sans"/>
                <a:cs typeface="Google Sans"/>
                <a:sym typeface="Google Sans"/>
              </a:rPr>
              <a:t>Project Background</a:t>
            </a:r>
            <a:endParaRPr sz="1800">
              <a:solidFill>
                <a:srgbClr val="000000"/>
              </a:solidFill>
              <a:latin typeface="Google Sans"/>
              <a:ea typeface="Google Sans"/>
              <a:cs typeface="Google Sans"/>
              <a:sym typeface="Google Sans"/>
            </a:endParaRPr>
          </a:p>
          <a:p>
            <a:pPr indent="0" lvl="0" marL="0" rtl="0" algn="l">
              <a:spcBef>
                <a:spcPts val="0"/>
              </a:spcBef>
              <a:spcAft>
                <a:spcPts val="0"/>
              </a:spcAft>
              <a:buClr>
                <a:srgbClr val="000000"/>
              </a:buClr>
              <a:buSzPts val="1100"/>
              <a:buFont typeface="Arial"/>
              <a:buNone/>
            </a:pPr>
            <a:r>
              <a:t/>
            </a:r>
            <a:endParaRPr sz="3000">
              <a:solidFill>
                <a:srgbClr val="000000"/>
              </a:solidFill>
              <a:latin typeface="Google Sans"/>
              <a:ea typeface="Google Sans"/>
              <a:cs typeface="Google Sans"/>
              <a:sym typeface="Google Sans"/>
            </a:endParaRPr>
          </a:p>
        </p:txBody>
      </p:sp>
      <p:sp>
        <p:nvSpPr>
          <p:cNvPr id="77" name="Google Shape;77;p17"/>
          <p:cNvSpPr txBox="1"/>
          <p:nvPr/>
        </p:nvSpPr>
        <p:spPr>
          <a:xfrm>
            <a:off x="563675" y="861025"/>
            <a:ext cx="7356000" cy="3555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br>
              <a:rPr lang="en">
                <a:latin typeface="Roboto"/>
                <a:ea typeface="Roboto"/>
                <a:cs typeface="Roboto"/>
                <a:sym typeface="Roboto"/>
              </a:rPr>
            </a:br>
            <a:r>
              <a:rPr lang="en" sz="1500">
                <a:solidFill>
                  <a:srgbClr val="434343"/>
                </a:solidFill>
                <a:latin typeface="Google Sans"/>
                <a:ea typeface="Google Sans"/>
                <a:cs typeface="Google Sans"/>
                <a:sym typeface="Google Sans"/>
              </a:rPr>
              <a:t>We’re creating a Hiestria’s Kitchen app to attract and retain customers who orders food in our online system. We noticed that our competitors offer dedicated mobile apps for their customers to order through, and they have been very successful. We want to create a product that can compete in the market, improve sales, and increase customer satisfaction.</a:t>
            </a:r>
            <a:r>
              <a:rPr lang="en" sz="1500">
                <a:solidFill>
                  <a:srgbClr val="5E6268"/>
                </a:solidFill>
                <a:latin typeface="Google Sans"/>
                <a:ea typeface="Google Sans"/>
                <a:cs typeface="Google Sans"/>
                <a:sym typeface="Google Sans"/>
              </a:rPr>
              <a:t> </a:t>
            </a:r>
            <a:endParaRPr sz="1500">
              <a:solidFill>
                <a:srgbClr val="5E6268"/>
              </a:solidFill>
              <a:latin typeface="Google Sans"/>
              <a:ea typeface="Google Sans"/>
              <a:cs typeface="Google Sans"/>
              <a:sym typeface="Google Sans"/>
            </a:endParaRPr>
          </a:p>
          <a:p>
            <a:pPr indent="0" lvl="0" marL="0" rtl="0" algn="l">
              <a:lnSpc>
                <a:spcPct val="115000"/>
              </a:lnSpc>
              <a:spcBef>
                <a:spcPts val="1600"/>
              </a:spcBef>
              <a:spcAft>
                <a:spcPts val="1600"/>
              </a:spcAft>
              <a:buNone/>
            </a:pPr>
            <a:r>
              <a:t/>
            </a:r>
            <a:endParaRPr>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8"/>
          <p:cNvSpPr/>
          <p:nvPr/>
        </p:nvSpPr>
        <p:spPr>
          <a:xfrm>
            <a:off x="6169938" y="1254500"/>
            <a:ext cx="2723100" cy="3384300"/>
          </a:xfrm>
          <a:prstGeom prst="rect">
            <a:avLst/>
          </a:pr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8"/>
          <p:cNvSpPr/>
          <p:nvPr/>
        </p:nvSpPr>
        <p:spPr>
          <a:xfrm>
            <a:off x="3257313" y="1254500"/>
            <a:ext cx="2723100" cy="3384300"/>
          </a:xfrm>
          <a:prstGeom prst="rect">
            <a:avLst/>
          </a:pr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8"/>
          <p:cNvSpPr/>
          <p:nvPr/>
        </p:nvSpPr>
        <p:spPr>
          <a:xfrm>
            <a:off x="344700" y="1254500"/>
            <a:ext cx="2723100" cy="3384300"/>
          </a:xfrm>
          <a:prstGeom prst="rect">
            <a:avLst/>
          </a:pr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8"/>
          <p:cNvSpPr txBox="1"/>
          <p:nvPr/>
        </p:nvSpPr>
        <p:spPr>
          <a:xfrm>
            <a:off x="465593" y="1310355"/>
            <a:ext cx="2481300" cy="28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285F4"/>
                </a:solidFill>
                <a:latin typeface="Google Sans"/>
                <a:ea typeface="Google Sans"/>
                <a:cs typeface="Google Sans"/>
                <a:sym typeface="Google Sans"/>
              </a:rPr>
              <a:t>Research Questions</a:t>
            </a:r>
            <a:endParaRPr>
              <a:solidFill>
                <a:srgbClr val="4285F4"/>
              </a:solidFill>
              <a:latin typeface="Google Sans"/>
              <a:ea typeface="Google Sans"/>
              <a:cs typeface="Google Sans"/>
              <a:sym typeface="Google Sans"/>
            </a:endParaRPr>
          </a:p>
          <a:p>
            <a:pPr indent="0" lvl="0" marL="0" rtl="0" algn="l">
              <a:spcBef>
                <a:spcPts val="0"/>
              </a:spcBef>
              <a:spcAft>
                <a:spcPts val="0"/>
              </a:spcAft>
              <a:buNone/>
            </a:pPr>
            <a:r>
              <a:t/>
            </a:r>
            <a:endParaRPr>
              <a:solidFill>
                <a:srgbClr val="4285F4"/>
              </a:solidFill>
              <a:latin typeface="Google Sans"/>
              <a:ea typeface="Google Sans"/>
              <a:cs typeface="Google Sans"/>
              <a:sym typeface="Google Sans"/>
            </a:endParaRPr>
          </a:p>
        </p:txBody>
      </p:sp>
      <p:sp>
        <p:nvSpPr>
          <p:cNvPr id="86" name="Google Shape;86;p18"/>
          <p:cNvSpPr txBox="1"/>
          <p:nvPr/>
        </p:nvSpPr>
        <p:spPr>
          <a:xfrm>
            <a:off x="455700" y="1839499"/>
            <a:ext cx="2481300" cy="2607900"/>
          </a:xfrm>
          <a:prstGeom prst="rect">
            <a:avLst/>
          </a:prstGeom>
          <a:noFill/>
          <a:ln>
            <a:noFill/>
          </a:ln>
        </p:spPr>
        <p:txBody>
          <a:bodyPr anchorCtr="0" anchor="t" bIns="91425" lIns="91425" spcFirstLastPara="1" rIns="91425" wrap="square" tIns="91425">
            <a:noAutofit/>
          </a:bodyPr>
          <a:lstStyle/>
          <a:p>
            <a:pPr indent="-298450" lvl="0" marL="457200" rtl="0" algn="l">
              <a:lnSpc>
                <a:spcPct val="115000"/>
              </a:lnSpc>
              <a:spcBef>
                <a:spcPts val="0"/>
              </a:spcBef>
              <a:spcAft>
                <a:spcPts val="0"/>
              </a:spcAft>
              <a:buClr>
                <a:srgbClr val="595959"/>
              </a:buClr>
              <a:buSzPts val="1100"/>
              <a:buFont typeface="Roboto Light"/>
              <a:buAutoNum type="arabicPeriod"/>
            </a:pPr>
            <a:r>
              <a:rPr lang="en" sz="1100">
                <a:solidFill>
                  <a:srgbClr val="595959"/>
                </a:solidFill>
                <a:latin typeface="Roboto Light"/>
                <a:ea typeface="Roboto Light"/>
                <a:cs typeface="Roboto Light"/>
                <a:sym typeface="Roboto Light"/>
              </a:rPr>
              <a:t>How long does it take for a user to select and order a food in our app?</a:t>
            </a:r>
            <a:endParaRPr sz="1100">
              <a:solidFill>
                <a:srgbClr val="595959"/>
              </a:solidFill>
              <a:latin typeface="Roboto Light"/>
              <a:ea typeface="Roboto Light"/>
              <a:cs typeface="Roboto Light"/>
              <a:sym typeface="Roboto Light"/>
            </a:endParaRPr>
          </a:p>
          <a:p>
            <a:pPr indent="-298450" lvl="0" marL="457200" rtl="0" algn="l">
              <a:lnSpc>
                <a:spcPct val="115000"/>
              </a:lnSpc>
              <a:spcBef>
                <a:spcPts val="0"/>
              </a:spcBef>
              <a:spcAft>
                <a:spcPts val="0"/>
              </a:spcAft>
              <a:buClr>
                <a:srgbClr val="595959"/>
              </a:buClr>
              <a:buSzPts val="1100"/>
              <a:buFont typeface="Roboto Light"/>
              <a:buAutoNum type="arabicPeriod"/>
            </a:pPr>
            <a:r>
              <a:rPr lang="en" sz="1100">
                <a:solidFill>
                  <a:srgbClr val="595959"/>
                </a:solidFill>
                <a:latin typeface="Roboto Light"/>
                <a:ea typeface="Roboto Light"/>
                <a:cs typeface="Roboto Light"/>
                <a:sym typeface="Roboto Light"/>
              </a:rPr>
              <a:t>Are users able to successfully order the  food they desire ?</a:t>
            </a:r>
            <a:endParaRPr sz="1100">
              <a:solidFill>
                <a:srgbClr val="595959"/>
              </a:solidFill>
              <a:latin typeface="Roboto Light"/>
              <a:ea typeface="Roboto Light"/>
              <a:cs typeface="Roboto Light"/>
              <a:sym typeface="Roboto Light"/>
            </a:endParaRPr>
          </a:p>
          <a:p>
            <a:pPr indent="-298450" lvl="0" marL="457200" rtl="0" algn="l">
              <a:lnSpc>
                <a:spcPct val="115000"/>
              </a:lnSpc>
              <a:spcBef>
                <a:spcPts val="0"/>
              </a:spcBef>
              <a:spcAft>
                <a:spcPts val="0"/>
              </a:spcAft>
              <a:buClr>
                <a:srgbClr val="595959"/>
              </a:buClr>
              <a:buSzPts val="1100"/>
              <a:buFont typeface="Roboto Light"/>
              <a:buAutoNum type="arabicPeriod"/>
            </a:pPr>
            <a:r>
              <a:rPr lang="en" sz="1100">
                <a:solidFill>
                  <a:srgbClr val="595959"/>
                </a:solidFill>
                <a:latin typeface="Roboto Light"/>
                <a:ea typeface="Roboto Light"/>
                <a:cs typeface="Roboto Light"/>
                <a:sym typeface="Roboto Light"/>
              </a:rPr>
              <a:t>What can we learn from the steps users took to order or schedule an order?</a:t>
            </a:r>
            <a:endParaRPr sz="1100">
              <a:solidFill>
                <a:srgbClr val="595959"/>
              </a:solidFill>
              <a:latin typeface="Roboto Light"/>
              <a:ea typeface="Roboto Light"/>
              <a:cs typeface="Roboto Light"/>
              <a:sym typeface="Roboto Light"/>
            </a:endParaRPr>
          </a:p>
          <a:p>
            <a:pPr indent="-298450" lvl="0" marL="457200" rtl="0" algn="l">
              <a:lnSpc>
                <a:spcPct val="115000"/>
              </a:lnSpc>
              <a:spcBef>
                <a:spcPts val="0"/>
              </a:spcBef>
              <a:spcAft>
                <a:spcPts val="0"/>
              </a:spcAft>
              <a:buClr>
                <a:srgbClr val="595959"/>
              </a:buClr>
              <a:buSzPts val="1100"/>
              <a:buFont typeface="Roboto Light"/>
              <a:buAutoNum type="arabicPeriod"/>
            </a:pPr>
            <a:r>
              <a:rPr lang="en" sz="1100">
                <a:solidFill>
                  <a:srgbClr val="595959"/>
                </a:solidFill>
                <a:latin typeface="Roboto Light"/>
                <a:ea typeface="Roboto Light"/>
                <a:cs typeface="Roboto Light"/>
                <a:sym typeface="Roboto Light"/>
              </a:rPr>
              <a:t>Are there any parts of  ordering process </a:t>
            </a:r>
            <a:r>
              <a:rPr lang="en" sz="1100">
                <a:solidFill>
                  <a:srgbClr val="595959"/>
                </a:solidFill>
                <a:latin typeface="Roboto Light"/>
                <a:ea typeface="Roboto Light"/>
                <a:cs typeface="Roboto Light"/>
                <a:sym typeface="Roboto Light"/>
              </a:rPr>
              <a:t>where</a:t>
            </a:r>
            <a:r>
              <a:rPr lang="en" sz="1100">
                <a:solidFill>
                  <a:srgbClr val="595959"/>
                </a:solidFill>
                <a:latin typeface="Roboto Light"/>
                <a:ea typeface="Roboto Light"/>
                <a:cs typeface="Roboto Light"/>
                <a:sym typeface="Roboto Light"/>
              </a:rPr>
              <a:t> users are getting stuck?</a:t>
            </a:r>
            <a:endParaRPr sz="1100">
              <a:solidFill>
                <a:srgbClr val="595959"/>
              </a:solidFill>
              <a:latin typeface="Roboto Light"/>
              <a:ea typeface="Roboto Light"/>
              <a:cs typeface="Roboto Light"/>
              <a:sym typeface="Roboto Light"/>
            </a:endParaRPr>
          </a:p>
          <a:p>
            <a:pPr indent="-298450" lvl="0" marL="457200" rtl="0" algn="l">
              <a:lnSpc>
                <a:spcPct val="115000"/>
              </a:lnSpc>
              <a:spcBef>
                <a:spcPts val="0"/>
              </a:spcBef>
              <a:spcAft>
                <a:spcPts val="0"/>
              </a:spcAft>
              <a:buClr>
                <a:srgbClr val="595959"/>
              </a:buClr>
              <a:buSzPts val="1100"/>
              <a:buFont typeface="Roboto Light"/>
              <a:buAutoNum type="arabicPeriod"/>
            </a:pPr>
            <a:r>
              <a:rPr lang="en" sz="1100">
                <a:solidFill>
                  <a:srgbClr val="595959"/>
                </a:solidFill>
                <a:latin typeface="Roboto Light"/>
                <a:ea typeface="Roboto Light"/>
                <a:cs typeface="Roboto Light"/>
                <a:sym typeface="Roboto Light"/>
              </a:rPr>
              <a:t>Is the scheduling process easy for the customer?</a:t>
            </a:r>
            <a:endParaRPr sz="1100">
              <a:solidFill>
                <a:srgbClr val="595959"/>
              </a:solidFill>
              <a:latin typeface="Roboto Light"/>
              <a:ea typeface="Roboto Light"/>
              <a:cs typeface="Roboto Light"/>
              <a:sym typeface="Roboto Light"/>
            </a:endParaRPr>
          </a:p>
          <a:p>
            <a:pPr indent="0" lvl="0" marL="0" rtl="0" algn="l">
              <a:lnSpc>
                <a:spcPct val="115000"/>
              </a:lnSpc>
              <a:spcBef>
                <a:spcPts val="0"/>
              </a:spcBef>
              <a:spcAft>
                <a:spcPts val="0"/>
              </a:spcAft>
              <a:buNone/>
            </a:pPr>
            <a:r>
              <a:t/>
            </a:r>
            <a:endParaRPr sz="1300">
              <a:solidFill>
                <a:srgbClr val="595959"/>
              </a:solidFill>
              <a:latin typeface="Roboto Light"/>
              <a:ea typeface="Roboto Light"/>
              <a:cs typeface="Roboto Light"/>
              <a:sym typeface="Roboto Light"/>
            </a:endParaRPr>
          </a:p>
        </p:txBody>
      </p:sp>
      <p:sp>
        <p:nvSpPr>
          <p:cNvPr id="87" name="Google Shape;87;p18"/>
          <p:cNvSpPr txBox="1"/>
          <p:nvPr/>
        </p:nvSpPr>
        <p:spPr>
          <a:xfrm>
            <a:off x="3312598" y="1310355"/>
            <a:ext cx="2481300" cy="28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285F4"/>
                </a:solidFill>
                <a:latin typeface="Google Sans"/>
                <a:ea typeface="Google Sans"/>
                <a:cs typeface="Google Sans"/>
                <a:sym typeface="Google Sans"/>
              </a:rPr>
              <a:t>Participants</a:t>
            </a:r>
            <a:endParaRPr>
              <a:solidFill>
                <a:srgbClr val="4285F4"/>
              </a:solidFill>
              <a:latin typeface="Google Sans"/>
              <a:ea typeface="Google Sans"/>
              <a:cs typeface="Google Sans"/>
              <a:sym typeface="Google Sans"/>
            </a:endParaRPr>
          </a:p>
        </p:txBody>
      </p:sp>
      <p:sp>
        <p:nvSpPr>
          <p:cNvPr id="88" name="Google Shape;88;p18"/>
          <p:cNvSpPr txBox="1"/>
          <p:nvPr/>
        </p:nvSpPr>
        <p:spPr>
          <a:xfrm>
            <a:off x="3323346" y="1839507"/>
            <a:ext cx="2481300" cy="2214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300">
                <a:solidFill>
                  <a:srgbClr val="595959"/>
                </a:solidFill>
                <a:latin typeface="Roboto Light"/>
                <a:ea typeface="Roboto Light"/>
                <a:cs typeface="Roboto Light"/>
                <a:sym typeface="Roboto Light"/>
              </a:rPr>
              <a:t>7 participants</a:t>
            </a:r>
            <a:endParaRPr sz="1300">
              <a:solidFill>
                <a:srgbClr val="595959"/>
              </a:solidFill>
              <a:latin typeface="Roboto Light"/>
              <a:ea typeface="Roboto Light"/>
              <a:cs typeface="Roboto Light"/>
              <a:sym typeface="Roboto Light"/>
            </a:endParaRPr>
          </a:p>
          <a:p>
            <a:pPr indent="0" lvl="0" marL="0" rtl="0" algn="l">
              <a:lnSpc>
                <a:spcPct val="115000"/>
              </a:lnSpc>
              <a:spcBef>
                <a:spcPts val="0"/>
              </a:spcBef>
              <a:spcAft>
                <a:spcPts val="0"/>
              </a:spcAft>
              <a:buNone/>
            </a:pPr>
            <a:r>
              <a:t/>
            </a:r>
            <a:endParaRPr sz="1300">
              <a:solidFill>
                <a:srgbClr val="595959"/>
              </a:solidFill>
              <a:latin typeface="Roboto Light"/>
              <a:ea typeface="Roboto Light"/>
              <a:cs typeface="Roboto Light"/>
              <a:sym typeface="Roboto Light"/>
            </a:endParaRPr>
          </a:p>
          <a:p>
            <a:pPr indent="0" lvl="0" marL="0" rtl="0" algn="l">
              <a:lnSpc>
                <a:spcPct val="115000"/>
              </a:lnSpc>
              <a:spcBef>
                <a:spcPts val="0"/>
              </a:spcBef>
              <a:spcAft>
                <a:spcPts val="0"/>
              </a:spcAft>
              <a:buNone/>
            </a:pPr>
            <a:r>
              <a:rPr lang="en" sz="1300">
                <a:solidFill>
                  <a:srgbClr val="595959"/>
                </a:solidFill>
                <a:latin typeface="Roboto Light"/>
                <a:ea typeface="Roboto Light"/>
                <a:cs typeface="Roboto Light"/>
                <a:sym typeface="Roboto Light"/>
              </a:rPr>
              <a:t>Participants between the ages of 18-62 who reside in metropolitan and suburb areas. Participants order out at least once a week. </a:t>
            </a:r>
            <a:endParaRPr sz="1300">
              <a:solidFill>
                <a:srgbClr val="595959"/>
              </a:solidFill>
              <a:latin typeface="Roboto Light"/>
              <a:ea typeface="Roboto Light"/>
              <a:cs typeface="Roboto Light"/>
              <a:sym typeface="Roboto Light"/>
            </a:endParaRPr>
          </a:p>
        </p:txBody>
      </p:sp>
      <p:sp>
        <p:nvSpPr>
          <p:cNvPr id="89" name="Google Shape;89;p18"/>
          <p:cNvSpPr txBox="1"/>
          <p:nvPr/>
        </p:nvSpPr>
        <p:spPr>
          <a:xfrm>
            <a:off x="6169923" y="1310355"/>
            <a:ext cx="2481300" cy="28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285F4"/>
                </a:solidFill>
                <a:latin typeface="Google Sans"/>
                <a:ea typeface="Google Sans"/>
                <a:cs typeface="Google Sans"/>
                <a:sym typeface="Google Sans"/>
              </a:rPr>
              <a:t>Methodology</a:t>
            </a:r>
            <a:endParaRPr>
              <a:solidFill>
                <a:srgbClr val="4285F4"/>
              </a:solidFill>
              <a:latin typeface="Google Sans"/>
              <a:ea typeface="Google Sans"/>
              <a:cs typeface="Google Sans"/>
              <a:sym typeface="Google Sans"/>
            </a:endParaRPr>
          </a:p>
        </p:txBody>
      </p:sp>
      <p:sp>
        <p:nvSpPr>
          <p:cNvPr id="90" name="Google Shape;90;p18"/>
          <p:cNvSpPr txBox="1"/>
          <p:nvPr/>
        </p:nvSpPr>
        <p:spPr>
          <a:xfrm>
            <a:off x="6180671" y="1839507"/>
            <a:ext cx="2481300" cy="2214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300">
                <a:solidFill>
                  <a:srgbClr val="595959"/>
                </a:solidFill>
                <a:latin typeface="Roboto Light"/>
                <a:ea typeface="Roboto Light"/>
                <a:cs typeface="Roboto Light"/>
                <a:sym typeface="Roboto Light"/>
              </a:rPr>
              <a:t>25-30 minutes</a:t>
            </a:r>
            <a:endParaRPr sz="1300">
              <a:solidFill>
                <a:srgbClr val="595959"/>
              </a:solidFill>
              <a:latin typeface="Roboto Light"/>
              <a:ea typeface="Roboto Light"/>
              <a:cs typeface="Roboto Light"/>
              <a:sym typeface="Roboto Light"/>
            </a:endParaRPr>
          </a:p>
          <a:p>
            <a:pPr indent="0" lvl="0" marL="0" rtl="0" algn="l">
              <a:lnSpc>
                <a:spcPct val="115000"/>
              </a:lnSpc>
              <a:spcBef>
                <a:spcPts val="1600"/>
              </a:spcBef>
              <a:spcAft>
                <a:spcPts val="0"/>
              </a:spcAft>
              <a:buNone/>
            </a:pPr>
            <a:r>
              <a:rPr lang="en" sz="1300">
                <a:solidFill>
                  <a:srgbClr val="595959"/>
                </a:solidFill>
                <a:latin typeface="Roboto Light"/>
                <a:ea typeface="Roboto Light"/>
                <a:cs typeface="Roboto Light"/>
                <a:sym typeface="Roboto Light"/>
              </a:rPr>
              <a:t>United States, remote</a:t>
            </a:r>
            <a:endParaRPr sz="1300">
              <a:solidFill>
                <a:srgbClr val="595959"/>
              </a:solidFill>
              <a:latin typeface="Roboto Light"/>
              <a:ea typeface="Roboto Light"/>
              <a:cs typeface="Roboto Light"/>
              <a:sym typeface="Roboto Light"/>
            </a:endParaRPr>
          </a:p>
          <a:p>
            <a:pPr indent="0" lvl="0" marL="0" rtl="0" algn="l">
              <a:lnSpc>
                <a:spcPct val="115000"/>
              </a:lnSpc>
              <a:spcBef>
                <a:spcPts val="1600"/>
              </a:spcBef>
              <a:spcAft>
                <a:spcPts val="0"/>
              </a:spcAft>
              <a:buNone/>
            </a:pPr>
            <a:r>
              <a:rPr lang="en" sz="1300">
                <a:solidFill>
                  <a:srgbClr val="595959"/>
                </a:solidFill>
                <a:latin typeface="Roboto Light"/>
                <a:ea typeface="Roboto Light"/>
                <a:cs typeface="Roboto Light"/>
                <a:sym typeface="Roboto Light"/>
              </a:rPr>
              <a:t>Unmoderated usability study)</a:t>
            </a:r>
            <a:endParaRPr sz="1300">
              <a:solidFill>
                <a:srgbClr val="595959"/>
              </a:solidFill>
              <a:latin typeface="Roboto Light"/>
              <a:ea typeface="Roboto Light"/>
              <a:cs typeface="Roboto Light"/>
              <a:sym typeface="Roboto Light"/>
            </a:endParaRPr>
          </a:p>
          <a:p>
            <a:pPr indent="0" lvl="0" marL="0" rtl="0" algn="l">
              <a:lnSpc>
                <a:spcPct val="115000"/>
              </a:lnSpc>
              <a:spcBef>
                <a:spcPts val="1600"/>
              </a:spcBef>
              <a:spcAft>
                <a:spcPts val="1600"/>
              </a:spcAft>
              <a:buNone/>
            </a:pPr>
            <a:r>
              <a:rPr lang="en" sz="1300">
                <a:solidFill>
                  <a:srgbClr val="595959"/>
                </a:solidFill>
                <a:latin typeface="Roboto Light"/>
                <a:ea typeface="Roboto Light"/>
                <a:cs typeface="Roboto Light"/>
                <a:sym typeface="Roboto Light"/>
              </a:rPr>
              <a:t>Users were asked to order on a low-fidelity prototype</a:t>
            </a:r>
            <a:endParaRPr sz="1300">
              <a:solidFill>
                <a:srgbClr val="595959"/>
              </a:solidFill>
              <a:latin typeface="Roboto Light"/>
              <a:ea typeface="Roboto Light"/>
              <a:cs typeface="Roboto Light"/>
              <a:sym typeface="Roboto Light"/>
            </a:endParaRPr>
          </a:p>
        </p:txBody>
      </p:sp>
      <p:sp>
        <p:nvSpPr>
          <p:cNvPr id="91" name="Google Shape;91;p18"/>
          <p:cNvSpPr txBox="1"/>
          <p:nvPr/>
        </p:nvSpPr>
        <p:spPr>
          <a:xfrm>
            <a:off x="273625" y="404600"/>
            <a:ext cx="5526600" cy="657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solidFill>
                  <a:srgbClr val="000000"/>
                </a:solidFill>
                <a:latin typeface="Google Sans"/>
                <a:ea typeface="Google Sans"/>
                <a:cs typeface="Google Sans"/>
                <a:sym typeface="Google Sans"/>
              </a:rPr>
              <a:t>Study Details</a:t>
            </a:r>
            <a:endParaRPr sz="1800">
              <a:solidFill>
                <a:srgbClr val="000000"/>
              </a:solidFill>
              <a:latin typeface="Google Sans"/>
              <a:ea typeface="Google Sans"/>
              <a:cs typeface="Google Sans"/>
              <a:sym typeface="Google Sans"/>
            </a:endParaRPr>
          </a:p>
          <a:p>
            <a:pPr indent="0" lvl="0" marL="0" rtl="0" algn="l">
              <a:lnSpc>
                <a:spcPct val="115000"/>
              </a:lnSpc>
              <a:spcBef>
                <a:spcPts val="0"/>
              </a:spcBef>
              <a:spcAft>
                <a:spcPts val="0"/>
              </a:spcAft>
              <a:buNone/>
            </a:pPr>
            <a:r>
              <a:t/>
            </a:r>
            <a:endParaRPr sz="1800">
              <a:solidFill>
                <a:srgbClr val="000000"/>
              </a:solidFill>
              <a:latin typeface="Google Sans"/>
              <a:ea typeface="Google Sans"/>
              <a:cs typeface="Google Sans"/>
              <a:sym typeface="Google San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9"/>
          <p:cNvSpPr txBox="1"/>
          <p:nvPr/>
        </p:nvSpPr>
        <p:spPr>
          <a:xfrm>
            <a:off x="273625" y="404600"/>
            <a:ext cx="5131200" cy="3430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solidFill>
                  <a:srgbClr val="000000"/>
                </a:solidFill>
                <a:latin typeface="Google Sans"/>
                <a:ea typeface="Google Sans"/>
                <a:cs typeface="Google Sans"/>
                <a:sym typeface="Google Sans"/>
              </a:rPr>
              <a:t>Prototype</a:t>
            </a:r>
            <a:r>
              <a:rPr lang="en" sz="1800">
                <a:latin typeface="Google Sans"/>
                <a:ea typeface="Google Sans"/>
                <a:cs typeface="Google Sans"/>
                <a:sym typeface="Google Sans"/>
              </a:rPr>
              <a:t> </a:t>
            </a:r>
            <a:r>
              <a:rPr lang="en" sz="1800">
                <a:solidFill>
                  <a:srgbClr val="000000"/>
                </a:solidFill>
                <a:latin typeface="Google Sans"/>
                <a:ea typeface="Google Sans"/>
                <a:cs typeface="Google Sans"/>
                <a:sym typeface="Google Sans"/>
              </a:rPr>
              <a:t>Tested</a:t>
            </a:r>
            <a:endParaRPr sz="1800">
              <a:solidFill>
                <a:srgbClr val="000000"/>
              </a:solidFill>
              <a:latin typeface="Google Sans"/>
              <a:ea typeface="Google Sans"/>
              <a:cs typeface="Google Sans"/>
              <a:sym typeface="Google Sans"/>
            </a:endParaRPr>
          </a:p>
        </p:txBody>
      </p:sp>
      <p:sp>
        <p:nvSpPr>
          <p:cNvPr id="97" name="Google Shape;97;p19"/>
          <p:cNvSpPr txBox="1"/>
          <p:nvPr/>
        </p:nvSpPr>
        <p:spPr>
          <a:xfrm>
            <a:off x="310725" y="934250"/>
            <a:ext cx="3200400" cy="3200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300">
                <a:solidFill>
                  <a:srgbClr val="595959"/>
                </a:solidFill>
                <a:latin typeface="Roboto Light"/>
                <a:ea typeface="Roboto Light"/>
                <a:cs typeface="Roboto Light"/>
                <a:sym typeface="Roboto Light"/>
              </a:rPr>
              <a:t>The low-fidelity app prototype for Hestria’s Kitchen was tested and can be viewed </a:t>
            </a:r>
            <a:r>
              <a:rPr lang="en" sz="1300" u="sng">
                <a:solidFill>
                  <a:schemeClr val="hlink"/>
                </a:solidFill>
                <a:latin typeface="Roboto Light"/>
                <a:ea typeface="Roboto Light"/>
                <a:cs typeface="Roboto Light"/>
                <a:sym typeface="Roboto Light"/>
                <a:hlinkClick r:id="rId3"/>
              </a:rPr>
              <a:t>here.</a:t>
            </a:r>
            <a:br>
              <a:rPr lang="en" sz="1300">
                <a:solidFill>
                  <a:srgbClr val="595959"/>
                </a:solidFill>
                <a:latin typeface="Roboto Light"/>
                <a:ea typeface="Roboto Light"/>
                <a:cs typeface="Roboto Light"/>
                <a:sym typeface="Roboto Light"/>
              </a:rPr>
            </a:br>
            <a:br>
              <a:rPr lang="en" sz="1300">
                <a:solidFill>
                  <a:srgbClr val="595959"/>
                </a:solidFill>
                <a:latin typeface="Roboto Light"/>
                <a:ea typeface="Roboto Light"/>
                <a:cs typeface="Roboto Light"/>
                <a:sym typeface="Roboto Light"/>
              </a:rPr>
            </a:br>
            <a:br>
              <a:rPr lang="en" sz="1300">
                <a:solidFill>
                  <a:srgbClr val="595959"/>
                </a:solidFill>
                <a:latin typeface="Roboto Light"/>
                <a:ea typeface="Roboto Light"/>
                <a:cs typeface="Roboto Light"/>
                <a:sym typeface="Roboto Light"/>
              </a:rPr>
            </a:br>
            <a:endParaRPr sz="1300">
              <a:solidFill>
                <a:srgbClr val="595959"/>
              </a:solidFill>
              <a:latin typeface="Roboto Light"/>
              <a:ea typeface="Roboto Light"/>
              <a:cs typeface="Roboto Light"/>
              <a:sym typeface="Roboto Light"/>
            </a:endParaRPr>
          </a:p>
          <a:p>
            <a:pPr indent="0" lvl="0" marL="0" rtl="0" algn="l">
              <a:lnSpc>
                <a:spcPct val="115000"/>
              </a:lnSpc>
              <a:spcBef>
                <a:spcPts val="1600"/>
              </a:spcBef>
              <a:spcAft>
                <a:spcPts val="1600"/>
              </a:spcAft>
              <a:buNone/>
            </a:pPr>
            <a:r>
              <a:t/>
            </a:r>
            <a:endParaRPr sz="1100">
              <a:solidFill>
                <a:srgbClr val="595959"/>
              </a:solidFill>
              <a:latin typeface="Roboto Light"/>
              <a:ea typeface="Roboto Light"/>
              <a:cs typeface="Roboto Light"/>
              <a:sym typeface="Roboto Light"/>
            </a:endParaRPr>
          </a:p>
        </p:txBody>
      </p:sp>
      <p:sp>
        <p:nvSpPr>
          <p:cNvPr id="98" name="Google Shape;98;p19"/>
          <p:cNvSpPr/>
          <p:nvPr/>
        </p:nvSpPr>
        <p:spPr>
          <a:xfrm>
            <a:off x="279375" y="4700968"/>
            <a:ext cx="8562900" cy="1542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99" name="Google Shape;99;p19"/>
          <p:cNvPicPr preferRelativeResize="0"/>
          <p:nvPr/>
        </p:nvPicPr>
        <p:blipFill>
          <a:blip r:embed="rId4">
            <a:alphaModFix/>
          </a:blip>
          <a:stretch>
            <a:fillRect/>
          </a:stretch>
        </p:blipFill>
        <p:spPr>
          <a:xfrm>
            <a:off x="5946775" y="438738"/>
            <a:ext cx="2366297" cy="42660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0"/>
          <p:cNvSpPr txBox="1"/>
          <p:nvPr>
            <p:ph type="title"/>
          </p:nvPr>
        </p:nvSpPr>
        <p:spPr>
          <a:xfrm>
            <a:off x="956075" y="1361850"/>
            <a:ext cx="6732000" cy="2785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solidFill>
                  <a:schemeClr val="lt1"/>
                </a:solidFill>
              </a:rPr>
              <a:t>Themes</a:t>
            </a:r>
            <a:endParaRPr>
              <a:solidFill>
                <a:schemeClr val="lt1"/>
              </a:solidFill>
            </a:endParaRPr>
          </a:p>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1"/>
          <p:cNvSpPr txBox="1"/>
          <p:nvPr/>
        </p:nvSpPr>
        <p:spPr>
          <a:xfrm>
            <a:off x="273625" y="404600"/>
            <a:ext cx="5131200" cy="3430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latin typeface="Google Sans"/>
                <a:ea typeface="Google Sans"/>
                <a:cs typeface="Google Sans"/>
                <a:sym typeface="Google Sans"/>
              </a:rPr>
              <a:t>People want to order quickly</a:t>
            </a:r>
            <a:endParaRPr sz="1800">
              <a:solidFill>
                <a:srgbClr val="000000"/>
              </a:solidFill>
              <a:latin typeface="Google Sans"/>
              <a:ea typeface="Google Sans"/>
              <a:cs typeface="Google Sans"/>
              <a:sym typeface="Google Sans"/>
            </a:endParaRPr>
          </a:p>
          <a:p>
            <a:pPr indent="0" lvl="0" marL="0" rtl="0" algn="l">
              <a:lnSpc>
                <a:spcPct val="115000"/>
              </a:lnSpc>
              <a:spcBef>
                <a:spcPts val="0"/>
              </a:spcBef>
              <a:spcAft>
                <a:spcPts val="0"/>
              </a:spcAft>
              <a:buNone/>
            </a:pPr>
            <a:r>
              <a:t/>
            </a:r>
            <a:endParaRPr sz="1800">
              <a:solidFill>
                <a:srgbClr val="000000"/>
              </a:solidFill>
              <a:latin typeface="Google Sans"/>
              <a:ea typeface="Google Sans"/>
              <a:cs typeface="Google Sans"/>
              <a:sym typeface="Google Sans"/>
            </a:endParaRPr>
          </a:p>
        </p:txBody>
      </p:sp>
      <p:sp>
        <p:nvSpPr>
          <p:cNvPr id="110" name="Google Shape;110;p21"/>
          <p:cNvSpPr txBox="1"/>
          <p:nvPr/>
        </p:nvSpPr>
        <p:spPr>
          <a:xfrm>
            <a:off x="273625" y="971350"/>
            <a:ext cx="3585900" cy="3200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300">
                <a:solidFill>
                  <a:srgbClr val="595959"/>
                </a:solidFill>
                <a:latin typeface="Roboto Light"/>
                <a:ea typeface="Roboto Light"/>
                <a:cs typeface="Roboto Light"/>
                <a:sym typeface="Roboto Light"/>
              </a:rPr>
              <a:t>Supporting evidence from the usability study.</a:t>
            </a:r>
            <a:endParaRPr sz="1300">
              <a:solidFill>
                <a:srgbClr val="595959"/>
              </a:solidFill>
              <a:latin typeface="Roboto Light"/>
              <a:ea typeface="Roboto Light"/>
              <a:cs typeface="Roboto Light"/>
              <a:sym typeface="Roboto Light"/>
            </a:endParaRPr>
          </a:p>
          <a:p>
            <a:pPr indent="-311150" lvl="0" marL="457200" rtl="0" algn="l">
              <a:lnSpc>
                <a:spcPct val="115000"/>
              </a:lnSpc>
              <a:spcBef>
                <a:spcPts val="1000"/>
              </a:spcBef>
              <a:spcAft>
                <a:spcPts val="0"/>
              </a:spcAft>
              <a:buClr>
                <a:srgbClr val="595959"/>
              </a:buClr>
              <a:buSzPts val="1300"/>
              <a:buFont typeface="Roboto Light"/>
              <a:buChar char="●"/>
            </a:pPr>
            <a:r>
              <a:rPr lang="en" sz="1300">
                <a:solidFill>
                  <a:srgbClr val="595959"/>
                </a:solidFill>
                <a:latin typeface="Roboto Light"/>
                <a:ea typeface="Roboto Light"/>
                <a:cs typeface="Roboto Light"/>
                <a:sym typeface="Roboto Light"/>
              </a:rPr>
              <a:t>5 out of 7 total participants said they wanted to order their their food in under five minutes</a:t>
            </a:r>
            <a:endParaRPr sz="1300">
              <a:solidFill>
                <a:srgbClr val="595959"/>
              </a:solidFill>
              <a:latin typeface="Roboto Light"/>
              <a:ea typeface="Roboto Light"/>
              <a:cs typeface="Roboto Light"/>
              <a:sym typeface="Roboto Light"/>
            </a:endParaRPr>
          </a:p>
          <a:p>
            <a:pPr indent="-311150" lvl="0" marL="457200" rtl="0" algn="l">
              <a:lnSpc>
                <a:spcPct val="115000"/>
              </a:lnSpc>
              <a:spcBef>
                <a:spcPts val="1000"/>
              </a:spcBef>
              <a:spcAft>
                <a:spcPts val="0"/>
              </a:spcAft>
              <a:buClr>
                <a:srgbClr val="595959"/>
              </a:buClr>
              <a:buSzPts val="1300"/>
              <a:buFont typeface="Roboto Light"/>
              <a:buChar char="●"/>
            </a:pPr>
            <a:r>
              <a:rPr lang="en" sz="1300">
                <a:solidFill>
                  <a:srgbClr val="595959"/>
                </a:solidFill>
                <a:latin typeface="Roboto Light"/>
                <a:ea typeface="Roboto Light"/>
                <a:cs typeface="Roboto Light"/>
                <a:sym typeface="Roboto Light"/>
              </a:rPr>
              <a:t>4 out of 7 total participants expressed a desire to save orders for easy re-ordering</a:t>
            </a:r>
            <a:endParaRPr sz="1300">
              <a:solidFill>
                <a:srgbClr val="595959"/>
              </a:solidFill>
              <a:latin typeface="Roboto Light"/>
              <a:ea typeface="Roboto Light"/>
              <a:cs typeface="Roboto Light"/>
              <a:sym typeface="Roboto Light"/>
            </a:endParaRPr>
          </a:p>
          <a:p>
            <a:pPr indent="0" lvl="0" marL="457200" rtl="0" algn="l">
              <a:lnSpc>
                <a:spcPct val="115000"/>
              </a:lnSpc>
              <a:spcBef>
                <a:spcPts val="1000"/>
              </a:spcBef>
              <a:spcAft>
                <a:spcPts val="0"/>
              </a:spcAft>
              <a:buNone/>
            </a:pPr>
            <a:r>
              <a:t/>
            </a:r>
            <a:endParaRPr sz="1300">
              <a:solidFill>
                <a:srgbClr val="595959"/>
              </a:solidFill>
              <a:latin typeface="Roboto Light"/>
              <a:ea typeface="Roboto Light"/>
              <a:cs typeface="Roboto Light"/>
              <a:sym typeface="Roboto Light"/>
            </a:endParaRPr>
          </a:p>
          <a:p>
            <a:pPr indent="0" lvl="0" marL="0" rtl="0" algn="l">
              <a:spcBef>
                <a:spcPts val="1000"/>
              </a:spcBef>
              <a:spcAft>
                <a:spcPts val="0"/>
              </a:spcAft>
              <a:buNone/>
            </a:pPr>
            <a:r>
              <a:rPr lang="en" sz="1300">
                <a:solidFill>
                  <a:srgbClr val="4285F4"/>
                </a:solidFill>
                <a:latin typeface="Roboto Light"/>
                <a:ea typeface="Roboto Light"/>
                <a:cs typeface="Roboto Light"/>
                <a:sym typeface="Roboto Light"/>
              </a:rPr>
              <a:t>“</a:t>
            </a:r>
            <a:r>
              <a:rPr i="1" lang="en" sz="1300">
                <a:solidFill>
                  <a:srgbClr val="4285F4"/>
                </a:solidFill>
                <a:latin typeface="Roboto Light"/>
                <a:ea typeface="Roboto Light"/>
                <a:cs typeface="Roboto Light"/>
                <a:sym typeface="Roboto Light"/>
              </a:rPr>
              <a:t>I like the profile feature, but it’s strange that there’s no way to store my order so I can order it again next time.</a:t>
            </a:r>
            <a:r>
              <a:rPr lang="en" sz="1300">
                <a:solidFill>
                  <a:srgbClr val="4285F4"/>
                </a:solidFill>
                <a:latin typeface="Roboto Light"/>
                <a:ea typeface="Roboto Light"/>
                <a:cs typeface="Roboto Light"/>
                <a:sym typeface="Roboto Light"/>
              </a:rPr>
              <a:t>” </a:t>
            </a:r>
            <a:endParaRPr sz="1300">
              <a:solidFill>
                <a:srgbClr val="4285F4"/>
              </a:solidFill>
              <a:latin typeface="Roboto Light"/>
              <a:ea typeface="Roboto Light"/>
              <a:cs typeface="Roboto Light"/>
              <a:sym typeface="Roboto Light"/>
            </a:endParaRPr>
          </a:p>
          <a:p>
            <a:pPr indent="0" lvl="0" marL="0" rtl="0" algn="l">
              <a:spcBef>
                <a:spcPts val="0"/>
              </a:spcBef>
              <a:spcAft>
                <a:spcPts val="0"/>
              </a:spcAft>
              <a:buNone/>
            </a:pPr>
            <a:r>
              <a:rPr lang="en" sz="1300">
                <a:solidFill>
                  <a:srgbClr val="4285F4"/>
                </a:solidFill>
                <a:latin typeface="Roboto Light"/>
                <a:ea typeface="Roboto Light"/>
                <a:cs typeface="Roboto Light"/>
                <a:sym typeface="Roboto Light"/>
              </a:rPr>
              <a:t>— Mike</a:t>
            </a:r>
            <a:r>
              <a:rPr lang="en" sz="1300">
                <a:solidFill>
                  <a:srgbClr val="4285F4"/>
                </a:solidFill>
                <a:latin typeface="Roboto Light"/>
                <a:ea typeface="Roboto Light"/>
                <a:cs typeface="Roboto Light"/>
                <a:sym typeface="Roboto Light"/>
              </a:rPr>
              <a:t>, consumer from Brooklyn, NYC</a:t>
            </a:r>
            <a:endParaRPr sz="1300">
              <a:solidFill>
                <a:srgbClr val="4285F4"/>
              </a:solidFill>
              <a:latin typeface="Roboto Light"/>
              <a:ea typeface="Roboto Light"/>
              <a:cs typeface="Roboto Light"/>
              <a:sym typeface="Roboto Light"/>
            </a:endParaRPr>
          </a:p>
          <a:p>
            <a:pPr indent="0" lvl="0" marL="0" rtl="0" algn="l">
              <a:lnSpc>
                <a:spcPct val="115000"/>
              </a:lnSpc>
              <a:spcBef>
                <a:spcPts val="0"/>
              </a:spcBef>
              <a:spcAft>
                <a:spcPts val="1000"/>
              </a:spcAft>
              <a:buNone/>
            </a:pPr>
            <a:r>
              <a:t/>
            </a:r>
            <a:endParaRPr sz="1300">
              <a:solidFill>
                <a:srgbClr val="595959"/>
              </a:solidFill>
              <a:latin typeface="Roboto Light"/>
              <a:ea typeface="Roboto Light"/>
              <a:cs typeface="Roboto Light"/>
              <a:sym typeface="Roboto Light"/>
            </a:endParaRPr>
          </a:p>
        </p:txBody>
      </p:sp>
      <p:sp>
        <p:nvSpPr>
          <p:cNvPr id="111" name="Google Shape;111;p21"/>
          <p:cNvSpPr/>
          <p:nvPr/>
        </p:nvSpPr>
        <p:spPr>
          <a:xfrm>
            <a:off x="279375" y="4700968"/>
            <a:ext cx="8562900" cy="1542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12" name="Google Shape;112;p21"/>
          <p:cNvPicPr preferRelativeResize="0"/>
          <p:nvPr/>
        </p:nvPicPr>
        <p:blipFill>
          <a:blip r:embed="rId3">
            <a:alphaModFix/>
          </a:blip>
          <a:stretch>
            <a:fillRect/>
          </a:stretch>
        </p:blipFill>
        <p:spPr>
          <a:xfrm>
            <a:off x="5971675" y="546438"/>
            <a:ext cx="2366297" cy="42660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2"/>
          <p:cNvSpPr txBox="1"/>
          <p:nvPr>
            <p:ph type="title"/>
          </p:nvPr>
        </p:nvSpPr>
        <p:spPr>
          <a:xfrm>
            <a:off x="278550" y="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1820"/>
              <a:t>INSIGHT 1: </a:t>
            </a:r>
            <a:r>
              <a:rPr lang="en" sz="1800">
                <a:latin typeface="Google Sans"/>
                <a:ea typeface="Google Sans"/>
                <a:cs typeface="Google Sans"/>
                <a:sym typeface="Google Sans"/>
              </a:rPr>
              <a:t>People want to order quickly</a:t>
            </a:r>
            <a:endParaRPr sz="1800">
              <a:latin typeface="Google Sans"/>
              <a:ea typeface="Google Sans"/>
              <a:cs typeface="Google Sans"/>
              <a:sym typeface="Google Sans"/>
            </a:endParaRPr>
          </a:p>
          <a:p>
            <a:pPr indent="0" lvl="0" marL="0" rtl="0" algn="l">
              <a:spcBef>
                <a:spcPts val="0"/>
              </a:spcBef>
              <a:spcAft>
                <a:spcPts val="0"/>
              </a:spcAft>
              <a:buSzPts val="990"/>
              <a:buNone/>
            </a:pPr>
            <a:r>
              <a:t/>
            </a:r>
            <a:endParaRPr sz="1820"/>
          </a:p>
        </p:txBody>
      </p:sp>
      <p:sp>
        <p:nvSpPr>
          <p:cNvPr id="118" name="Google Shape;118;p22"/>
          <p:cNvSpPr txBox="1"/>
          <p:nvPr/>
        </p:nvSpPr>
        <p:spPr>
          <a:xfrm>
            <a:off x="1757350" y="572700"/>
            <a:ext cx="1202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Before</a:t>
            </a:r>
            <a:endParaRPr/>
          </a:p>
        </p:txBody>
      </p:sp>
      <p:pic>
        <p:nvPicPr>
          <p:cNvPr id="119" name="Google Shape;119;p22"/>
          <p:cNvPicPr preferRelativeResize="0"/>
          <p:nvPr/>
        </p:nvPicPr>
        <p:blipFill>
          <a:blip r:embed="rId3">
            <a:alphaModFix/>
          </a:blip>
          <a:stretch>
            <a:fillRect/>
          </a:stretch>
        </p:blipFill>
        <p:spPr>
          <a:xfrm>
            <a:off x="5756874" y="972900"/>
            <a:ext cx="2321451" cy="4117675"/>
          </a:xfrm>
          <a:prstGeom prst="rect">
            <a:avLst/>
          </a:prstGeom>
          <a:noFill/>
          <a:ln>
            <a:noFill/>
          </a:ln>
        </p:spPr>
      </p:pic>
      <p:sp>
        <p:nvSpPr>
          <p:cNvPr id="120" name="Google Shape;120;p22"/>
          <p:cNvSpPr txBox="1"/>
          <p:nvPr/>
        </p:nvSpPr>
        <p:spPr>
          <a:xfrm>
            <a:off x="6555925" y="572700"/>
            <a:ext cx="1202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After</a:t>
            </a:r>
            <a:endParaRPr/>
          </a:p>
        </p:txBody>
      </p:sp>
      <p:pic>
        <p:nvPicPr>
          <p:cNvPr id="121" name="Google Shape;121;p22"/>
          <p:cNvPicPr preferRelativeResize="0"/>
          <p:nvPr/>
        </p:nvPicPr>
        <p:blipFill>
          <a:blip r:embed="rId4">
            <a:alphaModFix/>
          </a:blip>
          <a:stretch>
            <a:fillRect/>
          </a:stretch>
        </p:blipFill>
        <p:spPr>
          <a:xfrm>
            <a:off x="944200" y="898738"/>
            <a:ext cx="2366297" cy="42660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