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autoCompressPictures="0">
  <p:sldMasterIdLst>
    <p:sldMasterId id="2147483954" r:id="rId4"/>
  </p:sldMasterIdLst>
  <p:notesMasterIdLst>
    <p:notesMasterId r:id="rId20"/>
  </p:notesMasterIdLst>
  <p:handoutMasterIdLst>
    <p:handoutMasterId r:id="rId21"/>
  </p:handoutMasterIdLst>
  <p:sldIdLst>
    <p:sldId id="261" r:id="rId5"/>
    <p:sldId id="273" r:id="rId6"/>
    <p:sldId id="280" r:id="rId7"/>
    <p:sldId id="286" r:id="rId8"/>
    <p:sldId id="314" r:id="rId9"/>
    <p:sldId id="315" r:id="rId10"/>
    <p:sldId id="316" r:id="rId11"/>
    <p:sldId id="317" r:id="rId12"/>
    <p:sldId id="318" r:id="rId13"/>
    <p:sldId id="300" r:id="rId14"/>
    <p:sldId id="308" r:id="rId15"/>
    <p:sldId id="313" r:id="rId16"/>
    <p:sldId id="322" r:id="rId17"/>
    <p:sldId id="323" r:id="rId18"/>
    <p:sldId id="30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4" autoAdjust="0"/>
  </p:normalViewPr>
  <p:slideViewPr>
    <p:cSldViewPr>
      <p:cViewPr varScale="1">
        <p:scale>
          <a:sx n="67" d="100"/>
          <a:sy n="67" d="100"/>
        </p:scale>
        <p:origin x="644" y="44"/>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7/2/2020</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7/2/2020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10</a:t>
            </a:fld>
            <a:endParaRPr lang="en-US" noProof="0" dirty="0"/>
          </a:p>
        </p:txBody>
      </p:sp>
    </p:spTree>
    <p:extLst>
      <p:ext uri="{BB962C8B-B14F-4D97-AF65-F5344CB8AC3E}">
        <p14:creationId xmlns:p14="http://schemas.microsoft.com/office/powerpoint/2010/main" val="2900598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11</a:t>
            </a:fld>
            <a:endParaRPr lang="en-US" noProof="0" dirty="0"/>
          </a:p>
        </p:txBody>
      </p:sp>
    </p:spTree>
    <p:extLst>
      <p:ext uri="{BB962C8B-B14F-4D97-AF65-F5344CB8AC3E}">
        <p14:creationId xmlns:p14="http://schemas.microsoft.com/office/powerpoint/2010/main" val="2318251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12</a:t>
            </a:fld>
            <a:endParaRPr lang="en-US" noProof="0" dirty="0"/>
          </a:p>
        </p:txBody>
      </p:sp>
    </p:spTree>
    <p:extLst>
      <p:ext uri="{BB962C8B-B14F-4D97-AF65-F5344CB8AC3E}">
        <p14:creationId xmlns:p14="http://schemas.microsoft.com/office/powerpoint/2010/main" val="1273297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13</a:t>
            </a:fld>
            <a:endParaRPr lang="en-US" noProof="0" dirty="0"/>
          </a:p>
        </p:txBody>
      </p:sp>
    </p:spTree>
    <p:extLst>
      <p:ext uri="{BB962C8B-B14F-4D97-AF65-F5344CB8AC3E}">
        <p14:creationId xmlns:p14="http://schemas.microsoft.com/office/powerpoint/2010/main" val="2430689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14</a:t>
            </a:fld>
            <a:endParaRPr lang="en-US" noProof="0" dirty="0"/>
          </a:p>
        </p:txBody>
      </p:sp>
    </p:spTree>
    <p:extLst>
      <p:ext uri="{BB962C8B-B14F-4D97-AF65-F5344CB8AC3E}">
        <p14:creationId xmlns:p14="http://schemas.microsoft.com/office/powerpoint/2010/main" val="2532628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15</a:t>
            </a:fld>
            <a:endParaRPr lang="en-US" noProof="0" dirty="0"/>
          </a:p>
        </p:txBody>
      </p:sp>
    </p:spTree>
    <p:extLst>
      <p:ext uri="{BB962C8B-B14F-4D97-AF65-F5344CB8AC3E}">
        <p14:creationId xmlns:p14="http://schemas.microsoft.com/office/powerpoint/2010/main" val="3782231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3524746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1935294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41212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3443681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2004356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8</a:t>
            </a:fld>
            <a:endParaRPr lang="en-US" noProof="0" dirty="0"/>
          </a:p>
        </p:txBody>
      </p:sp>
    </p:spTree>
    <p:extLst>
      <p:ext uri="{BB962C8B-B14F-4D97-AF65-F5344CB8AC3E}">
        <p14:creationId xmlns:p14="http://schemas.microsoft.com/office/powerpoint/2010/main" val="4234763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9</a:t>
            </a:fld>
            <a:endParaRPr lang="en-US" noProof="0" dirty="0"/>
          </a:p>
        </p:txBody>
      </p:sp>
    </p:spTree>
    <p:extLst>
      <p:ext uri="{BB962C8B-B14F-4D97-AF65-F5344CB8AC3E}">
        <p14:creationId xmlns:p14="http://schemas.microsoft.com/office/powerpoint/2010/main" val="3616644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5.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17.xml"/><Relationship Id="rId5" Type="http://schemas.openxmlformats.org/officeDocument/2006/relationships/image" Target="../media/image21.sv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5.xm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5.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p:txBody>
          <a:bodyPr>
            <a:normAutofit/>
          </a:bodyPr>
          <a:lstStyle/>
          <a:p>
            <a:r>
              <a:rPr lang="en-IN" b="1" dirty="0"/>
              <a:t>Air Fare prediction</a:t>
            </a:r>
            <a:br>
              <a:rPr lang="en-IN" dirty="0"/>
            </a:br>
            <a:br>
              <a:rPr lang="en-US" dirty="0"/>
            </a:br>
            <a:endParaRPr lang="en-US" dirty="0"/>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a:xfrm>
            <a:off x="4059707" y="4297679"/>
            <a:ext cx="4072586" cy="859513"/>
          </a:xfrm>
        </p:spPr>
        <p:txBody>
          <a:bodyPr/>
          <a:lstStyle/>
          <a:p>
            <a:r>
              <a:rPr lang="en-US" sz="2800" b="1" dirty="0">
                <a:solidFill>
                  <a:schemeClr val="bg2"/>
                </a:solidFill>
              </a:rPr>
              <a:t>GROUP 5</a:t>
            </a:r>
          </a:p>
          <a:p>
            <a:endParaRPr lang="en-US" dirty="0"/>
          </a:p>
        </p:txBody>
      </p:sp>
    </p:spTree>
    <p:extLst>
      <p:ext uri="{BB962C8B-B14F-4D97-AF65-F5344CB8AC3E}">
        <p14:creationId xmlns:p14="http://schemas.microsoft.com/office/powerpoint/2010/main" val="313522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pPr algn="ctr"/>
            <a:r>
              <a:rPr lang="en-US" dirty="0"/>
              <a:t>Top-3 Model</a:t>
            </a:r>
          </a:p>
        </p:txBody>
      </p:sp>
      <p:graphicFrame>
        <p:nvGraphicFramePr>
          <p:cNvPr id="2" name="Table 5">
            <a:extLst>
              <a:ext uri="{FF2B5EF4-FFF2-40B4-BE49-F238E27FC236}">
                <a16:creationId xmlns:a16="http://schemas.microsoft.com/office/drawing/2014/main" id="{3302D346-70C3-44D3-977F-4CC60CB39D38}"/>
              </a:ext>
            </a:extLst>
          </p:cNvPr>
          <p:cNvGraphicFramePr>
            <a:graphicFrameLocks noGrp="1"/>
          </p:cNvGraphicFramePr>
          <p:nvPr>
            <p:ph sz="quarter" idx="13"/>
            <p:extLst>
              <p:ext uri="{D42A27DB-BD31-4B8C-83A1-F6EECF244321}">
                <p14:modId xmlns:p14="http://schemas.microsoft.com/office/powerpoint/2010/main" val="620198942"/>
              </p:ext>
            </p:extLst>
          </p:nvPr>
        </p:nvGraphicFramePr>
        <p:xfrm>
          <a:off x="7151688" y="2035175"/>
          <a:ext cx="3552824" cy="1097280"/>
        </p:xfrm>
        <a:graphic>
          <a:graphicData uri="http://schemas.openxmlformats.org/drawingml/2006/table">
            <a:tbl>
              <a:tblPr firstRow="1" bandRow="1">
                <a:tableStyleId>{BDBED569-4797-4DF1-A0F4-6AAB3CD982D8}</a:tableStyleId>
              </a:tblPr>
              <a:tblGrid>
                <a:gridCol w="1776412">
                  <a:extLst>
                    <a:ext uri="{9D8B030D-6E8A-4147-A177-3AD203B41FA5}">
                      <a16:colId xmlns:a16="http://schemas.microsoft.com/office/drawing/2014/main" val="31584894"/>
                    </a:ext>
                  </a:extLst>
                </a:gridCol>
                <a:gridCol w="1776412">
                  <a:extLst>
                    <a:ext uri="{9D8B030D-6E8A-4147-A177-3AD203B41FA5}">
                      <a16:colId xmlns:a16="http://schemas.microsoft.com/office/drawing/2014/main" val="439376820"/>
                    </a:ext>
                  </a:extLst>
                </a:gridCol>
              </a:tblGrid>
              <a:tr h="337975">
                <a:tc>
                  <a:txBody>
                    <a:bodyPr/>
                    <a:lstStyle/>
                    <a:p>
                      <a:r>
                        <a:rPr lang="en-IN" dirty="0"/>
                        <a:t>Itinerary Type</a:t>
                      </a:r>
                    </a:p>
                  </a:txBody>
                  <a:tcPr/>
                </a:tc>
                <a:tc>
                  <a:txBody>
                    <a:bodyPr/>
                    <a:lstStyle/>
                    <a:p>
                      <a:r>
                        <a:rPr lang="en-IN" dirty="0"/>
                        <a:t>RMSE</a:t>
                      </a:r>
                    </a:p>
                  </a:txBody>
                  <a:tcPr/>
                </a:tc>
                <a:extLst>
                  <a:ext uri="{0D108BD9-81ED-4DB2-BD59-A6C34878D82A}">
                    <a16:rowId xmlns:a16="http://schemas.microsoft.com/office/drawing/2014/main" val="1508507992"/>
                  </a:ext>
                </a:extLst>
              </a:tr>
              <a:tr h="337975">
                <a:tc>
                  <a:txBody>
                    <a:bodyPr/>
                    <a:lstStyle/>
                    <a:p>
                      <a:r>
                        <a:rPr lang="en-IN" dirty="0"/>
                        <a:t>Domestic</a:t>
                      </a:r>
                    </a:p>
                  </a:txBody>
                  <a:tcPr/>
                </a:tc>
                <a:tc>
                  <a:txBody>
                    <a:bodyPr/>
                    <a:lstStyle/>
                    <a:p>
                      <a:r>
                        <a:rPr lang="en-IN" dirty="0"/>
                        <a:t>284.58</a:t>
                      </a:r>
                    </a:p>
                  </a:txBody>
                  <a:tcPr/>
                </a:tc>
                <a:extLst>
                  <a:ext uri="{0D108BD9-81ED-4DB2-BD59-A6C34878D82A}">
                    <a16:rowId xmlns:a16="http://schemas.microsoft.com/office/drawing/2014/main" val="1202957089"/>
                  </a:ext>
                </a:extLst>
              </a:tr>
              <a:tr h="337975">
                <a:tc>
                  <a:txBody>
                    <a:bodyPr/>
                    <a:lstStyle/>
                    <a:p>
                      <a:r>
                        <a:rPr lang="en-IN" dirty="0"/>
                        <a:t>International</a:t>
                      </a:r>
                    </a:p>
                  </a:txBody>
                  <a:tcPr/>
                </a:tc>
                <a:tc>
                  <a:txBody>
                    <a:bodyPr/>
                    <a:lstStyle/>
                    <a:p>
                      <a:r>
                        <a:rPr lang="en-IN" dirty="0"/>
                        <a:t>8626.25</a:t>
                      </a:r>
                    </a:p>
                  </a:txBody>
                  <a:tcPr/>
                </a:tc>
                <a:extLst>
                  <a:ext uri="{0D108BD9-81ED-4DB2-BD59-A6C34878D82A}">
                    <a16:rowId xmlns:a16="http://schemas.microsoft.com/office/drawing/2014/main" val="894193841"/>
                  </a:ext>
                </a:extLst>
              </a:tr>
            </a:tbl>
          </a:graphicData>
        </a:graphic>
      </p:graphicFrame>
      <p:pic>
        <p:nvPicPr>
          <p:cNvPr id="85" name="Picture Placeholder 84">
            <a:extLst>
              <a:ext uri="{FF2B5EF4-FFF2-40B4-BE49-F238E27FC236}">
                <a16:creationId xmlns:a16="http://schemas.microsoft.com/office/drawing/2014/main" id="{F738FFEE-D221-419F-9925-DFE3C2A81E5D}"/>
              </a:ext>
              <a:ext uri="{C183D7F6-B498-43B3-948B-1728B52AA6E4}">
                <adec:decorative xmlns:adec="http://schemas.microsoft.com/office/drawing/2017/decorative" val="1"/>
              </a:ext>
            </a:extLst>
          </p:cNvPr>
          <p:cNvPicPr>
            <a:picLocks noGrp="1" noChangeAspect="1"/>
          </p:cNvPicPr>
          <p:nvPr>
            <p:ph type="pic" sz="quarter" idx="21"/>
          </p:nvPr>
        </p:nvPicPr>
        <p:blipFill rotWithShape="1">
          <a:blip r:embed="rId3">
            <a:extLst>
              <a:ext uri="{96DAC541-7B7A-43D3-8B79-37D633B846F1}">
                <asvg:svgBlip xmlns:asvg="http://schemas.microsoft.com/office/drawing/2016/SVG/main" r:embed="rId4"/>
              </a:ext>
            </a:extLst>
          </a:blip>
          <a:srcRect l="-28275" t="-29639" r="-28275" b="-29639"/>
          <a:stretch/>
        </p:blipFill>
        <p:spPr>
          <a:xfrm>
            <a:off x="5756426" y="1935993"/>
            <a:ext cx="1094116" cy="1113108"/>
          </a:xfrm>
        </p:spPr>
      </p:pic>
      <p:graphicFrame>
        <p:nvGraphicFramePr>
          <p:cNvPr id="7" name="Table 7">
            <a:extLst>
              <a:ext uri="{FF2B5EF4-FFF2-40B4-BE49-F238E27FC236}">
                <a16:creationId xmlns:a16="http://schemas.microsoft.com/office/drawing/2014/main" id="{68DF33C5-BC0E-407A-931F-0C1D62FF514E}"/>
              </a:ext>
            </a:extLst>
          </p:cNvPr>
          <p:cNvGraphicFramePr>
            <a:graphicFrameLocks noGrp="1"/>
          </p:cNvGraphicFramePr>
          <p:nvPr>
            <p:ph sz="quarter" idx="22"/>
            <p:extLst>
              <p:ext uri="{D42A27DB-BD31-4B8C-83A1-F6EECF244321}">
                <p14:modId xmlns:p14="http://schemas.microsoft.com/office/powerpoint/2010/main" val="2143388490"/>
              </p:ext>
            </p:extLst>
          </p:nvPr>
        </p:nvGraphicFramePr>
        <p:xfrm>
          <a:off x="6070600" y="3576638"/>
          <a:ext cx="3769816" cy="1097280"/>
        </p:xfrm>
        <a:graphic>
          <a:graphicData uri="http://schemas.openxmlformats.org/drawingml/2006/table">
            <a:tbl>
              <a:tblPr firstRow="1" bandRow="1">
                <a:tableStyleId>{BDBED569-4797-4DF1-A0F4-6AAB3CD982D8}</a:tableStyleId>
              </a:tblPr>
              <a:tblGrid>
                <a:gridCol w="1884908">
                  <a:extLst>
                    <a:ext uri="{9D8B030D-6E8A-4147-A177-3AD203B41FA5}">
                      <a16:colId xmlns:a16="http://schemas.microsoft.com/office/drawing/2014/main" val="3236654138"/>
                    </a:ext>
                  </a:extLst>
                </a:gridCol>
                <a:gridCol w="1884908">
                  <a:extLst>
                    <a:ext uri="{9D8B030D-6E8A-4147-A177-3AD203B41FA5}">
                      <a16:colId xmlns:a16="http://schemas.microsoft.com/office/drawing/2014/main" val="1392251662"/>
                    </a:ext>
                  </a:extLst>
                </a:gridCol>
              </a:tblGrid>
              <a:tr h="304830">
                <a:tc>
                  <a:txBody>
                    <a:bodyPr/>
                    <a:lstStyle/>
                    <a:p>
                      <a:r>
                        <a:rPr lang="en-IN" dirty="0"/>
                        <a:t>Itinerary Type</a:t>
                      </a:r>
                    </a:p>
                  </a:txBody>
                  <a:tcPr/>
                </a:tc>
                <a:tc>
                  <a:txBody>
                    <a:bodyPr/>
                    <a:lstStyle/>
                    <a:p>
                      <a:r>
                        <a:rPr lang="en-IN" dirty="0"/>
                        <a:t>RMSE</a:t>
                      </a:r>
                    </a:p>
                  </a:txBody>
                  <a:tcPr/>
                </a:tc>
                <a:extLst>
                  <a:ext uri="{0D108BD9-81ED-4DB2-BD59-A6C34878D82A}">
                    <a16:rowId xmlns:a16="http://schemas.microsoft.com/office/drawing/2014/main" val="268266410"/>
                  </a:ext>
                </a:extLst>
              </a:tr>
              <a:tr h="304830">
                <a:tc>
                  <a:txBody>
                    <a:bodyPr/>
                    <a:lstStyle/>
                    <a:p>
                      <a:r>
                        <a:rPr lang="en-IN" dirty="0"/>
                        <a:t>Domestic</a:t>
                      </a:r>
                    </a:p>
                  </a:txBody>
                  <a:tcPr/>
                </a:tc>
                <a:tc>
                  <a:txBody>
                    <a:bodyPr/>
                    <a:lstStyle/>
                    <a:p>
                      <a:r>
                        <a:rPr lang="en-IN" dirty="0"/>
                        <a:t>4356.75</a:t>
                      </a:r>
                    </a:p>
                  </a:txBody>
                  <a:tcPr/>
                </a:tc>
                <a:extLst>
                  <a:ext uri="{0D108BD9-81ED-4DB2-BD59-A6C34878D82A}">
                    <a16:rowId xmlns:a16="http://schemas.microsoft.com/office/drawing/2014/main" val="495916235"/>
                  </a:ext>
                </a:extLst>
              </a:tr>
              <a:tr h="304830">
                <a:tc>
                  <a:txBody>
                    <a:bodyPr/>
                    <a:lstStyle/>
                    <a:p>
                      <a:r>
                        <a:rPr lang="en-IN" dirty="0"/>
                        <a:t>International</a:t>
                      </a:r>
                    </a:p>
                  </a:txBody>
                  <a:tcPr/>
                </a:tc>
                <a:tc>
                  <a:txBody>
                    <a:bodyPr/>
                    <a:lstStyle/>
                    <a:p>
                      <a:r>
                        <a:rPr lang="en-IN" dirty="0"/>
                        <a:t>9564.54</a:t>
                      </a:r>
                    </a:p>
                  </a:txBody>
                  <a:tcPr/>
                </a:tc>
                <a:extLst>
                  <a:ext uri="{0D108BD9-81ED-4DB2-BD59-A6C34878D82A}">
                    <a16:rowId xmlns:a16="http://schemas.microsoft.com/office/drawing/2014/main" val="600155937"/>
                  </a:ext>
                </a:extLst>
              </a:tr>
            </a:tbl>
          </a:graphicData>
        </a:graphic>
      </p:graphicFrame>
      <p:sp>
        <p:nvSpPr>
          <p:cNvPr id="25" name="Text Placeholder 24">
            <a:extLst>
              <a:ext uri="{FF2B5EF4-FFF2-40B4-BE49-F238E27FC236}">
                <a16:creationId xmlns:a16="http://schemas.microsoft.com/office/drawing/2014/main" id="{34818BA8-E954-4497-B8B9-B67D92F6032D}"/>
              </a:ext>
            </a:extLst>
          </p:cNvPr>
          <p:cNvSpPr>
            <a:spLocks noGrp="1"/>
          </p:cNvSpPr>
          <p:nvPr>
            <p:ph type="body" sz="quarter" idx="23"/>
          </p:nvPr>
        </p:nvSpPr>
        <p:spPr>
          <a:xfrm>
            <a:off x="1919536" y="3846999"/>
            <a:ext cx="2652464" cy="424732"/>
          </a:xfrm>
        </p:spPr>
        <p:txBody>
          <a:bodyPr/>
          <a:lstStyle/>
          <a:p>
            <a:r>
              <a:rPr lang="en-US" dirty="0"/>
              <a:t>Neural-Network Forecast</a:t>
            </a:r>
          </a:p>
        </p:txBody>
      </p:sp>
      <p:pic>
        <p:nvPicPr>
          <p:cNvPr id="87" name="Picture Placeholder 86">
            <a:extLst>
              <a:ext uri="{FF2B5EF4-FFF2-40B4-BE49-F238E27FC236}">
                <a16:creationId xmlns:a16="http://schemas.microsoft.com/office/drawing/2014/main" id="{BA712089-DDBF-4741-BA71-63A6F987EA72}"/>
              </a:ext>
              <a:ext uri="{C183D7F6-B498-43B3-948B-1728B52AA6E4}">
                <adec:decorative xmlns:adec="http://schemas.microsoft.com/office/drawing/2017/decorative" val="1"/>
              </a:ext>
            </a:extLst>
          </p:cNvPr>
          <p:cNvPicPr>
            <a:picLocks noGrp="1" noChangeAspect="1"/>
          </p:cNvPicPr>
          <p:nvPr>
            <p:ph type="pic" sz="quarter" idx="24"/>
          </p:nvPr>
        </p:nvPicPr>
        <p:blipFill rotWithShape="1">
          <a:blip r:embed="rId5">
            <a:extLst>
              <a:ext uri="{96DAC541-7B7A-43D3-8B79-37D633B846F1}">
                <asvg:svgBlip xmlns:asvg="http://schemas.microsoft.com/office/drawing/2016/SVG/main" r:embed="rId6"/>
              </a:ext>
            </a:extLst>
          </a:blip>
          <a:srcRect l="-24968" t="-26383" r="-24968" b="-26383"/>
          <a:stretch/>
        </p:blipFill>
        <p:spPr>
          <a:xfrm>
            <a:off x="4774508" y="3502811"/>
            <a:ext cx="1094116" cy="1113108"/>
          </a:xfrm>
        </p:spPr>
      </p:pic>
      <p:sp>
        <p:nvSpPr>
          <p:cNvPr id="3" name="Slide Number Placeholder 2">
            <a:extLst>
              <a:ext uri="{FF2B5EF4-FFF2-40B4-BE49-F238E27FC236}">
                <a16:creationId xmlns:a16="http://schemas.microsoft.com/office/drawing/2014/main" id="{1B0F4F9B-7D29-4BED-87FB-3F3D1724712B}"/>
              </a:ext>
            </a:extLst>
          </p:cNvPr>
          <p:cNvSpPr>
            <a:spLocks noGrp="1"/>
          </p:cNvSpPr>
          <p:nvPr>
            <p:ph type="sldNum" sz="quarter" idx="4"/>
          </p:nvPr>
        </p:nvSpPr>
        <p:spPr/>
        <p:txBody>
          <a:bodyPr/>
          <a:lstStyle/>
          <a:p>
            <a:fld id="{4FAB73BC-B049-4115-A692-8D63A059BFB8}" type="slidenum">
              <a:rPr lang="en-US" smtClean="0"/>
              <a:pPr/>
              <a:t>10</a:t>
            </a:fld>
            <a:endParaRPr lang="en-US" dirty="0"/>
          </a:p>
        </p:txBody>
      </p:sp>
      <p:graphicFrame>
        <p:nvGraphicFramePr>
          <p:cNvPr id="9" name="Table 9">
            <a:extLst>
              <a:ext uri="{FF2B5EF4-FFF2-40B4-BE49-F238E27FC236}">
                <a16:creationId xmlns:a16="http://schemas.microsoft.com/office/drawing/2014/main" id="{7D5BC70C-D73E-4B9F-89FA-4160591016C2}"/>
              </a:ext>
            </a:extLst>
          </p:cNvPr>
          <p:cNvGraphicFramePr>
            <a:graphicFrameLocks noGrp="1"/>
          </p:cNvGraphicFramePr>
          <p:nvPr>
            <p:ph sz="quarter" idx="25"/>
            <p:extLst>
              <p:ext uri="{D42A27DB-BD31-4B8C-83A1-F6EECF244321}">
                <p14:modId xmlns:p14="http://schemas.microsoft.com/office/powerpoint/2010/main" val="3691134712"/>
              </p:ext>
            </p:extLst>
          </p:nvPr>
        </p:nvGraphicFramePr>
        <p:xfrm>
          <a:off x="4949825" y="5116512"/>
          <a:ext cx="3882480" cy="1097280"/>
        </p:xfrm>
        <a:graphic>
          <a:graphicData uri="http://schemas.openxmlformats.org/drawingml/2006/table">
            <a:tbl>
              <a:tblPr firstRow="1" bandRow="1">
                <a:tableStyleId>{BDBED569-4797-4DF1-A0F4-6AAB3CD982D8}</a:tableStyleId>
              </a:tblPr>
              <a:tblGrid>
                <a:gridCol w="1941240">
                  <a:extLst>
                    <a:ext uri="{9D8B030D-6E8A-4147-A177-3AD203B41FA5}">
                      <a16:colId xmlns:a16="http://schemas.microsoft.com/office/drawing/2014/main" val="2242258253"/>
                    </a:ext>
                  </a:extLst>
                </a:gridCol>
                <a:gridCol w="1941240">
                  <a:extLst>
                    <a:ext uri="{9D8B030D-6E8A-4147-A177-3AD203B41FA5}">
                      <a16:colId xmlns:a16="http://schemas.microsoft.com/office/drawing/2014/main" val="3400403426"/>
                    </a:ext>
                  </a:extLst>
                </a:gridCol>
              </a:tblGrid>
              <a:tr h="356779">
                <a:tc>
                  <a:txBody>
                    <a:bodyPr/>
                    <a:lstStyle/>
                    <a:p>
                      <a:r>
                        <a:rPr lang="en-IN" dirty="0"/>
                        <a:t>Itinerary Type</a:t>
                      </a:r>
                    </a:p>
                  </a:txBody>
                  <a:tcPr/>
                </a:tc>
                <a:tc>
                  <a:txBody>
                    <a:bodyPr/>
                    <a:lstStyle/>
                    <a:p>
                      <a:r>
                        <a:rPr lang="en-IN" dirty="0"/>
                        <a:t>RMSE</a:t>
                      </a:r>
                    </a:p>
                  </a:txBody>
                  <a:tcPr/>
                </a:tc>
                <a:extLst>
                  <a:ext uri="{0D108BD9-81ED-4DB2-BD59-A6C34878D82A}">
                    <a16:rowId xmlns:a16="http://schemas.microsoft.com/office/drawing/2014/main" val="1173165302"/>
                  </a:ext>
                </a:extLst>
              </a:tr>
              <a:tr h="356779">
                <a:tc>
                  <a:txBody>
                    <a:bodyPr/>
                    <a:lstStyle/>
                    <a:p>
                      <a:r>
                        <a:rPr lang="en-IN" dirty="0"/>
                        <a:t>Domestic</a:t>
                      </a:r>
                    </a:p>
                  </a:txBody>
                  <a:tcPr/>
                </a:tc>
                <a:tc>
                  <a:txBody>
                    <a:bodyPr/>
                    <a:lstStyle/>
                    <a:p>
                      <a:r>
                        <a:rPr lang="en-IN" dirty="0"/>
                        <a:t>725.38</a:t>
                      </a:r>
                    </a:p>
                  </a:txBody>
                  <a:tcPr/>
                </a:tc>
                <a:extLst>
                  <a:ext uri="{0D108BD9-81ED-4DB2-BD59-A6C34878D82A}">
                    <a16:rowId xmlns:a16="http://schemas.microsoft.com/office/drawing/2014/main" val="1588088960"/>
                  </a:ext>
                </a:extLst>
              </a:tr>
              <a:tr h="356779">
                <a:tc>
                  <a:txBody>
                    <a:bodyPr/>
                    <a:lstStyle/>
                    <a:p>
                      <a:r>
                        <a:rPr lang="en-IN" dirty="0"/>
                        <a:t>International</a:t>
                      </a:r>
                    </a:p>
                  </a:txBody>
                  <a:tcPr/>
                </a:tc>
                <a:tc>
                  <a:txBody>
                    <a:bodyPr/>
                    <a:lstStyle/>
                    <a:p>
                      <a:r>
                        <a:rPr lang="en-IN" dirty="0"/>
                        <a:t>9472.17</a:t>
                      </a:r>
                    </a:p>
                  </a:txBody>
                  <a:tcPr/>
                </a:tc>
                <a:extLst>
                  <a:ext uri="{0D108BD9-81ED-4DB2-BD59-A6C34878D82A}">
                    <a16:rowId xmlns:a16="http://schemas.microsoft.com/office/drawing/2014/main" val="1842633843"/>
                  </a:ext>
                </a:extLst>
              </a:tr>
            </a:tbl>
          </a:graphicData>
        </a:graphic>
      </p:graphicFrame>
      <p:sp>
        <p:nvSpPr>
          <p:cNvPr id="4" name="Text Placeholder 3">
            <a:extLst>
              <a:ext uri="{FF2B5EF4-FFF2-40B4-BE49-F238E27FC236}">
                <a16:creationId xmlns:a16="http://schemas.microsoft.com/office/drawing/2014/main" id="{B9105FAE-96F0-43A6-B386-AAE4E62C6E85}"/>
              </a:ext>
            </a:extLst>
          </p:cNvPr>
          <p:cNvSpPr>
            <a:spLocks noGrp="1"/>
          </p:cNvSpPr>
          <p:nvPr>
            <p:ph type="body" sz="quarter" idx="26"/>
          </p:nvPr>
        </p:nvSpPr>
        <p:spPr/>
        <p:txBody>
          <a:bodyPr/>
          <a:lstStyle/>
          <a:p>
            <a:r>
              <a:rPr lang="en-US" dirty="0"/>
              <a:t>FACEBOOK PROPHET</a:t>
            </a:r>
          </a:p>
        </p:txBody>
      </p:sp>
      <p:pic>
        <p:nvPicPr>
          <p:cNvPr id="89" name="Picture Placeholder 88">
            <a:extLst>
              <a:ext uri="{FF2B5EF4-FFF2-40B4-BE49-F238E27FC236}">
                <a16:creationId xmlns:a16="http://schemas.microsoft.com/office/drawing/2014/main" id="{C8671B21-B5F4-4BFE-A90B-A16041BB7F3D}"/>
              </a:ext>
              <a:ext uri="{C183D7F6-B498-43B3-948B-1728B52AA6E4}">
                <adec:decorative xmlns:adec="http://schemas.microsoft.com/office/drawing/2017/decorative" val="1"/>
              </a:ext>
            </a:extLst>
          </p:cNvPr>
          <p:cNvPicPr>
            <a:picLocks noGrp="1" noChangeAspect="1"/>
          </p:cNvPicPr>
          <p:nvPr>
            <p:ph type="pic" sz="quarter" idx="27"/>
          </p:nvPr>
        </p:nvPicPr>
        <p:blipFill rotWithShape="1">
          <a:blip r:embed="rId7">
            <a:extLst>
              <a:ext uri="{96DAC541-7B7A-43D3-8B79-37D633B846F1}">
                <asvg:svgBlip xmlns:asvg="http://schemas.microsoft.com/office/drawing/2016/SVG/main" r:embed="rId8"/>
              </a:ext>
            </a:extLst>
          </a:blip>
          <a:srcRect l="-18093" t="-19179" r="-18093" b="-19179"/>
          <a:stretch/>
        </p:blipFill>
        <p:spPr>
          <a:xfrm>
            <a:off x="3680392" y="5017901"/>
            <a:ext cx="1094116" cy="1113108"/>
          </a:xfrm>
        </p:spPr>
      </p:pic>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cxnSp>
        <p:nvCxnSpPr>
          <p:cNvPr id="38" name="Straight Connector 37">
            <a:extLst>
              <a:ext uri="{FF2B5EF4-FFF2-40B4-BE49-F238E27FC236}">
                <a16:creationId xmlns:a16="http://schemas.microsoft.com/office/drawing/2014/main" id="{66F01420-E00A-46BC-9AE5-EDE89E81F291}"/>
              </a:ext>
              <a:ext uri="{C183D7F6-B498-43B3-948B-1728B52AA6E4}">
                <adec:decorative xmlns:adec="http://schemas.microsoft.com/office/drawing/2017/decorative" val="1"/>
              </a:ext>
            </a:extLst>
          </p:cNvPr>
          <p:cNvCxnSpPr/>
          <p:nvPr/>
        </p:nvCxnSpPr>
        <p:spPr>
          <a:xfrm>
            <a:off x="548640" y="3263024"/>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D210877-354A-400E-B4FF-A1264FC8AB56}"/>
              </a:ext>
              <a:ext uri="{C183D7F6-B498-43B3-948B-1728B52AA6E4}">
                <adec:decorative xmlns:adec="http://schemas.microsoft.com/office/drawing/2017/decorative" val="1"/>
              </a:ext>
            </a:extLst>
          </p:cNvPr>
          <p:cNvCxnSpPr/>
          <p:nvPr/>
        </p:nvCxnSpPr>
        <p:spPr>
          <a:xfrm>
            <a:off x="548640" y="4803978"/>
            <a:ext cx="320040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ED02DEBD-09CE-4898-ACB0-54DF2D597C0B}"/>
              </a:ext>
            </a:extLst>
          </p:cNvPr>
          <p:cNvSpPr>
            <a:spLocks noGrp="1"/>
          </p:cNvSpPr>
          <p:nvPr>
            <p:ph type="body" sz="quarter" idx="16"/>
          </p:nvPr>
        </p:nvSpPr>
        <p:spPr>
          <a:xfrm>
            <a:off x="3215680" y="2280181"/>
            <a:ext cx="2346920" cy="424732"/>
          </a:xfrm>
        </p:spPr>
        <p:txBody>
          <a:bodyPr/>
          <a:lstStyle/>
          <a:p>
            <a:r>
              <a:rPr lang="en-IN" dirty="0"/>
              <a:t>ARIMA</a:t>
            </a:r>
          </a:p>
        </p:txBody>
      </p:sp>
    </p:spTree>
    <p:extLst>
      <p:ext uri="{BB962C8B-B14F-4D97-AF65-F5344CB8AC3E}">
        <p14:creationId xmlns:p14="http://schemas.microsoft.com/office/powerpoint/2010/main" val="2275175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a:xfrm>
            <a:off x="551384" y="736861"/>
            <a:ext cx="10805160" cy="707886"/>
          </a:xfrm>
        </p:spPr>
        <p:txBody>
          <a:bodyPr/>
          <a:lstStyle/>
          <a:p>
            <a:r>
              <a:rPr lang="en-US" dirty="0"/>
              <a:t>Other Models tried</a:t>
            </a: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11</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graphicFrame>
        <p:nvGraphicFramePr>
          <p:cNvPr id="10" name="Table 9">
            <a:extLst>
              <a:ext uri="{FF2B5EF4-FFF2-40B4-BE49-F238E27FC236}">
                <a16:creationId xmlns:a16="http://schemas.microsoft.com/office/drawing/2014/main" id="{8E130FA9-9682-4FC0-84C0-A1E096695F9C}"/>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4285477379"/>
              </p:ext>
            </p:extLst>
          </p:nvPr>
        </p:nvGraphicFramePr>
        <p:xfrm>
          <a:off x="2839981" y="1628800"/>
          <a:ext cx="6512037" cy="4033672"/>
        </p:xfrm>
        <a:graphic>
          <a:graphicData uri="http://schemas.openxmlformats.org/drawingml/2006/table">
            <a:tbl>
              <a:tblPr firstRow="1" bandRow="1">
                <a:tableStyleId>{B301B821-A1FF-4177-AEE7-76D212191A09}</a:tableStyleId>
              </a:tblPr>
              <a:tblGrid>
                <a:gridCol w="2442876">
                  <a:extLst>
                    <a:ext uri="{9D8B030D-6E8A-4147-A177-3AD203B41FA5}">
                      <a16:colId xmlns:a16="http://schemas.microsoft.com/office/drawing/2014/main" val="3698606507"/>
                    </a:ext>
                  </a:extLst>
                </a:gridCol>
                <a:gridCol w="1895263">
                  <a:extLst>
                    <a:ext uri="{9D8B030D-6E8A-4147-A177-3AD203B41FA5}">
                      <a16:colId xmlns:a16="http://schemas.microsoft.com/office/drawing/2014/main" val="4203379421"/>
                    </a:ext>
                  </a:extLst>
                </a:gridCol>
                <a:gridCol w="2173898">
                  <a:extLst>
                    <a:ext uri="{9D8B030D-6E8A-4147-A177-3AD203B41FA5}">
                      <a16:colId xmlns:a16="http://schemas.microsoft.com/office/drawing/2014/main" val="1990257641"/>
                    </a:ext>
                  </a:extLst>
                </a:gridCol>
              </a:tblGrid>
              <a:tr h="9007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dirty="0">
                          <a:ln>
                            <a:noFill/>
                          </a:ln>
                          <a:effectLst/>
                          <a:uLnTx/>
                          <a:uFillTx/>
                        </a:rPr>
                        <a:t>MODELS</a:t>
                      </a:r>
                      <a:endParaRPr kumimoji="0" lang="en-GB" sz="1800" b="1" i="0" u="none" strike="noStrike" kern="1200" cap="none" spc="0" normalizeH="0" baseline="0" noProof="0" dirty="0">
                        <a:ln>
                          <a:noFill/>
                        </a:ln>
                        <a:solidFill>
                          <a:schemeClr val="bg1"/>
                        </a:solidFill>
                        <a:effectLst/>
                        <a:uLnTx/>
                        <a:uFillTx/>
                        <a:latin typeface="Tw Cen M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u="none" strike="noStrike" kern="1200" cap="none" spc="0" normalizeH="0" baseline="0" noProof="0" dirty="0">
                          <a:ln>
                            <a:noFill/>
                          </a:ln>
                          <a:solidFill>
                            <a:schemeClr val="lt1"/>
                          </a:solidFill>
                          <a:effectLst/>
                          <a:uLnTx/>
                          <a:uFillTx/>
                          <a:latin typeface="+mn-lt"/>
                          <a:ea typeface="+mn-ea"/>
                          <a:cs typeface="+mn-cs"/>
                        </a:rPr>
                        <a:t>Domestic-RMSE</a:t>
                      </a:r>
                      <a:endParaRPr kumimoji="0" lang="en-GB" sz="1800" b="1" u="none" strike="noStrike" kern="1200" cap="none" spc="0" normalizeH="0" baseline="0" noProof="0" dirty="0">
                        <a:ln>
                          <a:noFill/>
                        </a:ln>
                        <a:solidFill>
                          <a:schemeClr val="lt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1" u="none" strike="noStrike" kern="1200" cap="none" spc="0" normalizeH="0" baseline="0" noProof="0" dirty="0">
                        <a:ln>
                          <a:noFill/>
                        </a:ln>
                        <a:solidFill>
                          <a:schemeClr val="lt1"/>
                        </a:solidFill>
                        <a:effectLst/>
                        <a:uLnTx/>
                        <a:uFillTx/>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u="none" strike="noStrike" kern="1200" cap="none" spc="0" normalizeH="0" baseline="0" noProof="0" dirty="0">
                          <a:ln>
                            <a:noFill/>
                          </a:ln>
                          <a:solidFill>
                            <a:schemeClr val="lt1"/>
                          </a:solidFill>
                          <a:effectLst/>
                          <a:uLnTx/>
                          <a:uFillTx/>
                          <a:latin typeface="+mn-lt"/>
                          <a:ea typeface="+mn-ea"/>
                          <a:cs typeface="+mn-cs"/>
                        </a:rPr>
                        <a:t>International-RMSE</a:t>
                      </a:r>
                      <a:endParaRPr kumimoji="0" lang="en-GB" sz="1800" b="1" u="none" strike="noStrike" kern="1200" cap="none" spc="0" normalizeH="0" baseline="0" noProof="0" dirty="0">
                        <a:ln>
                          <a:noFill/>
                        </a:ln>
                        <a:solidFill>
                          <a:schemeClr val="lt1"/>
                        </a:solidFill>
                        <a:effectLst/>
                        <a:uLnTx/>
                        <a:uFillTx/>
                        <a:latin typeface="+mn-lt"/>
                        <a:ea typeface="+mn-ea"/>
                        <a:cs typeface="+mn-cs"/>
                      </a:endParaRPr>
                    </a:p>
                  </a:txBody>
                  <a:tcPr anchor="ctr"/>
                </a:tc>
                <a:extLst>
                  <a:ext uri="{0D108BD9-81ED-4DB2-BD59-A6C34878D82A}">
                    <a16:rowId xmlns:a16="http://schemas.microsoft.com/office/drawing/2014/main" val="128721535"/>
                  </a:ext>
                </a:extLst>
              </a:tr>
              <a:tr h="6197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u="none" strike="noStrike" kern="1200" cap="none" spc="0" normalizeH="0" baseline="0" noProof="0" dirty="0">
                          <a:ln>
                            <a:noFill/>
                          </a:ln>
                          <a:solidFill>
                            <a:schemeClr val="dk1"/>
                          </a:solidFill>
                          <a:effectLst/>
                          <a:uLnTx/>
                          <a:uFillTx/>
                          <a:latin typeface="+mn-lt"/>
                          <a:ea typeface="+mn-ea"/>
                          <a:cs typeface="+mn-cs"/>
                        </a:rPr>
                        <a:t>Multi Liner Regression</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mn-lt"/>
                          <a:ea typeface="+mn-ea"/>
                          <a:cs typeface="+mn-cs"/>
                        </a:rPr>
                        <a:t>805.799</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Tw Cen M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Tw Cen MT"/>
                          <a:ea typeface="+mn-ea"/>
                          <a:cs typeface="+mn-cs"/>
                        </a:rPr>
                        <a:t>24024</a:t>
                      </a:r>
                    </a:p>
                  </a:txBody>
                  <a:tcPr anchor="ctr"/>
                </a:tc>
                <a:extLst>
                  <a:ext uri="{0D108BD9-81ED-4DB2-BD59-A6C34878D82A}">
                    <a16:rowId xmlns:a16="http://schemas.microsoft.com/office/drawing/2014/main" val="3371810757"/>
                  </a:ext>
                </a:extLst>
              </a:tr>
              <a:tr h="6197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u="none" strike="noStrike" kern="1200" cap="none" spc="0" normalizeH="0" baseline="0" noProof="0" dirty="0">
                          <a:ln>
                            <a:noFill/>
                          </a:ln>
                          <a:solidFill>
                            <a:schemeClr val="dk1"/>
                          </a:solidFill>
                          <a:effectLst/>
                          <a:uLnTx/>
                          <a:uFillTx/>
                          <a:latin typeface="+mn-lt"/>
                          <a:ea typeface="+mn-ea"/>
                          <a:cs typeface="+mn-cs"/>
                        </a:rPr>
                        <a:t>Decision Tree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mn-lt"/>
                          <a:ea typeface="+mn-ea"/>
                          <a:cs typeface="+mn-cs"/>
                        </a:rPr>
                        <a:t>778.1242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Tw Cen M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Tw Cen MT"/>
                          <a:ea typeface="+mn-ea"/>
                          <a:cs typeface="+mn-cs"/>
                        </a:rPr>
                        <a:t>796.832</a:t>
                      </a:r>
                    </a:p>
                  </a:txBody>
                  <a:tcPr anchor="ctr"/>
                </a:tc>
                <a:extLst>
                  <a:ext uri="{0D108BD9-81ED-4DB2-BD59-A6C34878D82A}">
                    <a16:rowId xmlns:a16="http://schemas.microsoft.com/office/drawing/2014/main" val="3690639679"/>
                  </a:ext>
                </a:extLst>
              </a:tr>
              <a:tr h="6197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u="none" strike="noStrike" kern="1200" cap="none" spc="0" normalizeH="0" baseline="0" noProof="0" dirty="0">
                          <a:ln>
                            <a:noFill/>
                          </a:ln>
                          <a:solidFill>
                            <a:schemeClr val="dk1"/>
                          </a:solidFill>
                          <a:effectLst/>
                          <a:uLnTx/>
                          <a:uFillTx/>
                          <a:latin typeface="+mn-lt"/>
                          <a:ea typeface="+mn-ea"/>
                          <a:cs typeface="+mn-cs"/>
                        </a:rPr>
                        <a:t>Random Forest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mn-lt"/>
                          <a:ea typeface="+mn-ea"/>
                          <a:cs typeface="+mn-cs"/>
                        </a:rPr>
                        <a:t>719.4535</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Tw Cen M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Tw Cen MT"/>
                          <a:ea typeface="+mn-ea"/>
                          <a:cs typeface="+mn-cs"/>
                        </a:rPr>
                        <a:t>459.95</a:t>
                      </a:r>
                    </a:p>
                  </a:txBody>
                  <a:tcPr anchor="ctr"/>
                </a:tc>
                <a:extLst>
                  <a:ext uri="{0D108BD9-81ED-4DB2-BD59-A6C34878D82A}">
                    <a16:rowId xmlns:a16="http://schemas.microsoft.com/office/drawing/2014/main" val="544187532"/>
                  </a:ext>
                </a:extLst>
              </a:tr>
              <a:tr h="6197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u="none" strike="noStrike" kern="1200" cap="none" spc="0" normalizeH="0" baseline="0" noProof="0" dirty="0">
                          <a:ln>
                            <a:noFill/>
                          </a:ln>
                          <a:solidFill>
                            <a:schemeClr val="dk1"/>
                          </a:solidFill>
                          <a:effectLst/>
                          <a:uLnTx/>
                          <a:uFillTx/>
                          <a:latin typeface="+mn-lt"/>
                          <a:ea typeface="+mn-ea"/>
                          <a:cs typeface="+mn-cs"/>
                        </a:rPr>
                        <a:t>Simple Exponential Smoothing</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Tw Cen MT"/>
                          <a:ea typeface="+mn-ea"/>
                          <a:cs typeface="+mn-cs"/>
                        </a:rPr>
                        <a:t>7800.64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Tw Cen MT"/>
                          <a:ea typeface="+mn-ea"/>
                          <a:cs typeface="+mn-cs"/>
                        </a:rPr>
                        <a:t>10457.54</a:t>
                      </a:r>
                    </a:p>
                  </a:txBody>
                  <a:tcPr anchor="ctr"/>
                </a:tc>
                <a:extLst>
                  <a:ext uri="{0D108BD9-81ED-4DB2-BD59-A6C34878D82A}">
                    <a16:rowId xmlns:a16="http://schemas.microsoft.com/office/drawing/2014/main" val="3949568112"/>
                  </a:ext>
                </a:extLst>
              </a:tr>
              <a:tr h="6197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u="none" strike="noStrike" kern="1200" cap="none" spc="0" normalizeH="0" baseline="0" noProof="0" dirty="0">
                          <a:ln>
                            <a:noFill/>
                          </a:ln>
                          <a:solidFill>
                            <a:schemeClr val="dk1"/>
                          </a:solidFill>
                          <a:effectLst/>
                          <a:uLnTx/>
                          <a:uFillTx/>
                          <a:latin typeface="+mn-lt"/>
                          <a:ea typeface="+mn-ea"/>
                          <a:cs typeface="+mn-cs"/>
                        </a:rPr>
                        <a:t>Holt’s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Tw Cen MT"/>
                          <a:ea typeface="+mn-ea"/>
                          <a:cs typeface="+mn-cs"/>
                        </a:rPr>
                        <a:t>11456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Tw Cen MT"/>
                          <a:ea typeface="+mn-ea"/>
                          <a:cs typeface="+mn-cs"/>
                        </a:rPr>
                        <a:t>12456</a:t>
                      </a:r>
                    </a:p>
                  </a:txBody>
                  <a:tcPr anchor="ctr"/>
                </a:tc>
                <a:extLst>
                  <a:ext uri="{0D108BD9-81ED-4DB2-BD59-A6C34878D82A}">
                    <a16:rowId xmlns:a16="http://schemas.microsoft.com/office/drawing/2014/main" val="2612991029"/>
                  </a:ext>
                </a:extLst>
              </a:tr>
            </a:tbl>
          </a:graphicData>
        </a:graphic>
      </p:graphicFrame>
    </p:spTree>
    <p:extLst>
      <p:ext uri="{BB962C8B-B14F-4D97-AF65-F5344CB8AC3E}">
        <p14:creationId xmlns:p14="http://schemas.microsoft.com/office/powerpoint/2010/main" val="1965089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152902DB-60A1-4BBC-BD80-ABD51351CC53}"/>
              </a:ext>
              <a:ext uri="{C183D7F6-B498-43B3-948B-1728B52AA6E4}">
                <adec:decorative xmlns:adec="http://schemas.microsoft.com/office/drawing/2017/decorative" val="1"/>
              </a:ext>
            </a:extLst>
          </p:cNvPr>
          <p:cNvSpPr/>
          <p:nvPr/>
        </p:nvSpPr>
        <p:spPr>
          <a:xfrm>
            <a:off x="8204200" y="2590800"/>
            <a:ext cx="2209800" cy="2209800"/>
          </a:xfrm>
          <a:prstGeom prst="ellipse">
            <a:avLst/>
          </a:prstGeom>
          <a:solidFill>
            <a:schemeClr val="bg1"/>
          </a:solidFill>
          <a:ln>
            <a:noFill/>
          </a:ln>
          <a:effectLst>
            <a:innerShdw blurRad="2667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C8287F1B-3E25-4481-B199-24E6AD18DCEE}"/>
              </a:ext>
            </a:extLst>
          </p:cNvPr>
          <p:cNvSpPr>
            <a:spLocks noGrp="1"/>
          </p:cNvSpPr>
          <p:nvPr>
            <p:ph type="title"/>
          </p:nvPr>
        </p:nvSpPr>
        <p:spPr>
          <a:xfrm>
            <a:off x="548640" y="990600"/>
            <a:ext cx="10805160" cy="707886"/>
          </a:xfrm>
        </p:spPr>
        <p:txBody>
          <a:bodyPr/>
          <a:lstStyle/>
          <a:p>
            <a:pPr algn="ctr"/>
            <a:r>
              <a:rPr lang="en-IN" altLang="en-US" dirty="0">
                <a:sym typeface="+mn-ea"/>
              </a:rPr>
              <a:t>Project Challenges</a:t>
            </a:r>
            <a:endParaRPr lang="en-US" dirty="0"/>
          </a:p>
        </p:txBody>
      </p:sp>
      <p:sp>
        <p:nvSpPr>
          <p:cNvPr id="3" name="Slide Number Placeholder 2">
            <a:extLst>
              <a:ext uri="{FF2B5EF4-FFF2-40B4-BE49-F238E27FC236}">
                <a16:creationId xmlns:a16="http://schemas.microsoft.com/office/drawing/2014/main" id="{101D4ADB-79CE-478E-8FBE-53E59DEC969A}"/>
              </a:ext>
            </a:extLst>
          </p:cNvPr>
          <p:cNvSpPr>
            <a:spLocks noGrp="1"/>
          </p:cNvSpPr>
          <p:nvPr>
            <p:ph type="sldNum" sz="quarter" idx="4"/>
          </p:nvPr>
        </p:nvSpPr>
        <p:spPr/>
        <p:txBody>
          <a:bodyPr/>
          <a:lstStyle/>
          <a:p>
            <a:fld id="{4FAB73BC-B049-4115-A692-8D63A059BFB8}" type="slidenum">
              <a:rPr lang="en-US" smtClean="0"/>
              <a:pPr/>
              <a:t>12</a:t>
            </a:fld>
            <a:endParaRPr lang="en-US" dirty="0"/>
          </a:p>
        </p:txBody>
      </p:sp>
      <p:sp>
        <p:nvSpPr>
          <p:cNvPr id="5" name="Text Placeholder 119">
            <a:extLst>
              <a:ext uri="{FF2B5EF4-FFF2-40B4-BE49-F238E27FC236}">
                <a16:creationId xmlns:a16="http://schemas.microsoft.com/office/drawing/2014/main" id="{A8F5C4E3-6105-466B-A340-80D73DB227A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graphicFrame>
        <p:nvGraphicFramePr>
          <p:cNvPr id="7" name="Chart 6" descr="chart">
            <a:extLst>
              <a:ext uri="{FF2B5EF4-FFF2-40B4-BE49-F238E27FC236}">
                <a16:creationId xmlns:a16="http://schemas.microsoft.com/office/drawing/2014/main" id="{423F99F7-105E-4F90-AEE5-0ABC1BA8E8B2}"/>
              </a:ext>
            </a:extLst>
          </p:cNvPr>
          <p:cNvGraphicFramePr/>
          <p:nvPr>
            <p:extLst>
              <p:ext uri="{D42A27DB-BD31-4B8C-83A1-F6EECF244321}">
                <p14:modId xmlns:p14="http://schemas.microsoft.com/office/powerpoint/2010/main" val="2332165816"/>
              </p:ext>
            </p:extLst>
          </p:nvPr>
        </p:nvGraphicFramePr>
        <p:xfrm>
          <a:off x="7543800" y="2133600"/>
          <a:ext cx="3530600" cy="3471333"/>
        </p:xfrm>
        <a:graphic>
          <a:graphicData uri="http://schemas.openxmlformats.org/drawingml/2006/chart">
            <c:chart xmlns:c="http://schemas.openxmlformats.org/drawingml/2006/chart" xmlns:r="http://schemas.openxmlformats.org/officeDocument/2006/relationships" r:id="rId3"/>
          </a:graphicData>
        </a:graphic>
      </p:graphicFrame>
      <p:pic>
        <p:nvPicPr>
          <p:cNvPr id="10" name="Graphic 9">
            <a:extLst>
              <a:ext uri="{FF2B5EF4-FFF2-40B4-BE49-F238E27FC236}">
                <a16:creationId xmlns:a16="http://schemas.microsoft.com/office/drawing/2014/main" id="{36D8B7C8-55F2-49D9-A8C1-5754C2A7D9F8}"/>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51900" y="3238500"/>
            <a:ext cx="914400" cy="914400"/>
          </a:xfrm>
          <a:prstGeom prst="rect">
            <a:avLst/>
          </a:prstGeom>
        </p:spPr>
      </p:pic>
      <p:sp>
        <p:nvSpPr>
          <p:cNvPr id="9" name="Content Placeholder 12">
            <a:extLst>
              <a:ext uri="{FF2B5EF4-FFF2-40B4-BE49-F238E27FC236}">
                <a16:creationId xmlns:a16="http://schemas.microsoft.com/office/drawing/2014/main" id="{5F307770-38D8-49CA-BFD0-64F78C89348C}"/>
              </a:ext>
            </a:extLst>
          </p:cNvPr>
          <p:cNvSpPr txBox="1">
            <a:spLocks/>
          </p:cNvSpPr>
          <p:nvPr/>
        </p:nvSpPr>
        <p:spPr>
          <a:xfrm>
            <a:off x="187837" y="1971328"/>
            <a:ext cx="6196195" cy="3633605"/>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v"/>
            </a:pPr>
            <a:r>
              <a:rPr lang="en-IN" altLang="en-US" dirty="0">
                <a:solidFill>
                  <a:schemeClr val="accent2"/>
                </a:solidFill>
              </a:rPr>
              <a:t>Dealing With Missing Values for the variables Invoice date, Net Fare, Product Type and Itinerary Type.</a:t>
            </a:r>
          </a:p>
          <a:p>
            <a:pPr>
              <a:buFont typeface="Wingdings" panose="05000000000000000000" pitchFamily="2" charset="2"/>
              <a:buChar char="v"/>
            </a:pPr>
            <a:endParaRPr lang="en-IN" altLang="en-US" dirty="0">
              <a:solidFill>
                <a:schemeClr val="accent2"/>
              </a:solidFill>
            </a:endParaRPr>
          </a:p>
          <a:p>
            <a:pPr>
              <a:buFont typeface="Wingdings" panose="05000000000000000000" pitchFamily="2" charset="2"/>
              <a:buChar char="v"/>
            </a:pPr>
            <a:r>
              <a:rPr lang="en-IN" altLang="en-US" dirty="0">
                <a:solidFill>
                  <a:schemeClr val="accent2"/>
                </a:solidFill>
              </a:rPr>
              <a:t>Confusion in Choosing Correct Imputation Techniques.</a:t>
            </a:r>
          </a:p>
          <a:p>
            <a:pPr marL="0" indent="0">
              <a:buNone/>
            </a:pPr>
            <a:endParaRPr lang="en-IN" altLang="en-US" dirty="0">
              <a:solidFill>
                <a:schemeClr val="accent2"/>
              </a:solidFill>
            </a:endParaRPr>
          </a:p>
          <a:p>
            <a:pPr>
              <a:buFont typeface="Wingdings" panose="05000000000000000000" pitchFamily="2" charset="2"/>
              <a:buChar char="v"/>
            </a:pPr>
            <a:r>
              <a:rPr lang="en-IN" altLang="en-US" dirty="0">
                <a:solidFill>
                  <a:schemeClr val="accent2"/>
                </a:solidFill>
              </a:rPr>
              <a:t>We Have Tried Various Techniques Like “MLR, Random Forest, Decision Tree, </a:t>
            </a:r>
            <a:r>
              <a:rPr lang="en-IN" altLang="en-US" dirty="0" err="1">
                <a:solidFill>
                  <a:schemeClr val="accent2"/>
                </a:solidFill>
              </a:rPr>
              <a:t>XGBoost</a:t>
            </a:r>
            <a:r>
              <a:rPr lang="en-IN" altLang="en-US" dirty="0">
                <a:solidFill>
                  <a:schemeClr val="accent2"/>
                </a:solidFill>
              </a:rPr>
              <a:t>, Exponential Smoothing Method, Holts Method, Neural Network Method, Naïve Method, Arima Method, TBATS method, Prophet Method” to Calculate Least RMSE.</a:t>
            </a:r>
          </a:p>
        </p:txBody>
      </p:sp>
    </p:spTree>
    <p:extLst>
      <p:ext uri="{BB962C8B-B14F-4D97-AF65-F5344CB8AC3E}">
        <p14:creationId xmlns:p14="http://schemas.microsoft.com/office/powerpoint/2010/main" val="2500734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noAutofit/>
          </a:bodyPr>
          <a:lstStyle/>
          <a:p>
            <a:pPr algn="ctr"/>
            <a:r>
              <a:rPr lang="en-IN" altLang="en-US" sz="4400" dirty="0"/>
              <a:t>Overcoming Challenges</a:t>
            </a:r>
            <a:endParaRPr lang="en-US" sz="4400"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normAutofit/>
          </a:bodyPr>
          <a:lstStyle/>
          <a:p>
            <a:pPr>
              <a:buFont typeface="Wingdings" panose="05000000000000000000" pitchFamily="2" charset="2"/>
              <a:buChar char="v"/>
            </a:pPr>
            <a:r>
              <a:rPr lang="en-IN" altLang="en-US" sz="2400" dirty="0">
                <a:solidFill>
                  <a:schemeClr val="accent2"/>
                </a:solidFill>
              </a:rPr>
              <a:t>To Overcome Missing Values Challenges In Invoice Date Column We Used “MODE” Function, Similarly for Net Fare we used ‘Zero’ value for non significant  Product Type (Payment and Refund), To fill the Product Type we used “MODE” and Itinerary Type with “MODE”  Which were Not Present.</a:t>
            </a:r>
          </a:p>
          <a:p>
            <a:pPr marL="0" indent="0">
              <a:buNone/>
            </a:pPr>
            <a:endParaRPr lang="en-IN" altLang="en-US" sz="2400" dirty="0">
              <a:solidFill>
                <a:schemeClr val="accent2"/>
              </a:solidFill>
            </a:endParaRPr>
          </a:p>
          <a:p>
            <a:pPr>
              <a:buFont typeface="Wingdings" panose="05000000000000000000" pitchFamily="2" charset="2"/>
              <a:buChar char="v"/>
            </a:pPr>
            <a:r>
              <a:rPr lang="en-IN" altLang="en-US" sz="2400" dirty="0">
                <a:solidFill>
                  <a:schemeClr val="accent2"/>
                </a:solidFill>
              </a:rPr>
              <a:t>After Trying All Methods Of Model Building We Came to Conclusion    Of Selecting “ARIMA” Model, As A Method Of Model Building. As We Got Least RMSE By Using This Model.</a:t>
            </a:r>
          </a:p>
          <a:p>
            <a:pPr marL="0" indent="0">
              <a:buNone/>
            </a:pPr>
            <a:endParaRPr lang="en-US" sz="2400" dirty="0"/>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r>
              <a:rPr lang="en-US" dirty="0"/>
              <a:t>Air Fare prediction</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13</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2618379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noAutofit/>
          </a:bodyPr>
          <a:lstStyle/>
          <a:p>
            <a:pPr algn="ctr"/>
            <a:r>
              <a:rPr lang="en-US" sz="4400" dirty="0"/>
              <a:t>R-Shiny Model</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normAutofit/>
          </a:bodyPr>
          <a:lstStyle/>
          <a:p>
            <a:pPr marL="0" indent="0">
              <a:buNone/>
            </a:pPr>
            <a:endParaRPr lang="en-US" sz="2400" dirty="0"/>
          </a:p>
          <a:p>
            <a:pPr marL="0" indent="0">
              <a:buNone/>
            </a:pPr>
            <a:endParaRPr lang="en-US" dirty="0">
              <a:solidFill>
                <a:schemeClr val="accent2"/>
              </a:solidFill>
            </a:endParaRPr>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r>
              <a:rPr lang="en-US" dirty="0"/>
              <a:t>Air Fare prediction</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14</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5" name="Picture 4" descr="A screenshot of a cell phone&#10;&#10;Description automatically generated">
            <a:extLst>
              <a:ext uri="{FF2B5EF4-FFF2-40B4-BE49-F238E27FC236}">
                <a16:creationId xmlns:a16="http://schemas.microsoft.com/office/drawing/2014/main" id="{34720B59-D085-49D0-87D9-525835E04288}"/>
              </a:ext>
            </a:extLst>
          </p:cNvPr>
          <p:cNvPicPr>
            <a:picLocks noChangeAspect="1"/>
          </p:cNvPicPr>
          <p:nvPr/>
        </p:nvPicPr>
        <p:blipFill>
          <a:blip r:embed="rId4"/>
          <a:stretch>
            <a:fillRect/>
          </a:stretch>
        </p:blipFill>
        <p:spPr>
          <a:xfrm>
            <a:off x="31279" y="2101132"/>
            <a:ext cx="11351518" cy="4309855"/>
          </a:xfrm>
          <a:prstGeom prst="rect">
            <a:avLst/>
          </a:prstGeom>
        </p:spPr>
      </p:pic>
    </p:spTree>
    <p:extLst>
      <p:ext uri="{BB962C8B-B14F-4D97-AF65-F5344CB8AC3E}">
        <p14:creationId xmlns:p14="http://schemas.microsoft.com/office/powerpoint/2010/main" val="1533086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val="1"/>
              </a:ext>
            </a:extLst>
          </p:cNvPr>
          <p:cNvSpPr>
            <a:spLocks noGrp="1"/>
          </p:cNvSpPr>
          <p:nvPr>
            <p:ph type="body" sz="quarter" idx="12"/>
          </p:nvPr>
        </p:nvSpPr>
        <p:spPr/>
        <p:txBody>
          <a:bodyPr/>
          <a:lstStyle/>
          <a:p>
            <a:endParaRPr lang="en-US" dirty="0"/>
          </a:p>
        </p:txBody>
      </p:sp>
      <p:sp>
        <p:nvSpPr>
          <p:cNvPr id="43" name="Title 42">
            <a:extLst>
              <a:ext uri="{FF2B5EF4-FFF2-40B4-BE49-F238E27FC236}">
                <a16:creationId xmlns:a16="http://schemas.microsoft.com/office/drawing/2014/main" id="{CF39D3B5-ABDB-4DFF-8107-EF97569C9BBE}"/>
              </a:ext>
            </a:extLst>
          </p:cNvPr>
          <p:cNvSpPr>
            <a:spLocks noGrp="1"/>
          </p:cNvSpPr>
          <p:nvPr>
            <p:ph type="ctrTitle"/>
          </p:nvPr>
        </p:nvSpPr>
        <p:spPr/>
        <p:txBody>
          <a:bodyPr/>
          <a:lstStyle/>
          <a:p>
            <a:r>
              <a:rPr lang="en-US" dirty="0"/>
              <a:t>Thank you</a:t>
            </a:r>
          </a:p>
        </p:txBody>
      </p:sp>
      <p:sp>
        <p:nvSpPr>
          <p:cNvPr id="44" name="Subtitle 43">
            <a:extLst>
              <a:ext uri="{FF2B5EF4-FFF2-40B4-BE49-F238E27FC236}">
                <a16:creationId xmlns:a16="http://schemas.microsoft.com/office/drawing/2014/main" id="{F522C824-2C48-4465-AABE-F46286D9ECD5}"/>
              </a:ext>
            </a:extLst>
          </p:cNvPr>
          <p:cNvSpPr>
            <a:spLocks noGrp="1"/>
          </p:cNvSpPr>
          <p:nvPr>
            <p:ph type="subTitle" idx="1"/>
          </p:nvPr>
        </p:nvSpPr>
        <p:spPr>
          <a:xfrm>
            <a:off x="6057900" y="3962400"/>
            <a:ext cx="2846412" cy="1524001"/>
          </a:xfrm>
        </p:spPr>
        <p:txBody>
          <a:bodyPr>
            <a:normAutofit lnSpcReduction="10000"/>
          </a:bodyPr>
          <a:lstStyle/>
          <a:p>
            <a:r>
              <a:rPr lang="en-US" cap="all" dirty="0"/>
              <a:t>By:</a:t>
            </a:r>
          </a:p>
          <a:p>
            <a:r>
              <a:rPr lang="en-US" cap="all" dirty="0" err="1"/>
              <a:t>Amirtha</a:t>
            </a:r>
            <a:r>
              <a:rPr lang="en-US" cap="all" dirty="0"/>
              <a:t> </a:t>
            </a:r>
            <a:r>
              <a:rPr lang="en-US" cap="all" dirty="0" err="1"/>
              <a:t>varsini</a:t>
            </a:r>
            <a:r>
              <a:rPr lang="en-US" cap="all" dirty="0"/>
              <a:t> Priya. A</a:t>
            </a:r>
          </a:p>
          <a:p>
            <a:r>
              <a:rPr lang="en-US" cap="all" dirty="0"/>
              <a:t>Anupama. N</a:t>
            </a:r>
          </a:p>
          <a:p>
            <a:r>
              <a:rPr lang="en-US" cap="all" dirty="0" err="1"/>
              <a:t>BhagyaShrI</a:t>
            </a:r>
            <a:r>
              <a:rPr lang="en-US" cap="all" dirty="0"/>
              <a:t> SOMNATHE</a:t>
            </a:r>
          </a:p>
          <a:p>
            <a:r>
              <a:rPr lang="en-US" cap="all" dirty="0"/>
              <a:t>Girish WARKE</a:t>
            </a:r>
          </a:p>
          <a:p>
            <a:r>
              <a:rPr lang="en-US" cap="all" dirty="0"/>
              <a:t>Milind Shende</a:t>
            </a:r>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p:txBody>
          <a:bodyPr>
            <a:normAutofit fontScale="550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p:txBody>
          <a:bodyPr>
            <a:normAutofit fontScale="55000" lnSpcReduction="20000"/>
          </a:bodyPr>
          <a:lstStyle/>
          <a:p>
            <a:endParaRPr lang="en-US" dirty="0"/>
          </a:p>
        </p:txBody>
      </p:sp>
    </p:spTree>
    <p:extLst>
      <p:ext uri="{BB962C8B-B14F-4D97-AF65-F5344CB8AC3E}">
        <p14:creationId xmlns:p14="http://schemas.microsoft.com/office/powerpoint/2010/main" val="3202840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noAutofit/>
          </a:bodyPr>
          <a:lstStyle/>
          <a:p>
            <a:pPr algn="ctr"/>
            <a:r>
              <a:rPr lang="en-IN" sz="4400" dirty="0">
                <a:solidFill>
                  <a:schemeClr val="tx2">
                    <a:lumMod val="60000"/>
                    <a:lumOff val="40000"/>
                  </a:schemeClr>
                </a:solidFill>
              </a:rPr>
              <a:t>Business objective &amp; Acceptance criteria:</a:t>
            </a:r>
            <a:endParaRPr lang="en-US" sz="4400"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lstStyle/>
          <a:p>
            <a:pPr>
              <a:buFont typeface="Wingdings" panose="05000000000000000000" pitchFamily="2" charset="2"/>
              <a:buChar char="v"/>
            </a:pPr>
            <a:r>
              <a:rPr lang="en-IN" sz="2400" dirty="0">
                <a:solidFill>
                  <a:schemeClr val="accent2"/>
                </a:solidFill>
              </a:rPr>
              <a:t>To predict airfare, as travel is popular these days, with different air ticket booking channels, travellers are trying to make sense and understand how airlines price their tickets over time. </a:t>
            </a:r>
          </a:p>
          <a:p>
            <a:pPr>
              <a:buFont typeface="Wingdings" panose="05000000000000000000" pitchFamily="2" charset="2"/>
              <a:buChar char="v"/>
            </a:pPr>
            <a:r>
              <a:rPr lang="en-IN" sz="2400" dirty="0">
                <a:solidFill>
                  <a:schemeClr val="accent2"/>
                </a:solidFill>
              </a:rPr>
              <a:t>We want  to explore previous airfare data and build a model to predict the price fluctuations over time so that the consumer could benefit from it. </a:t>
            </a:r>
          </a:p>
          <a:p>
            <a:pPr>
              <a:buFont typeface="Wingdings" panose="05000000000000000000" pitchFamily="2" charset="2"/>
              <a:buChar char="v"/>
            </a:pPr>
            <a:r>
              <a:rPr lang="en-IN" sz="2400" dirty="0">
                <a:solidFill>
                  <a:schemeClr val="accent2"/>
                </a:solidFill>
              </a:rPr>
              <a:t>We want to identify dependency over many endogenous variables.</a:t>
            </a:r>
          </a:p>
          <a:p>
            <a:pPr>
              <a:buFont typeface="Wingdings" panose="05000000000000000000" pitchFamily="2" charset="2"/>
              <a:buChar char="v"/>
            </a:pPr>
            <a:r>
              <a:rPr lang="en-US" sz="2400" dirty="0">
                <a:solidFill>
                  <a:schemeClr val="accent2"/>
                </a:solidFill>
              </a:rPr>
              <a:t> Should get the least possible RMSE and the model should be deployed using Flask/ Rshiny/Heroku.</a:t>
            </a:r>
          </a:p>
          <a:p>
            <a:endParaRPr lang="en-US" dirty="0">
              <a:solidFill>
                <a:schemeClr val="accent2"/>
              </a:solidFill>
            </a:endParaRPr>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r>
              <a:rPr lang="en-US" dirty="0"/>
              <a:t>Air Fare prediction</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07472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F890B92-D44D-461B-A5E6-D4F348791F20}"/>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0" y="112976"/>
            <a:ext cx="12191999" cy="3278423"/>
          </a:xfrm>
        </p:spPr>
      </p:pic>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1721698" y="3735623"/>
            <a:ext cx="3231303" cy="773498"/>
          </a:xfrm>
        </p:spPr>
        <p:txBody>
          <a:bodyPr/>
          <a:lstStyle/>
          <a:p>
            <a:r>
              <a:rPr lang="en-IN" dirty="0">
                <a:solidFill>
                  <a:schemeClr val="tx2">
                    <a:lumMod val="60000"/>
                    <a:lumOff val="40000"/>
                  </a:schemeClr>
                </a:solidFill>
              </a:rPr>
              <a:t>Data set details</a:t>
            </a:r>
            <a:endParaRPr lang="en-US" dirty="0"/>
          </a:p>
        </p:txBody>
      </p:sp>
      <p:sp>
        <p:nvSpPr>
          <p:cNvPr id="34" name="Text Placeholder 33">
            <a:extLst>
              <a:ext uri="{FF2B5EF4-FFF2-40B4-BE49-F238E27FC236}">
                <a16:creationId xmlns:a16="http://schemas.microsoft.com/office/drawing/2014/main" id="{29455ACD-CCC6-4BEC-AA79-DC1C69D087DF}"/>
              </a:ext>
              <a:ext uri="{C183D7F6-B498-43B3-948B-1728B52AA6E4}">
                <adec:decorative xmlns:adec="http://schemas.microsoft.com/office/drawing/2017/decorative" val="1"/>
              </a:ext>
            </a:extLst>
          </p:cNvPr>
          <p:cNvSpPr>
            <a:spLocks noGrp="1"/>
          </p:cNvSpPr>
          <p:nvPr>
            <p:ph type="body" sz="quarter" idx="20"/>
          </p:nvPr>
        </p:nvSpPr>
        <p:spPr>
          <a:xfrm>
            <a:off x="6312024" y="1981199"/>
            <a:ext cx="5688632" cy="4660106"/>
          </a:xfrm>
        </p:spPr>
        <p:txBody>
          <a:bodyPr/>
          <a:lstStyle/>
          <a:p>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9"/>
          </p:nvPr>
        </p:nvSpPr>
        <p:spPr>
          <a:xfrm>
            <a:off x="6600056" y="2420888"/>
            <a:ext cx="5256584" cy="3816424"/>
          </a:xfrm>
        </p:spPr>
        <p:txBody>
          <a:bodyPr>
            <a:normAutofit lnSpcReduction="10000"/>
          </a:bodyPr>
          <a:lstStyle/>
          <a:p>
            <a:pPr marL="457200" indent="-457200">
              <a:buFont typeface="Wingdings" panose="05000000000000000000" pitchFamily="2" charset="2"/>
              <a:buChar char="v"/>
            </a:pPr>
            <a:r>
              <a:rPr lang="en-IN" dirty="0"/>
              <a:t>The data set contains 4 variables: </a:t>
            </a:r>
          </a:p>
          <a:p>
            <a:pPr marL="514350" indent="-514350">
              <a:buFont typeface="+mj-lt"/>
              <a:buAutoNum type="arabicPeriod"/>
            </a:pPr>
            <a:r>
              <a:rPr lang="en-IN" dirty="0"/>
              <a:t>Invoice Date </a:t>
            </a:r>
          </a:p>
          <a:p>
            <a:pPr marL="514350" indent="-514350">
              <a:buFont typeface="+mj-lt"/>
              <a:buAutoNum type="arabicPeriod"/>
            </a:pPr>
            <a:r>
              <a:rPr lang="en-IN" dirty="0"/>
              <a:t>Net Fare </a:t>
            </a:r>
          </a:p>
          <a:p>
            <a:pPr marL="514350" indent="-514350">
              <a:buFont typeface="+mj-lt"/>
              <a:buAutoNum type="arabicPeriod"/>
            </a:pPr>
            <a:r>
              <a:rPr lang="en-IN" dirty="0"/>
              <a:t>Product Type and</a:t>
            </a:r>
          </a:p>
          <a:p>
            <a:pPr marL="514350" indent="-514350">
              <a:buFont typeface="+mj-lt"/>
              <a:buAutoNum type="arabicPeriod"/>
            </a:pPr>
            <a:r>
              <a:rPr lang="en-IN" dirty="0"/>
              <a:t>Itinerary Type</a:t>
            </a:r>
          </a:p>
          <a:p>
            <a:endParaRPr lang="en-IN" dirty="0"/>
          </a:p>
          <a:p>
            <a:pPr marL="457200" indent="-457200">
              <a:buFont typeface="Wingdings" panose="05000000000000000000" pitchFamily="2" charset="2"/>
              <a:buChar char="v"/>
            </a:pPr>
            <a:r>
              <a:rPr lang="en-IN" dirty="0"/>
              <a:t>There are 2,78,466 records.</a:t>
            </a:r>
            <a:endParaRPr lang="en-IN" sz="2800" dirty="0"/>
          </a:p>
          <a:p>
            <a:pPr marL="514350" indent="-514350">
              <a:buFont typeface="Arial" panose="020B0604020202020204" pitchFamily="34" charset="0"/>
              <a:buChar char="•"/>
            </a:pPr>
            <a:endParaRPr lang="en-US" dirty="0"/>
          </a:p>
        </p:txBody>
      </p:sp>
      <p:pic>
        <p:nvPicPr>
          <p:cNvPr id="39" name="Picture Placeholder 38">
            <a:extLst>
              <a:ext uri="{FF2B5EF4-FFF2-40B4-BE49-F238E27FC236}">
                <a16:creationId xmlns:a16="http://schemas.microsoft.com/office/drawing/2014/main" id="{D15B262E-3234-4E0C-A890-B69314333FD8}"/>
              </a:ext>
              <a:ext uri="{C183D7F6-B498-43B3-948B-1728B52AA6E4}">
                <adec:decorative xmlns:adec="http://schemas.microsoft.com/office/drawing/2017/decorative" val="1"/>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l="853" r="853"/>
          <a:stretch>
            <a:fillRect/>
          </a:stretch>
        </p:blipFill>
        <p:spPr/>
      </p:pic>
      <p:sp>
        <p:nvSpPr>
          <p:cNvPr id="2" name="Slide Number Placeholder 1">
            <a:extLst>
              <a:ext uri="{FF2B5EF4-FFF2-40B4-BE49-F238E27FC236}">
                <a16:creationId xmlns:a16="http://schemas.microsoft.com/office/drawing/2014/main" id="{7A6C6147-EB04-429F-9D41-52F18DE2322C}"/>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32" name="Text Placeholder 119">
            <a:extLst>
              <a:ext uri="{FF2B5EF4-FFF2-40B4-BE49-F238E27FC236}">
                <a16:creationId xmlns:a16="http://schemas.microsoft.com/office/drawing/2014/main" id="{D9043C6D-0761-489D-8401-7F976D80BA5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0" name="Freeform: Shape 39">
            <a:extLst>
              <a:ext uri="{FF2B5EF4-FFF2-40B4-BE49-F238E27FC236}">
                <a16:creationId xmlns:a16="http://schemas.microsoft.com/office/drawing/2014/main" id="{CD5E95B5-674E-4A3A-A7C5-83CFC41142E0}"/>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Air Fare Prediction</a:t>
            </a:r>
          </a:p>
        </p:txBody>
      </p:sp>
    </p:spTree>
    <p:extLst>
      <p:ext uri="{BB962C8B-B14F-4D97-AF65-F5344CB8AC3E}">
        <p14:creationId xmlns:p14="http://schemas.microsoft.com/office/powerpoint/2010/main" val="2956204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22"/>
          </p:nvPr>
        </p:nvSpPr>
        <p:spPr>
          <a:xfrm>
            <a:off x="1271464" y="836712"/>
            <a:ext cx="9217024" cy="5472608"/>
          </a:xfrm>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a:xfrm>
            <a:off x="767408" y="253553"/>
            <a:ext cx="10441160" cy="583159"/>
          </a:xfrm>
        </p:spPr>
        <p:txBody>
          <a:bodyPr>
            <a:noAutofit/>
          </a:bodyPr>
          <a:lstStyle/>
          <a:p>
            <a:pPr algn="ctr"/>
            <a:r>
              <a:rPr lang="en-IN" sz="4800" dirty="0">
                <a:solidFill>
                  <a:schemeClr val="tx2">
                    <a:lumMod val="60000"/>
                    <a:lumOff val="40000"/>
                  </a:schemeClr>
                </a:solidFill>
              </a:rPr>
              <a:t>FORECASTING  STRATERGY</a:t>
            </a:r>
            <a:endParaRPr lang="en-US" sz="4800" dirty="0"/>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adec="http://schemas.microsoft.com/office/drawing/2017/decorative" val="1"/>
              </a:ext>
            </a:extLst>
          </p:cNvPr>
          <p:cNvSpPr>
            <a:spLocks noGrp="1"/>
          </p:cNvSpPr>
          <p:nvPr>
            <p:ph type="body" sz="quarter" idx="23"/>
          </p:nvPr>
        </p:nvSpPr>
        <p:spPr/>
        <p:txBody>
          <a:bodyPr/>
          <a:lstStyle/>
          <a:p>
            <a:endParaRPr lang="en-US" dirty="0"/>
          </a:p>
        </p:txBody>
      </p:sp>
      <p:pic>
        <p:nvPicPr>
          <p:cNvPr id="7" name="Picture 4">
            <a:extLst>
              <a:ext uri="{FF2B5EF4-FFF2-40B4-BE49-F238E27FC236}">
                <a16:creationId xmlns:a16="http://schemas.microsoft.com/office/drawing/2014/main" id="{CF63DDC5-A6D4-4FD3-A30D-BDB85020964A}"/>
              </a:ext>
            </a:extLst>
          </p:cNvPr>
          <p:cNvPicPr>
            <a:picLocks noChangeAspect="1" noChangeArrowheads="1"/>
          </p:cNvPicPr>
          <p:nvPr/>
        </p:nvPicPr>
        <p:blipFill>
          <a:blip r:embed="rId3"/>
          <a:srcRect/>
          <a:stretch>
            <a:fillRect/>
          </a:stretch>
        </p:blipFill>
        <p:spPr bwMode="auto">
          <a:xfrm>
            <a:off x="4109674" y="1363035"/>
            <a:ext cx="5256584" cy="4448536"/>
          </a:xfrm>
          <a:prstGeom prst="rect">
            <a:avLst/>
          </a:prstGeom>
          <a:noFill/>
          <a:ln w="9525">
            <a:noFill/>
            <a:miter lim="800000"/>
            <a:headEnd/>
            <a:tailEnd/>
          </a:ln>
          <a:effectLst/>
        </p:spPr>
      </p:pic>
    </p:spTree>
    <p:extLst>
      <p:ext uri="{BB962C8B-B14F-4D97-AF65-F5344CB8AC3E}">
        <p14:creationId xmlns:p14="http://schemas.microsoft.com/office/powerpoint/2010/main" val="3069052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noAutofit/>
          </a:bodyPr>
          <a:lstStyle/>
          <a:p>
            <a:pPr algn="ctr"/>
            <a:r>
              <a:rPr lang="en-IN" sz="4400" dirty="0">
                <a:solidFill>
                  <a:schemeClr val="accent1">
                    <a:lumMod val="75000"/>
                  </a:schemeClr>
                </a:solidFill>
              </a:rPr>
              <a:t>EXPLORATORY  DATA  ANALYSIS</a:t>
            </a:r>
            <a:endParaRPr lang="en-US" sz="4400" dirty="0"/>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pPr>
              <a:buFont typeface="Wingdings" panose="05000000000000000000" pitchFamily="2" charset="2"/>
              <a:buChar char="Ø"/>
            </a:pPr>
            <a:r>
              <a:rPr lang="en-IN" dirty="0"/>
              <a:t>Data distribution with NA’s</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5</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8" name="Content Placeholder 7">
            <a:extLst>
              <a:ext uri="{FF2B5EF4-FFF2-40B4-BE49-F238E27FC236}">
                <a16:creationId xmlns:a16="http://schemas.microsoft.com/office/drawing/2014/main" id="{BEF640D3-3746-4C01-BB65-901A6F16393E}"/>
              </a:ext>
            </a:extLst>
          </p:cNvPr>
          <p:cNvPicPr>
            <a:picLocks noGrp="1" noChangeAspect="1"/>
          </p:cNvPicPr>
          <p:nvPr>
            <p:ph sz="quarter" idx="13"/>
          </p:nvPr>
        </p:nvPicPr>
        <p:blipFill>
          <a:blip r:embed="rId4"/>
          <a:stretch>
            <a:fillRect/>
          </a:stretch>
        </p:blipFill>
        <p:spPr>
          <a:xfrm>
            <a:off x="1055440" y="2231886"/>
            <a:ext cx="9577064" cy="4293458"/>
          </a:xfrm>
        </p:spPr>
      </p:pic>
    </p:spTree>
    <p:extLst>
      <p:ext uri="{BB962C8B-B14F-4D97-AF65-F5344CB8AC3E}">
        <p14:creationId xmlns:p14="http://schemas.microsoft.com/office/powerpoint/2010/main" val="4226295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noAutofit/>
          </a:bodyPr>
          <a:lstStyle/>
          <a:p>
            <a:pPr algn="ctr"/>
            <a:r>
              <a:rPr lang="en-IN" sz="4400" dirty="0">
                <a:solidFill>
                  <a:schemeClr val="accent1">
                    <a:lumMod val="75000"/>
                  </a:schemeClr>
                </a:solidFill>
              </a:rPr>
              <a:t>EXPLORATORY  DATA  ANALYSIS</a:t>
            </a:r>
            <a:endParaRPr lang="en-US" sz="4400" dirty="0"/>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pPr>
              <a:buFont typeface="Wingdings" panose="05000000000000000000" pitchFamily="2" charset="2"/>
              <a:buChar char="Ø"/>
            </a:pPr>
            <a:r>
              <a:rPr lang="en-IN" dirty="0"/>
              <a:t>Data distribution based on count of Product Type</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6</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23" name="Content Placeholder 22" descr="A screenshot of a cell phone&#10;&#10;Description automatically generated">
            <a:extLst>
              <a:ext uri="{FF2B5EF4-FFF2-40B4-BE49-F238E27FC236}">
                <a16:creationId xmlns:a16="http://schemas.microsoft.com/office/drawing/2014/main" id="{943FC766-6812-496F-8C06-70470191067F}"/>
              </a:ext>
            </a:extLst>
          </p:cNvPr>
          <p:cNvPicPr>
            <a:picLocks noGrp="1" noChangeAspect="1"/>
          </p:cNvPicPr>
          <p:nvPr>
            <p:ph sz="quarter" idx="13"/>
          </p:nvPr>
        </p:nvPicPr>
        <p:blipFill>
          <a:blip r:embed="rId4"/>
          <a:stretch>
            <a:fillRect/>
          </a:stretch>
        </p:blipFill>
        <p:spPr>
          <a:xfrm>
            <a:off x="1703512" y="2492896"/>
            <a:ext cx="8568952" cy="3834879"/>
          </a:xfrm>
        </p:spPr>
      </p:pic>
    </p:spTree>
    <p:extLst>
      <p:ext uri="{BB962C8B-B14F-4D97-AF65-F5344CB8AC3E}">
        <p14:creationId xmlns:p14="http://schemas.microsoft.com/office/powerpoint/2010/main" val="1442895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ell phone&#10;&#10;Description automatically generated">
            <a:extLst>
              <a:ext uri="{FF2B5EF4-FFF2-40B4-BE49-F238E27FC236}">
                <a16:creationId xmlns:a16="http://schemas.microsoft.com/office/drawing/2014/main" id="{796115BF-C4BC-486F-BD32-645917D73699}"/>
              </a:ext>
            </a:extLst>
          </p:cNvPr>
          <p:cNvPicPr>
            <a:picLocks noGrp="1" noChangeAspect="1"/>
          </p:cNvPicPr>
          <p:nvPr>
            <p:ph type="pic" sz="quarter" idx="17"/>
          </p:nvPr>
        </p:nvPicPr>
        <p:blipFill rotWithShape="1">
          <a:blip r:embed="rId3"/>
          <a:stretch/>
        </p:blipFill>
        <p:spPr>
          <a:xfrm>
            <a:off x="548640" y="2667001"/>
            <a:ext cx="5775959" cy="3584734"/>
          </a:xfrm>
          <a:noFill/>
        </p:spPr>
      </p:pic>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990600"/>
            <a:ext cx="10805160" cy="707886"/>
          </a:xfrm>
        </p:spPr>
        <p:txBody>
          <a:bodyPr anchor="t">
            <a:normAutofit/>
          </a:bodyPr>
          <a:lstStyle/>
          <a:p>
            <a:pPr algn="ctr"/>
            <a:r>
              <a:rPr lang="en-IN"/>
              <a:t>EXPLORATORY  DATA  ANALYSIS</a:t>
            </a:r>
            <a:endParaRPr lang="en-US"/>
          </a:p>
        </p:txBody>
      </p:sp>
      <p:pic>
        <p:nvPicPr>
          <p:cNvPr id="13" name="Content Placeholder 12" descr="A screenshot of a computer&#10;&#10;Description automatically generated">
            <a:extLst>
              <a:ext uri="{FF2B5EF4-FFF2-40B4-BE49-F238E27FC236}">
                <a16:creationId xmlns:a16="http://schemas.microsoft.com/office/drawing/2014/main" id="{61313EA1-A047-42D3-A0C2-9BC7E9D56560}"/>
              </a:ext>
            </a:extLst>
          </p:cNvPr>
          <p:cNvPicPr>
            <a:picLocks noGrp="1" noChangeAspect="1"/>
          </p:cNvPicPr>
          <p:nvPr>
            <p:ph sz="quarter" idx="13"/>
          </p:nvPr>
        </p:nvPicPr>
        <p:blipFill>
          <a:blip r:embed="rId4"/>
          <a:stretch>
            <a:fillRect/>
          </a:stretch>
        </p:blipFill>
        <p:spPr>
          <a:xfrm>
            <a:off x="6553200" y="2786932"/>
            <a:ext cx="5090160" cy="3234356"/>
          </a:xfrm>
        </p:spPr>
      </p:pic>
      <p:sp>
        <p:nvSpPr>
          <p:cNvPr id="34" name="Text Placeholder 4">
            <a:extLst>
              <a:ext uri="{FF2B5EF4-FFF2-40B4-BE49-F238E27FC236}">
                <a16:creationId xmlns:a16="http://schemas.microsoft.com/office/drawing/2014/main" id="{D565CEE3-2A4C-4E73-9543-29CC53550E4A}"/>
              </a:ext>
            </a:extLst>
          </p:cNvPr>
          <p:cNvSpPr>
            <a:spLocks noGrp="1"/>
          </p:cNvSpPr>
          <p:nvPr>
            <p:ph type="body" sz="quarter" idx="16"/>
          </p:nvPr>
        </p:nvSpPr>
        <p:spPr>
          <a:xfrm>
            <a:off x="548640" y="1676400"/>
            <a:ext cx="10837333" cy="424732"/>
          </a:xfrm>
        </p:spPr>
        <p:txBody>
          <a:bodyPr/>
          <a:lstStyle/>
          <a:p>
            <a:r>
              <a:rPr lang="en-US" dirty="0"/>
              <a:t>Data distribution based on ‘Month’ and ‘Day’</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a:xfrm>
            <a:off x="628788" y="6339840"/>
            <a:ext cx="302281" cy="365760"/>
          </a:xfrm>
        </p:spPr>
        <p:txBody>
          <a:bodyPr anchor="ctr">
            <a:normAutofit/>
          </a:bodyPr>
          <a:lstStyle/>
          <a:p>
            <a:pPr>
              <a:spcAft>
                <a:spcPts val="600"/>
              </a:spcAft>
            </a:pPr>
            <a:fld id="{4FAB73BC-B049-4115-A692-8D63A059BFB8}" type="slidenum">
              <a:rPr lang="en-US" smtClean="0"/>
              <a:pPr>
                <a:spcAft>
                  <a:spcPts val="600"/>
                </a:spcAft>
              </a:pPr>
              <a:t>7</a:t>
            </a:fld>
            <a:endParaRPr lang="en-US"/>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77717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noAutofit/>
          </a:bodyPr>
          <a:lstStyle/>
          <a:p>
            <a:pPr algn="ctr"/>
            <a:r>
              <a:rPr lang="en-IN" sz="4400" dirty="0">
                <a:solidFill>
                  <a:schemeClr val="tx2">
                    <a:lumMod val="60000"/>
                    <a:lumOff val="40000"/>
                  </a:schemeClr>
                </a:solidFill>
              </a:rPr>
              <a:t>PRE-PROCESSING OF THE DATA</a:t>
            </a:r>
            <a:endParaRPr lang="en-US" sz="4400"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normAutofit fontScale="92500" lnSpcReduction="10000"/>
          </a:bodyPr>
          <a:lstStyle/>
          <a:p>
            <a:pPr>
              <a:lnSpc>
                <a:spcPct val="150000"/>
              </a:lnSpc>
              <a:buFont typeface="Wingdings" panose="05000000000000000000" pitchFamily="2" charset="2"/>
              <a:buChar char="v"/>
            </a:pPr>
            <a:r>
              <a:rPr lang="en-IN" sz="2300" dirty="0">
                <a:solidFill>
                  <a:schemeClr val="accent2"/>
                </a:solidFill>
              </a:rPr>
              <a:t>The variable Invoice Date contains 2 missing values.</a:t>
            </a:r>
          </a:p>
          <a:p>
            <a:pPr>
              <a:lnSpc>
                <a:spcPct val="150000"/>
              </a:lnSpc>
              <a:buFont typeface="Wingdings" panose="05000000000000000000" pitchFamily="2" charset="2"/>
              <a:buChar char="v"/>
            </a:pPr>
            <a:r>
              <a:rPr lang="en-IN" sz="2300" dirty="0">
                <a:solidFill>
                  <a:schemeClr val="accent2"/>
                </a:solidFill>
              </a:rPr>
              <a:t> The variable Net Fare contain 60891 missing Values.</a:t>
            </a:r>
          </a:p>
          <a:p>
            <a:pPr>
              <a:lnSpc>
                <a:spcPct val="150000"/>
              </a:lnSpc>
              <a:buFont typeface="Wingdings" panose="05000000000000000000" pitchFamily="2" charset="2"/>
              <a:buChar char="v"/>
            </a:pPr>
            <a:r>
              <a:rPr lang="en-IN" sz="2300" dirty="0">
                <a:solidFill>
                  <a:schemeClr val="accent2"/>
                </a:solidFill>
              </a:rPr>
              <a:t> The variable Product Type contains 2 missing values.</a:t>
            </a:r>
          </a:p>
          <a:p>
            <a:pPr>
              <a:lnSpc>
                <a:spcPct val="150000"/>
              </a:lnSpc>
              <a:buFont typeface="Wingdings" panose="05000000000000000000" pitchFamily="2" charset="2"/>
              <a:buChar char="v"/>
            </a:pPr>
            <a:r>
              <a:rPr lang="en-IN" sz="2300" dirty="0">
                <a:solidFill>
                  <a:schemeClr val="accent2"/>
                </a:solidFill>
              </a:rPr>
              <a:t> The variable Itinerary Type contains 32777 missing values.</a:t>
            </a:r>
          </a:p>
          <a:p>
            <a:pPr>
              <a:lnSpc>
                <a:spcPct val="150000"/>
              </a:lnSpc>
              <a:buFont typeface="Wingdings" panose="05000000000000000000" pitchFamily="2" charset="2"/>
              <a:buChar char="v"/>
            </a:pPr>
            <a:r>
              <a:rPr lang="en-IN" sz="2300" dirty="0">
                <a:solidFill>
                  <a:schemeClr val="accent2"/>
                </a:solidFill>
              </a:rPr>
              <a:t> Imputing the missing values to  variables with Mean/Mode for the above mentioned variables. </a:t>
            </a:r>
          </a:p>
          <a:p>
            <a:pPr marL="0" indent="0">
              <a:buNone/>
            </a:pPr>
            <a:endParaRPr lang="en-US" dirty="0">
              <a:solidFill>
                <a:schemeClr val="accent2"/>
              </a:solidFill>
            </a:endParaRPr>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r>
              <a:rPr lang="en-US" dirty="0"/>
              <a:t>Air Fare prediction</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8</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3883066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548640" y="990600"/>
            <a:ext cx="10805160" cy="707886"/>
          </a:xfrm>
        </p:spPr>
        <p:txBody>
          <a:bodyPr anchor="t">
            <a:normAutofit/>
          </a:bodyPr>
          <a:lstStyle/>
          <a:p>
            <a:pPr algn="ctr"/>
            <a:r>
              <a:rPr lang="en-US" dirty="0"/>
              <a:t>Preprocessed data for domestic and International Travel</a:t>
            </a:r>
          </a:p>
        </p:txBody>
      </p:sp>
      <p:sp>
        <p:nvSpPr>
          <p:cNvPr id="34" name="Text Placeholder 4">
            <a:extLst>
              <a:ext uri="{FF2B5EF4-FFF2-40B4-BE49-F238E27FC236}">
                <a16:creationId xmlns:a16="http://schemas.microsoft.com/office/drawing/2014/main" id="{D565CEE3-2A4C-4E73-9543-29CC53550E4A}"/>
              </a:ext>
            </a:extLst>
          </p:cNvPr>
          <p:cNvSpPr>
            <a:spLocks noGrp="1"/>
          </p:cNvSpPr>
          <p:nvPr>
            <p:ph type="body" sz="quarter" idx="16"/>
          </p:nvPr>
        </p:nvSpPr>
        <p:spPr>
          <a:xfrm>
            <a:off x="548640" y="1676400"/>
            <a:ext cx="10837333" cy="424732"/>
          </a:xfrm>
        </p:spPr>
        <p:txBody>
          <a:bodyPr/>
          <a:lstStyle/>
          <a:p>
            <a:r>
              <a:rPr lang="en-US" dirty="0"/>
              <a:t>Data distribution-Avg Net fare by week for ‘Domestic’ and ‘International’</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a:xfrm>
            <a:off x="628788" y="6339840"/>
            <a:ext cx="302281" cy="365760"/>
          </a:xfrm>
        </p:spPr>
        <p:txBody>
          <a:bodyPr anchor="ctr">
            <a:normAutofit/>
          </a:bodyPr>
          <a:lstStyle/>
          <a:p>
            <a:pPr>
              <a:spcAft>
                <a:spcPts val="600"/>
              </a:spcAft>
            </a:pPr>
            <a:fld id="{4FAB73BC-B049-4115-A692-8D63A059BFB8}" type="slidenum">
              <a:rPr lang="en-US" smtClean="0"/>
              <a:pPr>
                <a:spcAft>
                  <a:spcPts val="600"/>
                </a:spcAft>
              </a:pPr>
              <a:t>9</a:t>
            </a:fld>
            <a:endParaRPr lang="en-US"/>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5" name="Picture Placeholder 14" descr="A screenshot of a cell phone&#10;&#10;Description automatically generated">
            <a:extLst>
              <a:ext uri="{FF2B5EF4-FFF2-40B4-BE49-F238E27FC236}">
                <a16:creationId xmlns:a16="http://schemas.microsoft.com/office/drawing/2014/main" id="{EFEE9F03-9C90-4B3C-AE48-A1DD3B0A4950}"/>
              </a:ext>
            </a:extLst>
          </p:cNvPr>
          <p:cNvPicPr>
            <a:picLocks noGrp="1" noChangeAspect="1"/>
          </p:cNvPicPr>
          <p:nvPr>
            <p:ph type="pic" sz="quarter" idx="17"/>
          </p:nvPr>
        </p:nvPicPr>
        <p:blipFill>
          <a:blip r:embed="rId3"/>
          <a:srcRect l="3686" r="3686"/>
          <a:stretch>
            <a:fillRect/>
          </a:stretch>
        </p:blipFill>
        <p:spPr>
          <a:xfrm>
            <a:off x="548640" y="2667001"/>
            <a:ext cx="5835391" cy="3543552"/>
          </a:xfrm>
        </p:spPr>
      </p:pic>
      <p:pic>
        <p:nvPicPr>
          <p:cNvPr id="20" name="Content Placeholder 19" descr="A screenshot of a computer&#10;&#10;Description automatically generated">
            <a:extLst>
              <a:ext uri="{FF2B5EF4-FFF2-40B4-BE49-F238E27FC236}">
                <a16:creationId xmlns:a16="http://schemas.microsoft.com/office/drawing/2014/main" id="{02637CD4-D468-4C1E-B097-63AE830A9498}"/>
              </a:ext>
            </a:extLst>
          </p:cNvPr>
          <p:cNvPicPr>
            <a:picLocks noGrp="1" noChangeAspect="1"/>
          </p:cNvPicPr>
          <p:nvPr>
            <p:ph sz="quarter" idx="13"/>
          </p:nvPr>
        </p:nvPicPr>
        <p:blipFill>
          <a:blip r:embed="rId4"/>
          <a:stretch>
            <a:fillRect/>
          </a:stretch>
        </p:blipFill>
        <p:spPr>
          <a:xfrm>
            <a:off x="6553200" y="2667002"/>
            <a:ext cx="5231432" cy="3543552"/>
          </a:xfrm>
        </p:spPr>
      </p:pic>
    </p:spTree>
    <p:extLst>
      <p:ext uri="{BB962C8B-B14F-4D97-AF65-F5344CB8AC3E}">
        <p14:creationId xmlns:p14="http://schemas.microsoft.com/office/powerpoint/2010/main" val="22746661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2.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528</Words>
  <Application>Microsoft Office PowerPoint</Application>
  <PresentationFormat>Widescreen</PresentationFormat>
  <Paragraphs>122</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Tw Cen MT</vt:lpstr>
      <vt:lpstr>Tw Cen MT Condensed</vt:lpstr>
      <vt:lpstr>Wingdings</vt:lpstr>
      <vt:lpstr>Wingdings 3</vt:lpstr>
      <vt:lpstr>ModernClassicBlock-3</vt:lpstr>
      <vt:lpstr>Air Fare prediction  </vt:lpstr>
      <vt:lpstr>Business objective &amp; Acceptance criteria:</vt:lpstr>
      <vt:lpstr>Data set details</vt:lpstr>
      <vt:lpstr>FORECASTING  STRATERGY</vt:lpstr>
      <vt:lpstr>EXPLORATORY  DATA  ANALYSIS</vt:lpstr>
      <vt:lpstr>EXPLORATORY  DATA  ANALYSIS</vt:lpstr>
      <vt:lpstr>EXPLORATORY  DATA  ANALYSIS</vt:lpstr>
      <vt:lpstr>PRE-PROCESSING OF THE DATA</vt:lpstr>
      <vt:lpstr>Preprocessed data for domestic and International Travel</vt:lpstr>
      <vt:lpstr>Top-3 Model</vt:lpstr>
      <vt:lpstr>Other Models tried</vt:lpstr>
      <vt:lpstr>Project Challenges</vt:lpstr>
      <vt:lpstr>Overcoming Challenges</vt:lpstr>
      <vt:lpstr>R-Shiny Model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2020-06-23T16:22:24Z</dcterms:created>
  <dcterms:modified xsi:type="dcterms:W3CDTF">2020-07-02T13:08:14Z</dcterms:modified>
</cp:coreProperties>
</file>