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0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5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124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2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8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575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5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7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0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4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5CB532-ED56-46CF-96A2-4AE235679019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1671-CFA9-4268-8027-8A43FE015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9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1ECF-35A0-4769-9057-9D8D2807F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LEADS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95B97-FE72-444E-86FE-85DCF13B3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</a:t>
            </a:r>
            <a:r>
              <a:rPr lang="en-US" dirty="0"/>
              <a:t> </a:t>
            </a:r>
          </a:p>
          <a:p>
            <a:r>
              <a:rPr lang="en-US" dirty="0"/>
              <a:t>Amish Deshpande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66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9BA8-2CE0-4EF4-9454-9D9285D3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173B6-9594-4AA5-84AD-9231AFD8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008" y="1477624"/>
            <a:ext cx="3982252" cy="294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00859-0145-4EDB-BE06-437EE8851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358" y="4484241"/>
            <a:ext cx="3190875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19A18-5D5B-4AEA-9ED5-F013D835504E}"/>
              </a:ext>
            </a:extLst>
          </p:cNvPr>
          <p:cNvSpPr txBox="1"/>
          <p:nvPr/>
        </p:nvSpPr>
        <p:spPr>
          <a:xfrm>
            <a:off x="2875948" y="5397633"/>
            <a:ext cx="468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cutoff of 0.4 based on accuracy, sensitivity and specificity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26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542-CDC0-43FF-9EC2-41451E26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58FC0-6F63-46D4-ADCA-7BB90E0C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046" y="1690688"/>
            <a:ext cx="4223182" cy="3066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2A33B-F4B9-43AA-B4CB-649E22DB497B}"/>
              </a:ext>
            </a:extLst>
          </p:cNvPr>
          <p:cNvSpPr txBox="1"/>
          <p:nvPr/>
        </p:nvSpPr>
        <p:spPr>
          <a:xfrm>
            <a:off x="3773010" y="4882718"/>
            <a:ext cx="41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Graph shows an optimal cutoff of 0.45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9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1C3-ED6A-472A-BA28-C6438071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0A79-0A8C-4572-94A5-893282B3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Sensitivity-Specificity, Precision and Recall Metrics, optimal cut off. </a:t>
            </a:r>
          </a:p>
          <a:p>
            <a:r>
              <a:rPr lang="en-US" dirty="0"/>
              <a:t>Accuracy, Sensitivity and Specificity values of test set are around 72%, 79% which are approximately closer to the respective values calculated using trained set. </a:t>
            </a:r>
          </a:p>
          <a:p>
            <a:r>
              <a:rPr lang="en-US" dirty="0"/>
              <a:t>Also the lead score calculated shows the conversion rate on the final predicted model is around 58% </a:t>
            </a:r>
          </a:p>
          <a:p>
            <a:r>
              <a:rPr lang="en-US" dirty="0"/>
              <a:t>The top 3 variables that contribute for lead getting converted in the model are Total time spent on website, Lead Add Form from Lead Origin, Had a Phone Conversation from Last Notable Activity, Hence overall this model seems to be good.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31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AA48-EF85-4F0C-8916-F3C9D85C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6E39-0419-4CBA-A362-0AB165A3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Education is an online training platform that provides training to industry professionals.</a:t>
            </a:r>
          </a:p>
          <a:p>
            <a:r>
              <a:rPr lang="en-US" dirty="0"/>
              <a:t>X Education lead conversion rate is very poor though they have a lot of enquires. </a:t>
            </a:r>
          </a:p>
          <a:p>
            <a:r>
              <a:rPr lang="en-US" dirty="0"/>
              <a:t>The company wishes to identify the most potential leads and increase their rate of lead conversion.</a:t>
            </a:r>
          </a:p>
          <a:p>
            <a:r>
              <a:rPr lang="en-US" dirty="0"/>
              <a:t>Their aim is to identify a set of leads, and convert them to </a:t>
            </a:r>
            <a:r>
              <a:rPr lang="en-US" dirty="0" err="1"/>
              <a:t>coustmers</a:t>
            </a:r>
            <a:r>
              <a:rPr lang="en-US" dirty="0"/>
              <a:t> using different means.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51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42FF-72F8-4D5E-822D-ED202D9C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FEF5-73D9-4F58-ACB8-FFB1879C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Education requires a model where its leads are converted to costumers.</a:t>
            </a:r>
          </a:p>
          <a:p>
            <a:r>
              <a:rPr lang="en-US" dirty="0"/>
              <a:t>They need recommendation as to how to convert the leads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5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B0A6-7C97-4E1A-BB7D-ECDC1870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Adopted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79C24-9FE6-47E2-99F9-F0408F49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Sourcing and Importing data </a:t>
            </a:r>
          </a:p>
          <a:p>
            <a:r>
              <a:rPr lang="en-US" dirty="0"/>
              <a:t>Cleaning and preparing data for analysis</a:t>
            </a:r>
          </a:p>
          <a:p>
            <a:r>
              <a:rPr lang="en-US" dirty="0"/>
              <a:t>Using EDA for further analysis</a:t>
            </a:r>
          </a:p>
          <a:p>
            <a:r>
              <a:rPr lang="en-US" dirty="0"/>
              <a:t>Scaling the features</a:t>
            </a:r>
          </a:p>
          <a:p>
            <a:r>
              <a:rPr lang="en-US" dirty="0"/>
              <a:t>Preparing data for model building</a:t>
            </a:r>
          </a:p>
          <a:p>
            <a:r>
              <a:rPr lang="en-US" dirty="0"/>
              <a:t>Splitting the data</a:t>
            </a:r>
          </a:p>
          <a:p>
            <a:r>
              <a:rPr lang="en-US" dirty="0"/>
              <a:t>Building a logistic model</a:t>
            </a:r>
          </a:p>
          <a:p>
            <a:r>
              <a:rPr lang="en-US" dirty="0"/>
              <a:t>Evaluating the model </a:t>
            </a:r>
          </a:p>
          <a:p>
            <a:r>
              <a:rPr lang="en-US" dirty="0"/>
              <a:t>Measuring the accuracy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0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0D47-4F02-4A26-B9A1-26274D84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804-70A3-4460-A5BC-C1494151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Sourcing and Cleaning</a:t>
            </a:r>
          </a:p>
          <a:p>
            <a:pPr marL="0" indent="0">
              <a:buNone/>
            </a:pPr>
            <a:r>
              <a:rPr lang="en-US" dirty="0"/>
              <a:t> *Convert and clean data for analysis</a:t>
            </a:r>
          </a:p>
          <a:p>
            <a:pPr marL="0" indent="0">
              <a:buNone/>
            </a:pPr>
            <a:r>
              <a:rPr lang="en-US" dirty="0"/>
              <a:t> *Remove duplicate data</a:t>
            </a:r>
          </a:p>
          <a:p>
            <a:pPr marL="0" indent="0">
              <a:buNone/>
            </a:pPr>
            <a:r>
              <a:rPr lang="en-US" dirty="0"/>
              <a:t>2) Scaling and </a:t>
            </a:r>
            <a:r>
              <a:rPr lang="en-US" dirty="0" err="1"/>
              <a:t>Spliting</a:t>
            </a:r>
            <a:r>
              <a:rPr lang="en-US" dirty="0"/>
              <a:t> the data</a:t>
            </a:r>
          </a:p>
          <a:p>
            <a:pPr marL="0" indent="0">
              <a:buNone/>
            </a:pPr>
            <a:r>
              <a:rPr lang="en-US" dirty="0"/>
              <a:t>3) Model Building</a:t>
            </a:r>
          </a:p>
          <a:p>
            <a:pPr marL="0" indent="0">
              <a:buNone/>
            </a:pPr>
            <a:r>
              <a:rPr lang="en-US" dirty="0"/>
              <a:t> *By using logistic regression select the suitable model</a:t>
            </a:r>
          </a:p>
          <a:p>
            <a:pPr marL="0" indent="0">
              <a:buNone/>
            </a:pPr>
            <a:r>
              <a:rPr lang="en-US" dirty="0"/>
              <a:t> *Selecting a suitable feature using RFE</a:t>
            </a:r>
          </a:p>
          <a:p>
            <a:pPr marL="0" indent="0">
              <a:buNone/>
            </a:pPr>
            <a:r>
              <a:rPr lang="en-US" dirty="0"/>
              <a:t> *calculate accuracy, sensitivity, specificity</a:t>
            </a:r>
          </a:p>
          <a:p>
            <a:pPr marL="0" indent="0">
              <a:buNone/>
            </a:pPr>
            <a:r>
              <a:rPr lang="en-US" dirty="0"/>
              <a:t>4) Result</a:t>
            </a:r>
          </a:p>
          <a:p>
            <a:pPr marL="0" indent="0">
              <a:buNone/>
            </a:pPr>
            <a:r>
              <a:rPr lang="en-US" dirty="0"/>
              <a:t> *Determine the final score and prediction</a:t>
            </a:r>
          </a:p>
          <a:p>
            <a:pPr marL="0" indent="0">
              <a:buNone/>
            </a:pPr>
            <a:r>
              <a:rPr lang="en-US" dirty="0"/>
              <a:t> *Evaluate the prediction and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50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101-0E1F-410B-A7D9-3542972F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44F67-D88B-4A95-B29D-D22DDA3DB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1742"/>
            <a:ext cx="3254406" cy="2255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E2FA5-D039-4827-9BCB-558A29D62224}"/>
              </a:ext>
            </a:extLst>
          </p:cNvPr>
          <p:cNvSpPr txBox="1"/>
          <p:nvPr/>
        </p:nvSpPr>
        <p:spPr>
          <a:xfrm>
            <a:off x="450708" y="3719743"/>
            <a:ext cx="435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emails have high no of responses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FBA5A-DC74-49AD-BCFC-FDD2A161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82" y="1372645"/>
            <a:ext cx="2261309" cy="226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C60D8-7EC1-4597-86E7-274C3D8F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194" y="1372645"/>
            <a:ext cx="3341703" cy="2467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AF772-EA46-4914-BC43-D41FCDF9CA56}"/>
              </a:ext>
            </a:extLst>
          </p:cNvPr>
          <p:cNvSpPr txBox="1"/>
          <p:nvPr/>
        </p:nvSpPr>
        <p:spPr>
          <a:xfrm>
            <a:off x="5772982" y="3998826"/>
            <a:ext cx="557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shows people who get converted to costumers</a:t>
            </a:r>
          </a:p>
          <a:p>
            <a:r>
              <a:rPr lang="en-US" dirty="0"/>
              <a:t> also take these confirmation before  taking up the 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78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5E3-7A7D-4E00-BDA6-94055886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A8EB34-4208-4FC5-A1EE-6D9CD24D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E58D-7EF0-495A-B9FE-6398DABEC1D7}"/>
              </a:ext>
            </a:extLst>
          </p:cNvPr>
          <p:cNvSpPr txBox="1"/>
          <p:nvPr/>
        </p:nvSpPr>
        <p:spPr>
          <a:xfrm>
            <a:off x="1003177" y="1757779"/>
            <a:ext cx="57742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time spent on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Origin – Lead page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Origin – Lead add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Source –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Source – </a:t>
            </a:r>
            <a:r>
              <a:rPr lang="en-US" dirty="0" err="1"/>
              <a:t>Welingak</a:t>
            </a:r>
            <a:r>
              <a:rPr lang="en-US" dirty="0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Activity – Email Bounced</a:t>
            </a:r>
            <a:r>
              <a:rPr lang="en-IN" dirty="0"/>
              <a:t>, Not sure, chat, </a:t>
            </a:r>
            <a:r>
              <a:rPr lang="en-IN" dirty="0" err="1"/>
              <a:t>sms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N" dirty="0" err="1"/>
              <a:t>urrent</a:t>
            </a:r>
            <a:r>
              <a:rPr lang="en-IN" dirty="0"/>
              <a:t> Occupation- No Info</a:t>
            </a:r>
            <a:r>
              <a:rPr lang="en-US" dirty="0"/>
              <a:t>, Working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Notable Activity – Phone conversation, Unreachable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8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685CA-BC8C-49E1-A0CE-60ADFADB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53" y="207585"/>
            <a:ext cx="2967263" cy="2606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E045C-0A26-49DF-9A9F-6E5FDBBB4DAA}"/>
              </a:ext>
            </a:extLst>
          </p:cNvPr>
          <p:cNvSpPr txBox="1"/>
          <p:nvPr/>
        </p:nvSpPr>
        <p:spPr>
          <a:xfrm>
            <a:off x="159798" y="2814221"/>
            <a:ext cx="306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how leads get </a:t>
            </a:r>
          </a:p>
          <a:p>
            <a:r>
              <a:rPr lang="en-US" dirty="0"/>
              <a:t>converted by time spent on website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70EC7-1F38-4B95-B71D-9708D50C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16" y="207585"/>
            <a:ext cx="4562475" cy="1594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1F8FA-AAF3-4E68-BAA4-01DB9F853A1D}"/>
              </a:ext>
            </a:extLst>
          </p:cNvPr>
          <p:cNvSpPr txBox="1"/>
          <p:nvPr/>
        </p:nvSpPr>
        <p:spPr>
          <a:xfrm>
            <a:off x="3639845" y="1938862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origin of lead conversion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E835E-763C-4D46-AC00-644E323F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12" y="68516"/>
            <a:ext cx="420052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A9C9D-8ABC-4583-AA98-33DDB764DBC7}"/>
              </a:ext>
            </a:extLst>
          </p:cNvPr>
          <p:cNvSpPr txBox="1"/>
          <p:nvPr/>
        </p:nvSpPr>
        <p:spPr>
          <a:xfrm>
            <a:off x="8175453" y="2430716"/>
            <a:ext cx="40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the lead sources of conversion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5BBB59-3DA0-4D3E-8D01-B5D271467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369" y="3664465"/>
            <a:ext cx="4369963" cy="2500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621CC-3AA4-4304-83C6-C45B764DB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262" y="3254637"/>
            <a:ext cx="4760382" cy="291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8517BE-8E13-4E23-8EC5-41879B731DEA}"/>
              </a:ext>
            </a:extLst>
          </p:cNvPr>
          <p:cNvSpPr txBox="1"/>
          <p:nvPr/>
        </p:nvSpPr>
        <p:spPr>
          <a:xfrm>
            <a:off x="2299316" y="6173033"/>
            <a:ext cx="803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show the conversion rate with most reverts received with </a:t>
            </a:r>
            <a:r>
              <a:rPr lang="en-US" dirty="0" err="1"/>
              <a:t>folllowups</a:t>
            </a:r>
            <a:r>
              <a:rPr lang="en-US" dirty="0"/>
              <a:t> and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0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9CB9F-56DA-4BCA-AF6B-B64E6938B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821" y="449586"/>
            <a:ext cx="629780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944B0-1F6D-40AC-8735-BCE837D2CF1C}"/>
              </a:ext>
            </a:extLst>
          </p:cNvPr>
          <p:cNvSpPr txBox="1"/>
          <p:nvPr/>
        </p:nvSpPr>
        <p:spPr>
          <a:xfrm>
            <a:off x="2592280" y="5513033"/>
            <a:ext cx="493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shows a whole map of specifics for conversion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695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1351</TotalTime>
  <Words>472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LEADS CASE STUDY</vt:lpstr>
      <vt:lpstr>Problem Statement</vt:lpstr>
      <vt:lpstr>Goal</vt:lpstr>
      <vt:lpstr>Steps Adopted</vt:lpstr>
      <vt:lpstr>Methodology</vt:lpstr>
      <vt:lpstr>Exploratory Data Analysis</vt:lpstr>
      <vt:lpstr>Variables</vt:lpstr>
      <vt:lpstr>PowerPoint Presentation</vt:lpstr>
      <vt:lpstr>PowerPoint Presentation</vt:lpstr>
      <vt:lpstr>Model Evaluation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CASE STUDY</dc:title>
  <dc:creator>Admin</dc:creator>
  <cp:lastModifiedBy>Admin</cp:lastModifiedBy>
  <cp:revision>21</cp:revision>
  <dcterms:created xsi:type="dcterms:W3CDTF">2023-08-14T18:23:37Z</dcterms:created>
  <dcterms:modified xsi:type="dcterms:W3CDTF">2023-08-15T16:55:31Z</dcterms:modified>
</cp:coreProperties>
</file>