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70" r:id="rId10"/>
    <p:sldId id="262" r:id="rId11"/>
    <p:sldId id="268" r:id="rId12"/>
    <p:sldId id="263" r:id="rId13"/>
    <p:sldId id="269" r:id="rId14"/>
    <p:sldId id="264" r:id="rId15"/>
    <p:sldId id="271" r:id="rId16"/>
    <p:sldId id="272" r:id="rId17"/>
    <p:sldId id="27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64"/>
  </p:normalViewPr>
  <p:slideViewPr>
    <p:cSldViewPr snapToGrid="0">
      <p:cViewPr varScale="1">
        <p:scale>
          <a:sx n="146" d="100"/>
          <a:sy n="14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</a:t>
            </a:r>
            <a:r>
              <a:rPr lang="en-US" baseline="0" dirty="0"/>
              <a:t> time (seconds) vs Batch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cuBLAS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18.45</c:v>
                </c:pt>
                <c:pt idx="1">
                  <c:v>11.1</c:v>
                </c:pt>
                <c:pt idx="2">
                  <c:v>4.6399999999999997</c:v>
                </c:pt>
                <c:pt idx="3">
                  <c:v>4.83</c:v>
                </c:pt>
                <c:pt idx="4">
                  <c:v>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E-6E41-BCD2-521C6B8EB3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30.36</c:v>
                </c:pt>
                <c:pt idx="1">
                  <c:v>20.14</c:v>
                </c:pt>
                <c:pt idx="2">
                  <c:v>14.24</c:v>
                </c:pt>
                <c:pt idx="3">
                  <c:v>12.16</c:v>
                </c:pt>
                <c:pt idx="4">
                  <c:v>11.21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E-6E41-BCD2-521C6B8EB3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Coalesced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31.08</c:v>
                </c:pt>
                <c:pt idx="1">
                  <c:v>18.3</c:v>
                </c:pt>
                <c:pt idx="2">
                  <c:v>13.75</c:v>
                </c:pt>
                <c:pt idx="3">
                  <c:v>11.85</c:v>
                </c:pt>
                <c:pt idx="4">
                  <c:v>11.04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7E-6E41-BCD2-521C6B8EB3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Scikit-learn SGD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23.86</c:v>
                </c:pt>
                <c:pt idx="1">
                  <c:v>23.86</c:v>
                </c:pt>
                <c:pt idx="2">
                  <c:v>23.86</c:v>
                </c:pt>
                <c:pt idx="3">
                  <c:v>23.86</c:v>
                </c:pt>
                <c:pt idx="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7E-6E41-BCD2-521C6B8EB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173216"/>
        <c:axId val="541976944"/>
      </c:lineChart>
      <c:catAx>
        <c:axId val="59017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Batch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76944"/>
        <c:crosses val="autoZero"/>
        <c:auto val="1"/>
        <c:lblAlgn val="ctr"/>
        <c:lblOffset val="100"/>
        <c:noMultiLvlLbl val="0"/>
      </c:catAx>
      <c:valAx>
        <c:axId val="5419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</a:t>
                </a:r>
                <a:r>
                  <a:rPr lang="en-US" baseline="0" dirty="0"/>
                  <a:t> (seconds)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24BE-04D3-9E76-9911-D21FD5B53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855B2-7594-9E95-219E-4E7DAC11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2B449-2560-74A5-238B-0FE5224F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2C0D9-BE69-90EB-1DBB-EEF103FC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0738-36E6-B546-C1C7-47555CBE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638A-475A-DD07-4375-ACAC5CCB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86416-1A81-11FD-6D55-1B3209CA6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4BBFE-A6CC-AEE9-1DBF-85BD915C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A2DFD-BAB6-6DC1-EDD0-91FA3110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AE8C-5A30-9F75-4991-318B13A8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C2C53-95BE-88D0-70F7-428592FA5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FCE68-57CA-69D7-8CC5-C69A17CD1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798A-7516-C24D-3ADC-05AA5A91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138D7-4FDF-59EB-6CC5-CF3058B1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0B83A-1EAE-22F9-DDEC-347A2154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2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8184-C985-80B5-F2F8-FA1D98FB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A5FA-EC44-3E0B-7419-52A613280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20E7-0B89-E012-A093-A2FFA1D5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2AC68-6E0C-FBB8-B86C-8FEBE32D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B9B5B-CAE8-55C4-1676-9C0A40A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24D7-8E42-27F9-E3A7-B02B871A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77092-FF46-505F-F4FE-9E0387058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7B63-0046-1272-BF8D-98DA98E3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B10D3-3C05-6A5F-2EBF-AD53834C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05257-C32F-A27A-7212-C012AC0E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A4EE8-433C-DA0D-9C1F-F393D739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7D04-B944-3F35-C194-801B0839F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12978-67F2-ED0B-82E5-54146E481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07DEC-5A61-B88E-4312-031EAEB5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395FD-7F8F-ECCF-D350-92308B53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8555F-A7A9-54E1-FD5B-6A5311A6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6146-5146-E238-EEF2-6B80561D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E0F42-0005-4F56-CF7E-5D7E8038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7FABD-C0AB-99D9-D919-2A817AD2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B30B3-9620-AA4F-0808-5CF1F145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339D7-D38E-0FD6-A34D-36035C799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078BF-3501-EC6B-00A8-EB265426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7E74B-B876-69C3-6029-63F5558B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1089C-FC7D-E82B-0837-595EFEF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909-5C0E-8A58-9CA0-2346865F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D8447-823D-AC35-87F9-D7B3F8A5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5A96B-D84B-D165-951F-46F4A640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32345-7C4C-E52E-21D5-C754BA3F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2F53BA-BE3F-E8B0-2141-753DB477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A5CD3-0760-8EF7-E0CF-F9564F17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C724A-612C-BBD7-82B3-D55BA635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CD2B-887E-6445-1A18-93EE2DDA6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FDC4-F316-9BC5-E708-FE057BB8D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2E652-EAEA-6059-3AED-FA091486C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F073C-6D37-0827-784F-A373BC5A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465B-4588-69CF-FF2F-10F5F747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12987-975A-AD1A-6E60-62C9DF9A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D1FA-82FE-2B70-0E0B-7298531A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6C16D-E642-9E6B-FBFB-C331C90CF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91AF1-21CA-EC9D-B34E-459ADC258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27AEC-B1DA-779E-A34B-3AD9DB65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CE57-BAC9-507F-448B-421B8C79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A0DA-F24F-64A1-9506-F1ED826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ECE7A-35A9-DC0B-57E6-82001EC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1AC7A-1CEC-0B0E-F86B-C4818A78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05C45-15DB-AEAD-8049-E67E9FC856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E432D-6947-966D-F2A9-D3C69B89C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80A3-24E4-5F9A-BE68-2A5DB509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51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hFaldu/cuda-parallel-sg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new-york-city-taxi-fare-predi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AA2B-A738-9C5E-0582-3F68C072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891" y="975361"/>
            <a:ext cx="10990218" cy="316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CUDA-Accelerated Parallelized Stochastic Gradient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Descent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F5D30-2D73-7975-DA0D-CD9DFA407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9056"/>
            <a:ext cx="9144000" cy="1655762"/>
          </a:xfrm>
        </p:spPr>
        <p:txBody>
          <a:bodyPr/>
          <a:lstStyle/>
          <a:p>
            <a:r>
              <a:rPr lang="en-US" dirty="0"/>
              <a:t>Amish Faldu (af557)</a:t>
            </a:r>
          </a:p>
        </p:txBody>
      </p:sp>
    </p:spTree>
    <p:extLst>
      <p:ext uri="{BB962C8B-B14F-4D97-AF65-F5344CB8AC3E}">
        <p14:creationId xmlns:p14="http://schemas.microsoft.com/office/powerpoint/2010/main" val="411170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B91D-A3B0-FE3A-C03D-DA607994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B772-FEE7-75B3-1E60-62A0924D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Coalesced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67C48-AEDD-1B00-7298-C3B2B3B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Enhances the custom kernel approach by optimizing memory access:</a:t>
            </a:r>
          </a:p>
          <a:p>
            <a:pPr lvl="1"/>
            <a:r>
              <a:rPr lang="en-US" dirty="0"/>
              <a:t>Uses a transposed feature matrix so that threads in a warp access consecutive memory locations, maximizing memory bandwidth</a:t>
            </a:r>
          </a:p>
          <a:p>
            <a:pPr lvl="1"/>
            <a:r>
              <a:rPr lang="en-US" dirty="0"/>
              <a:t>Loads weights into shared memory for faster access</a:t>
            </a:r>
          </a:p>
          <a:p>
            <a:r>
              <a:rPr lang="en-US" dirty="0"/>
              <a:t>Benefits: Results in improved throughput and reduced memory latency, especially for large batch sizes</a:t>
            </a:r>
          </a:p>
        </p:txBody>
      </p:sp>
    </p:spTree>
    <p:extLst>
      <p:ext uri="{BB962C8B-B14F-4D97-AF65-F5344CB8AC3E}">
        <p14:creationId xmlns:p14="http://schemas.microsoft.com/office/powerpoint/2010/main" val="211020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435D6-75E0-6BAA-2D2F-20105D71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EDD-6C23-471D-D6CC-71462F81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Coalesced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F29C4-953E-03BC-E577-FCFBBEFC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Forward 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Backward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D6303-2DC2-E994-6AC8-CA5DD6EA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r="3180"/>
          <a:stretch/>
        </p:blipFill>
        <p:spPr>
          <a:xfrm>
            <a:off x="838201" y="2284199"/>
            <a:ext cx="5426989" cy="83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74E5B-1CDF-B5A3-2FC3-9EE8679E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96" r="9350"/>
          <a:stretch/>
        </p:blipFill>
        <p:spPr>
          <a:xfrm>
            <a:off x="838200" y="3821042"/>
            <a:ext cx="5426990" cy="185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20FD4-D2DE-9605-D9EC-D9ED9F69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503" y="1897606"/>
            <a:ext cx="5426990" cy="420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75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2C21-B791-3741-46E6-0C4E8E463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44D-8763-D524-6332-782102D6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CF4C4-2951-B072-2CB3-140728FC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reference implementation using Scikit-learn SGDRegressor is included for comparison</a:t>
            </a:r>
          </a:p>
          <a:p>
            <a:r>
              <a:rPr lang="en-US" dirty="0"/>
              <a:t>The python implementation:</a:t>
            </a:r>
          </a:p>
          <a:p>
            <a:pPr lvl="1"/>
            <a:r>
              <a:rPr lang="en-US" dirty="0"/>
              <a:t>Loads the same dataset</a:t>
            </a:r>
          </a:p>
          <a:p>
            <a:pPr lvl="1"/>
            <a:r>
              <a:rPr lang="en-US" dirty="0"/>
              <a:t>Trains a linear regression model using SGDRegressor</a:t>
            </a:r>
          </a:p>
          <a:p>
            <a:pPr lvl="1"/>
            <a:r>
              <a:rPr lang="en-US" dirty="0"/>
              <a:t>Serves as a baseline for correctness and performance against CUDA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21543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790E-A86C-3A21-66C1-E8A4FCE6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A373-E354-D3E0-AD13-CA7E9F47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SGD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3AF04-9527-D9AB-7B3C-ADC2C6E3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49398"/>
            <a:ext cx="7772400" cy="487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358E-4945-F609-C3AE-64EDE13C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B05-BA21-CDA1-5462-BED03F6F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A4869F-F15F-80BD-D6F1-4550E007A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3217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12D8EC-8F30-78C9-E219-F6A6E51015B6}"/>
              </a:ext>
            </a:extLst>
          </p:cNvPr>
          <p:cNvSpPr txBox="1"/>
          <p:nvPr/>
        </p:nvSpPr>
        <p:spPr>
          <a:xfrm>
            <a:off x="916251" y="6190219"/>
            <a:ext cx="4744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– Scikit-learn SGDRegressor doesn’t batch the data</a:t>
            </a:r>
          </a:p>
        </p:txBody>
      </p:sp>
    </p:spTree>
    <p:extLst>
      <p:ext uri="{BB962C8B-B14F-4D97-AF65-F5344CB8AC3E}">
        <p14:creationId xmlns:p14="http://schemas.microsoft.com/office/powerpoint/2010/main" val="154289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3C4A-1CB5-9DD1-F0E8-E466B084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275-2752-6E66-B4BB-569C251E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2124-7719-40E3-0528-9A6C8701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benchmarks, the cuBLAS based CUDA implementation outperformed all the methods with</a:t>
            </a:r>
          </a:p>
          <a:p>
            <a:pPr lvl="1"/>
            <a:r>
              <a:rPr lang="en-US" b="1" dirty="0"/>
              <a:t>2.8 seconds </a:t>
            </a:r>
            <a:r>
              <a:rPr lang="en-US" dirty="0"/>
              <a:t>execution time</a:t>
            </a:r>
          </a:p>
          <a:p>
            <a:pPr lvl="1"/>
            <a:r>
              <a:rPr lang="en-US" b="1" dirty="0"/>
              <a:t>18 iterations </a:t>
            </a:r>
            <a:r>
              <a:rPr lang="en-US" dirty="0"/>
              <a:t>over </a:t>
            </a:r>
            <a:r>
              <a:rPr lang="en-US" b="1" dirty="0"/>
              <a:t>~8.4M records</a:t>
            </a:r>
            <a:r>
              <a:rPr lang="en-US" dirty="0"/>
              <a:t> and </a:t>
            </a:r>
            <a:r>
              <a:rPr lang="en-US" b="1" dirty="0"/>
              <a:t>6 features</a:t>
            </a:r>
          </a:p>
          <a:p>
            <a:r>
              <a:rPr lang="en-US" dirty="0"/>
              <a:t>Scikit-learn based implementation outperformed all the CUDA implementations (except cuBLAS) for smaller </a:t>
            </a:r>
            <a:r>
              <a:rPr lang="en-US" b="1" dirty="0"/>
              <a:t>batch size of 128</a:t>
            </a:r>
            <a:endParaRPr lang="en-US" dirty="0"/>
          </a:p>
          <a:p>
            <a:r>
              <a:rPr lang="en-US" dirty="0"/>
              <a:t>Takeaway from the benchmarks, for smaller datasets it is still better to use simple implementations available as CUDA would be overkill</a:t>
            </a:r>
          </a:p>
        </p:txBody>
      </p:sp>
    </p:spTree>
    <p:extLst>
      <p:ext uri="{BB962C8B-B14F-4D97-AF65-F5344CB8AC3E}">
        <p14:creationId xmlns:p14="http://schemas.microsoft.com/office/powerpoint/2010/main" val="4076612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54B9C-298B-0BB0-C1E9-D75407AE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2CE-D8DA-4A7D-2948-24DED331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32DA-3CEA-F1DB-1C0B-7870238C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Further improvements</a:t>
            </a:r>
          </a:p>
          <a:p>
            <a:pPr lvl="1"/>
            <a:r>
              <a:rPr lang="en-US" dirty="0"/>
              <a:t>Throttle all the kernels to their max grid and block sizes</a:t>
            </a:r>
          </a:p>
          <a:p>
            <a:pPr lvl="1"/>
            <a:r>
              <a:rPr lang="en-US" dirty="0"/>
              <a:t>Use shared memory for forward pass in custom kernel</a:t>
            </a:r>
          </a:p>
          <a:p>
            <a:pPr lvl="1"/>
            <a:r>
              <a:rPr lang="en-US" dirty="0"/>
              <a:t>Implement async Hogwild CUDA and warp-based kernels</a:t>
            </a:r>
          </a:p>
          <a:p>
            <a:r>
              <a:rPr lang="en-US" dirty="0"/>
              <a:t>Gather benchmarks for</a:t>
            </a:r>
          </a:p>
          <a:p>
            <a:pPr lvl="1"/>
            <a:r>
              <a:rPr lang="en-US" dirty="0"/>
              <a:t>Multi-threaded OpenMP implementation</a:t>
            </a:r>
          </a:p>
          <a:p>
            <a:pPr lvl="1"/>
            <a:r>
              <a:rPr lang="en-US" dirty="0"/>
              <a:t>Async Hogwild CUDA implementation</a:t>
            </a:r>
          </a:p>
          <a:p>
            <a:pPr lvl="1"/>
            <a:r>
              <a:rPr lang="en-US" dirty="0"/>
              <a:t>Memory bandwidth utilization</a:t>
            </a:r>
          </a:p>
          <a:p>
            <a:pPr lvl="1"/>
            <a:r>
              <a:rPr lang="en-US" dirty="0"/>
              <a:t>Performance when using shared memory for forward pass in custom implementation</a:t>
            </a:r>
          </a:p>
          <a:p>
            <a:pPr lvl="1"/>
            <a:r>
              <a:rPr lang="en-US" dirty="0"/>
              <a:t>Warp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66898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1BD1-AB43-C982-B031-D6D7448D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6C81-5017-FD1F-1130-480DEEC7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A06B8-E73D-1628-D073-5DC967958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https://github.com/AmishFaldu/cuda-parallel-sgd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2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FC37-1A80-9554-3E96-EE54C351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7DD066-8D1A-35BB-F132-1CE85104A9AD}"/>
              </a:ext>
            </a:extLst>
          </p:cNvPr>
          <p:cNvSpPr txBox="1">
            <a:spLocks/>
          </p:cNvSpPr>
          <p:nvPr/>
        </p:nvSpPr>
        <p:spPr>
          <a:xfrm>
            <a:off x="600891" y="1848190"/>
            <a:ext cx="10990218" cy="316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443C-3158-4BC4-18DD-1F30144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24E0-B805-86E0-47F2-953AEA7E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is a widely used optimization algorithm in machine learning and deep learning due to its efficiency on large datasets</a:t>
            </a:r>
          </a:p>
          <a:p>
            <a:r>
              <a:rPr lang="en-US" dirty="0"/>
              <a:t>Traditional sequential implementation are slow when training large models on massive datasets</a:t>
            </a:r>
          </a:p>
          <a:p>
            <a:r>
              <a:rPr lang="en-US" dirty="0"/>
              <a:t>Develop a highly optimized, CUDA-based SGD implementation</a:t>
            </a:r>
          </a:p>
          <a:p>
            <a:r>
              <a:rPr lang="en-US" dirty="0"/>
              <a:t>Leverage massive parallelism and high memory bandwidth of GPUs</a:t>
            </a:r>
          </a:p>
          <a:p>
            <a:r>
              <a:rPr lang="en-US" dirty="0"/>
              <a:t>Benchmark CUDA methods against CPU baselines</a:t>
            </a:r>
          </a:p>
        </p:txBody>
      </p:sp>
    </p:spTree>
    <p:extLst>
      <p:ext uri="{BB962C8B-B14F-4D97-AF65-F5344CB8AC3E}">
        <p14:creationId xmlns:p14="http://schemas.microsoft.com/office/powerpoint/2010/main" val="19841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02C6-7060-234D-7A78-5111B115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0198-E295-B71A-F8D9-2467190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CE84-1594-3935-74D7-C925AD2A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https://www.kaggle.com/c/new-york-city-taxi-fare-prediction/</a:t>
            </a:r>
            <a:endParaRPr lang="en-US" dirty="0"/>
          </a:p>
          <a:p>
            <a:r>
              <a:rPr lang="en-US" dirty="0"/>
              <a:t>Data info:</a:t>
            </a:r>
          </a:p>
          <a:p>
            <a:pPr lvl="1"/>
            <a:r>
              <a:rPr lang="en-US" dirty="0"/>
              <a:t>Rows: ~55M records</a:t>
            </a:r>
          </a:p>
          <a:p>
            <a:pPr lvl="1"/>
            <a:r>
              <a:rPr lang="en-US" dirty="0"/>
              <a:t>Feature: 6 features and 1 label</a:t>
            </a:r>
          </a:p>
          <a:p>
            <a:r>
              <a:rPr lang="en-US" dirty="0"/>
              <a:t>Data subset:</a:t>
            </a:r>
          </a:p>
          <a:p>
            <a:pPr lvl="1"/>
            <a:r>
              <a:rPr lang="en-US" dirty="0"/>
              <a:t>Rows: 10M records (~8.34M after pre-processing)</a:t>
            </a:r>
          </a:p>
          <a:p>
            <a:pPr lvl="1"/>
            <a:r>
              <a:rPr lang="en-US" dirty="0"/>
              <a:t>Feature: 6 features after feature engineering and 1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F4F29-DEC3-72CA-6606-7FDDF3D5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86" t="2760" r="11792"/>
          <a:stretch/>
        </p:blipFill>
        <p:spPr>
          <a:xfrm>
            <a:off x="3196045" y="1380741"/>
            <a:ext cx="5799909" cy="8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10E4-F815-EC8A-8CD8-9F3AE190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9F5-3A59-8C56-E546-D8D78263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implemented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B56627-39F4-A89A-603D-A9049E994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533258"/>
              </p:ext>
            </p:extLst>
          </p:nvPr>
        </p:nvGraphicFramePr>
        <p:xfrm>
          <a:off x="838200" y="1825625"/>
          <a:ext cx="10515602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57801">
                  <a:extLst>
                    <a:ext uri="{9D8B030D-6E8A-4147-A177-3AD203B41FA5}">
                      <a16:colId xmlns:a16="http://schemas.microsoft.com/office/drawing/2014/main" val="1298518171"/>
                    </a:ext>
                  </a:extLst>
                </a:gridCol>
                <a:gridCol w="5257801">
                  <a:extLst>
                    <a:ext uri="{9D8B030D-6E8A-4147-A177-3AD203B41FA5}">
                      <a16:colId xmlns:a16="http://schemas.microsoft.com/office/drawing/2014/main" val="366040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cuBLAS-based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NVIDIA cuBLAS library for matrix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48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CUDA kernels written for SGD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98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Coalesced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kernels with coalesced memory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4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SGD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scikit-learn SGD Regressor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706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6E9008-3B16-297A-987A-A7A532F50996}"/>
              </a:ext>
            </a:extLst>
          </p:cNvPr>
          <p:cNvSpPr txBox="1">
            <a:spLocks/>
          </p:cNvSpPr>
          <p:nvPr/>
        </p:nvSpPr>
        <p:spPr>
          <a:xfrm>
            <a:off x="838200" y="3901439"/>
            <a:ext cx="10515600" cy="227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project benchmarks 4 different methods for SGD algorithm</a:t>
            </a:r>
          </a:p>
          <a:p>
            <a:pPr lvl="1"/>
            <a:r>
              <a:rPr lang="en-US" dirty="0"/>
              <a:t>3 CUDA based methods</a:t>
            </a:r>
          </a:p>
          <a:p>
            <a:pPr lvl="1"/>
            <a:r>
              <a:rPr lang="en-US" dirty="0"/>
              <a:t>1 highly-optimized python SGD regression implementation, uses </a:t>
            </a:r>
            <a:r>
              <a:rPr lang="en-US" dirty="0" err="1"/>
              <a:t>Cython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1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957C-9D4A-634A-5E11-3BD93BA1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E225-7D1B-10CD-4A90-6CD44EC7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cuBLAS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5101E-9FB0-DCB8-24DA-FE5D7D83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Leverages the highly optimized cuBLAS library for matrix multiplication and vector operations</a:t>
            </a:r>
          </a:p>
          <a:p>
            <a:r>
              <a:rPr lang="en-US" dirty="0"/>
              <a:t>Operations in each epoch</a:t>
            </a:r>
          </a:p>
          <a:p>
            <a:pPr marL="914400" lvl="1" indent="-457200">
              <a:buAutoNum type="arabicPeriod"/>
            </a:pPr>
            <a:r>
              <a:rPr lang="en-US" dirty="0"/>
              <a:t>Computes predictions from SGEMM (Single-precision General Matrix Multiply) routine</a:t>
            </a:r>
          </a:p>
          <a:p>
            <a:pPr marL="914400" lvl="1" indent="-457200">
              <a:buAutoNum type="arabicPeriod"/>
            </a:pPr>
            <a:r>
              <a:rPr lang="en-US" dirty="0"/>
              <a:t>Error calculation using SAXPY (Single-precision A·X Plus Y) routine</a:t>
            </a:r>
          </a:p>
          <a:p>
            <a:pPr marL="914400" lvl="1" indent="-457200">
              <a:buAutoNum type="arabicPeriod"/>
            </a:pPr>
            <a:r>
              <a:rPr lang="en-US" dirty="0"/>
              <a:t>Compute gradients using SGEMM routine</a:t>
            </a:r>
          </a:p>
          <a:p>
            <a:pPr marL="914400" lvl="1" indent="-457200">
              <a:buAutoNum type="arabicPeriod"/>
            </a:pPr>
            <a:r>
              <a:rPr lang="en-US" dirty="0"/>
              <a:t>Finally, apply the weight updates using SAXPY function</a:t>
            </a:r>
          </a:p>
          <a:p>
            <a:r>
              <a:rPr lang="en-US" dirty="0"/>
              <a:t>Benefits: Maximum GPU throughput for dense, large data</a:t>
            </a:r>
          </a:p>
        </p:txBody>
      </p:sp>
    </p:spTree>
    <p:extLst>
      <p:ext uri="{BB962C8B-B14F-4D97-AF65-F5344CB8AC3E}">
        <p14:creationId xmlns:p14="http://schemas.microsoft.com/office/powerpoint/2010/main" val="17521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4BD6D-5FA5-B956-0013-A4E9F7025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AEE-7BE7-FA4F-3D0B-5681B35C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cuBLAS SGD Implementation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1D23C9-3A45-6846-E6CD-3B29A52FA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291187"/>
            <a:ext cx="7772398" cy="156210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4B4FB6D-EC31-E347-DBA0-F227CFF635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Forward pass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Backward pass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9E572-5AD2-CE99-DAC5-2F167D79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18849"/>
            <a:ext cx="7772400" cy="141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8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C8BAE-BEAA-DB3F-5D00-64103253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B81-DF39-7D81-79B6-EFD4B43C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Kernels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E7E073-B366-AC28-CF7A-13E9C879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SGD steps using custom CUDA kernels:</a:t>
            </a:r>
          </a:p>
          <a:p>
            <a:pPr lvl="1"/>
            <a:r>
              <a:rPr lang="en-US" dirty="0" err="1"/>
              <a:t>predictKernel</a:t>
            </a:r>
            <a:r>
              <a:rPr lang="en-US" dirty="0"/>
              <a:t>: Computes predictions for a batch using current weights</a:t>
            </a:r>
          </a:p>
          <a:p>
            <a:pPr lvl="1"/>
            <a:r>
              <a:rPr lang="en-US" dirty="0" err="1"/>
              <a:t>computeGradientsKernel</a:t>
            </a:r>
            <a:r>
              <a:rPr lang="en-US" dirty="0"/>
              <a:t>: Calculates gradients and mean squared error (MSE) using shared memory for partial reductions</a:t>
            </a:r>
          </a:p>
          <a:p>
            <a:pPr lvl="1"/>
            <a:r>
              <a:rPr lang="en-US" dirty="0" err="1"/>
              <a:t>updateWeightsKernel</a:t>
            </a:r>
            <a:r>
              <a:rPr lang="en-US" dirty="0"/>
              <a:t>: Atomically updates weights in global memory</a:t>
            </a:r>
          </a:p>
          <a:p>
            <a:r>
              <a:rPr lang="en-US" dirty="0"/>
              <a:t>Focuses on parallelizing gradient computation and weight updates across threads and blocks</a:t>
            </a:r>
          </a:p>
          <a:p>
            <a:r>
              <a:rPr lang="en-US" dirty="0"/>
              <a:t>Benefits: Fine-grained control over computation and memory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2218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FF9D-2EF8-9072-F200-72630E3E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C50-DE1F-A146-E76C-7FCDF5A1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Kernels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5C36B5-F717-977D-4713-F2881FF4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13706-5FE3-2983-1263-2C1C3262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2" r="15322"/>
          <a:stretch/>
        </p:blipFill>
        <p:spPr>
          <a:xfrm>
            <a:off x="838200" y="2362850"/>
            <a:ext cx="6320246" cy="865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F0907-0EF1-6A52-129B-40E09E1E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63201"/>
            <a:ext cx="6320246" cy="325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2D3AE-89CB-C0B2-5A67-16662B83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CADC-F0CD-9619-5915-FADE1C9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Kernels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D5D064-C068-8756-297C-4750BDAB5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8A88-EADB-7B97-C04D-B85F305D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5" r="950"/>
          <a:stretch/>
        </p:blipFill>
        <p:spPr>
          <a:xfrm>
            <a:off x="838200" y="2233085"/>
            <a:ext cx="5378938" cy="1528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D0D81-5E5B-ABA6-9263-0739B6FB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6"/>
          <a:stretch/>
        </p:blipFill>
        <p:spPr>
          <a:xfrm>
            <a:off x="838200" y="3896126"/>
            <a:ext cx="5378938" cy="2166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5556C5-90C5-4397-1C90-B4B347505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760" y="1306286"/>
            <a:ext cx="4232040" cy="53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7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606</Words>
  <Application>Microsoft Macintosh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Office Theme</vt:lpstr>
      <vt:lpstr>CUDA-Accelerated Parallelized Stochastic Gradient Descent</vt:lpstr>
      <vt:lpstr>Problem Statement</vt:lpstr>
      <vt:lpstr>Data</vt:lpstr>
      <vt:lpstr>Methods implemented</vt:lpstr>
      <vt:lpstr>cuBLAS SGD Implementation</vt:lpstr>
      <vt:lpstr>cuBLAS SGD Implementation</vt:lpstr>
      <vt:lpstr>Custom Kernels SGD Implementation</vt:lpstr>
      <vt:lpstr>Custom Kernels SGD Implementation</vt:lpstr>
      <vt:lpstr>Custom Kernels SGD Implementation</vt:lpstr>
      <vt:lpstr>Memory Coalesced SGD Implementation</vt:lpstr>
      <vt:lpstr>Memory Coalesced SGD Implementation</vt:lpstr>
      <vt:lpstr>Scikit-learn SGD Implementation</vt:lpstr>
      <vt:lpstr>Scikit-learn SGD Implementation</vt:lpstr>
      <vt:lpstr>Benchmarks</vt:lpstr>
      <vt:lpstr>Conclusion</vt:lpstr>
      <vt:lpstr>What’s next?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Faldu, Amish Bhupendrabhai</dc:creator>
  <cp:lastModifiedBy>Faldu, Amish Bhupendrabhai</cp:lastModifiedBy>
  <cp:revision>36</cp:revision>
  <dcterms:created xsi:type="dcterms:W3CDTF">2025-05-05T16:36:55Z</dcterms:created>
  <dcterms:modified xsi:type="dcterms:W3CDTF">2025-05-05T19:31:44Z</dcterms:modified>
</cp:coreProperties>
</file>