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70" r:id="rId10"/>
    <p:sldId id="274" r:id="rId11"/>
    <p:sldId id="262" r:id="rId12"/>
    <p:sldId id="268" r:id="rId13"/>
    <p:sldId id="263" r:id="rId14"/>
    <p:sldId id="269" r:id="rId15"/>
    <p:sldId id="264" r:id="rId16"/>
    <p:sldId id="271" r:id="rId17"/>
    <p:sldId id="272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64"/>
  </p:normalViewPr>
  <p:slideViewPr>
    <p:cSldViewPr snapToGrid="0">
      <p:cViewPr varScale="1">
        <p:scale>
          <a:sx n="147" d="100"/>
          <a:sy n="147" d="100"/>
        </p:scale>
        <p:origin x="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Execution</a:t>
            </a:r>
            <a:r>
              <a:rPr lang="en-US" baseline="0" dirty="0"/>
              <a:t> time (seconds) vs Batch size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cuBLAS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768</c:v>
                </c:pt>
                <c:pt idx="4">
                  <c:v>1024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18.45</c:v>
                </c:pt>
                <c:pt idx="1">
                  <c:v>11.1</c:v>
                </c:pt>
                <c:pt idx="2">
                  <c:v>4.6399999999999997</c:v>
                </c:pt>
                <c:pt idx="3">
                  <c:v>4.83</c:v>
                </c:pt>
                <c:pt idx="4">
                  <c:v>2.79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7E-6E41-BCD2-521C6B8EB30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768</c:v>
                </c:pt>
                <c:pt idx="4">
                  <c:v>1024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30.36</c:v>
                </c:pt>
                <c:pt idx="1">
                  <c:v>20.14</c:v>
                </c:pt>
                <c:pt idx="2">
                  <c:v>14.24</c:v>
                </c:pt>
                <c:pt idx="3">
                  <c:v>12.16</c:v>
                </c:pt>
                <c:pt idx="4">
                  <c:v>11.21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A7E-6E41-BCD2-521C6B8EB30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Coalesced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768</c:v>
                </c:pt>
                <c:pt idx="4">
                  <c:v>1024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31.08</c:v>
                </c:pt>
                <c:pt idx="1">
                  <c:v>18.3</c:v>
                </c:pt>
                <c:pt idx="2">
                  <c:v>13.75</c:v>
                </c:pt>
                <c:pt idx="3">
                  <c:v>11.85</c:v>
                </c:pt>
                <c:pt idx="4">
                  <c:v>11.04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A7E-6E41-BCD2-521C6B8EB30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Scikit-learn SGD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128</c:v>
                </c:pt>
                <c:pt idx="1">
                  <c:v>256</c:v>
                </c:pt>
                <c:pt idx="2">
                  <c:v>512</c:v>
                </c:pt>
                <c:pt idx="3">
                  <c:v>768</c:v>
                </c:pt>
                <c:pt idx="4">
                  <c:v>1024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23.86</c:v>
                </c:pt>
                <c:pt idx="1">
                  <c:v>23.86</c:v>
                </c:pt>
                <c:pt idx="2">
                  <c:v>23.86</c:v>
                </c:pt>
                <c:pt idx="3">
                  <c:v>23.86</c:v>
                </c:pt>
                <c:pt idx="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A7E-6E41-BCD2-521C6B8EB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173216"/>
        <c:axId val="541976944"/>
      </c:lineChart>
      <c:catAx>
        <c:axId val="5901732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Batch</a:t>
                </a:r>
                <a:r>
                  <a:rPr lang="en-US" baseline="0" dirty="0"/>
                  <a:t> size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976944"/>
        <c:crosses val="autoZero"/>
        <c:auto val="1"/>
        <c:lblAlgn val="ctr"/>
        <c:lblOffset val="100"/>
        <c:noMultiLvlLbl val="0"/>
      </c:catAx>
      <c:valAx>
        <c:axId val="54197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Execution time</a:t>
                </a:r>
                <a:r>
                  <a:rPr lang="en-US" baseline="0" dirty="0"/>
                  <a:t> (seconds)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0173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85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0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0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4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2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5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FC9FE0D-C434-B446-B300-93E9D683DD38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70711DE-7182-EC45-B37A-7F52C64FC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7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hFaldu/cuda-parallel-sgd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c/new-york-city-taxi-fare-predic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6AA2B-A738-9C5E-0582-3F68C072F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891" y="975361"/>
            <a:ext cx="10990218" cy="31616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CUDA-Accelerated Parallelized Stochastic Gradient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Descent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F5D30-2D73-7975-DA0D-CD9DFA407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9056"/>
            <a:ext cx="9144000" cy="1655762"/>
          </a:xfrm>
        </p:spPr>
        <p:txBody>
          <a:bodyPr/>
          <a:lstStyle/>
          <a:p>
            <a:r>
              <a:rPr lang="en-US" dirty="0"/>
              <a:t>Amish Faldu (af557)</a:t>
            </a:r>
          </a:p>
        </p:txBody>
      </p:sp>
    </p:spTree>
    <p:extLst>
      <p:ext uri="{BB962C8B-B14F-4D97-AF65-F5344CB8AC3E}">
        <p14:creationId xmlns:p14="http://schemas.microsoft.com/office/powerpoint/2010/main" val="4111707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E1945-FCDC-D47B-6E50-05B33E4CE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DFA0-13E7-2A12-9789-4C4BAD8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Kernels SGD Implementation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58B2C0-F509-C257-042F-D14340D43178}"/>
              </a:ext>
            </a:extLst>
          </p:cNvPr>
          <p:cNvSpPr txBox="1"/>
          <p:nvPr/>
        </p:nvSpPr>
        <p:spPr>
          <a:xfrm>
            <a:off x="2231136" y="2218726"/>
            <a:ext cx="154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3D26E2-B4F7-9EE5-00A1-55567C49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28" y="2718687"/>
            <a:ext cx="5617272" cy="3659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BEBDC5-0080-BF20-ED5B-5148415C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487" y="2718687"/>
            <a:ext cx="5024785" cy="36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21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B91D-A3B0-FE3A-C03D-DA607994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B772-FEE7-75B3-1E60-62A0924D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Coalesced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767C48-AEDD-1B00-7298-C3B2B3B6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Enhances the custom kernel approach by optimizing memory access:</a:t>
            </a:r>
          </a:p>
          <a:p>
            <a:pPr lvl="1"/>
            <a:r>
              <a:rPr lang="en-US" dirty="0"/>
              <a:t>Uses a transposed feature matrix so that threads in a warp access consecutive memory locations, maximizing memory bandwidth</a:t>
            </a:r>
          </a:p>
          <a:p>
            <a:pPr lvl="1"/>
            <a:r>
              <a:rPr lang="en-US" dirty="0"/>
              <a:t>Loads weights into shared memory for faster access</a:t>
            </a:r>
          </a:p>
          <a:p>
            <a:r>
              <a:rPr lang="en-US" dirty="0"/>
              <a:t>Benefits: Results in improved throughput and reduced memory latency, especially for large batch sizes</a:t>
            </a:r>
          </a:p>
        </p:txBody>
      </p:sp>
    </p:spTree>
    <p:extLst>
      <p:ext uri="{BB962C8B-B14F-4D97-AF65-F5344CB8AC3E}">
        <p14:creationId xmlns:p14="http://schemas.microsoft.com/office/powerpoint/2010/main" val="211020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435D6-75E0-6BAA-2D2F-20105D714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1EDD-6C23-471D-D6CC-71462F817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Coalesced SGD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8D6303-2DC2-E994-6AC8-CA5DD6EA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24" r="3180"/>
          <a:stretch/>
        </p:blipFill>
        <p:spPr>
          <a:xfrm>
            <a:off x="560056" y="3014168"/>
            <a:ext cx="5426989" cy="8361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B74E5B-1CDF-B5A3-2FC3-9EE8679E8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596" r="9350"/>
          <a:stretch/>
        </p:blipFill>
        <p:spPr>
          <a:xfrm>
            <a:off x="560055" y="4249808"/>
            <a:ext cx="5426990" cy="1855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320FD4-D2DE-9605-D9EC-D9ED9F693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957" y="2430026"/>
            <a:ext cx="5426990" cy="4207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6A501A-9D22-0A12-3387-0F39CADC8742}"/>
              </a:ext>
            </a:extLst>
          </p:cNvPr>
          <p:cNvSpPr txBox="1"/>
          <p:nvPr/>
        </p:nvSpPr>
        <p:spPr>
          <a:xfrm>
            <a:off x="2231136" y="2245360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308547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62C21-B791-3741-46E6-0C4E8E463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144D-8763-D524-6332-782102D6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BCF4C4-2951-B072-2CB3-140728FCF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reference implementation using Scikit-learn SGDRegressor is included for comparison</a:t>
            </a:r>
          </a:p>
          <a:p>
            <a:r>
              <a:rPr lang="en-US" dirty="0"/>
              <a:t>The python implementation:</a:t>
            </a:r>
          </a:p>
          <a:p>
            <a:pPr lvl="1"/>
            <a:r>
              <a:rPr lang="en-US" dirty="0"/>
              <a:t>Loads the same dataset</a:t>
            </a:r>
          </a:p>
          <a:p>
            <a:pPr lvl="1"/>
            <a:r>
              <a:rPr lang="en-US" dirty="0"/>
              <a:t>Trains a linear regression model using SGDRegressor</a:t>
            </a:r>
          </a:p>
          <a:p>
            <a:pPr lvl="1"/>
            <a:r>
              <a:rPr lang="en-US" dirty="0"/>
              <a:t>Serves as a baseline for correctness and performance against CUDA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721543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1790E-A86C-3A21-66C1-E8A4FCE6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A373-E354-D3E0-AD13-CA7E9F47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Scikit-learn SGD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3AF04-9527-D9AB-7B3C-ADC2C6E35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023" y="2403565"/>
            <a:ext cx="6749953" cy="42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64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C358E-4945-F609-C3AE-64EDE13C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FB05-BA21-CDA1-5462-BED03F6F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0A4869F-F15F-80BD-D6F1-4550E007A6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321789"/>
              </p:ext>
            </p:extLst>
          </p:nvPr>
        </p:nvGraphicFramePr>
        <p:xfrm>
          <a:off x="2230438" y="2638425"/>
          <a:ext cx="7731125" cy="3101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12D8EC-8F30-78C9-E219-F6A6E51015B6}"/>
              </a:ext>
            </a:extLst>
          </p:cNvPr>
          <p:cNvSpPr txBox="1"/>
          <p:nvPr/>
        </p:nvSpPr>
        <p:spPr>
          <a:xfrm>
            <a:off x="2230438" y="6225413"/>
            <a:ext cx="4450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 – Scikit-learn SGDRegressor doesn’t batch the data</a:t>
            </a:r>
          </a:p>
        </p:txBody>
      </p:sp>
    </p:spTree>
    <p:extLst>
      <p:ext uri="{BB962C8B-B14F-4D97-AF65-F5344CB8AC3E}">
        <p14:creationId xmlns:p14="http://schemas.microsoft.com/office/powerpoint/2010/main" val="1542898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23C4A-1CB5-9DD1-F0E8-E466B084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E0275-2752-6E66-B4BB-569C251E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42124-7719-40E3-0528-9A6C8701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benchmarks, the cuBLAS based CUDA implementation outperformed all the methods with</a:t>
            </a:r>
          </a:p>
          <a:p>
            <a:pPr lvl="1"/>
            <a:r>
              <a:rPr lang="en-US" b="1" dirty="0"/>
              <a:t>2.8 seconds </a:t>
            </a:r>
            <a:r>
              <a:rPr lang="en-US" dirty="0"/>
              <a:t>execution time</a:t>
            </a:r>
          </a:p>
          <a:p>
            <a:pPr lvl="1"/>
            <a:r>
              <a:rPr lang="en-US" b="1" dirty="0"/>
              <a:t>18 iterations </a:t>
            </a:r>
            <a:r>
              <a:rPr lang="en-US" dirty="0"/>
              <a:t>over </a:t>
            </a:r>
            <a:r>
              <a:rPr lang="en-US" b="1" dirty="0"/>
              <a:t>~8.4M records</a:t>
            </a:r>
            <a:r>
              <a:rPr lang="en-US" dirty="0"/>
              <a:t> and </a:t>
            </a:r>
            <a:r>
              <a:rPr lang="en-US" b="1" dirty="0"/>
              <a:t>6 features</a:t>
            </a:r>
          </a:p>
          <a:p>
            <a:r>
              <a:rPr lang="en-US" dirty="0"/>
              <a:t>Scikit-learn based implementation outperformed all the CUDA implementations (except cuBLAS) for smaller </a:t>
            </a:r>
            <a:r>
              <a:rPr lang="en-US" b="1" dirty="0"/>
              <a:t>batch size of 128</a:t>
            </a:r>
            <a:endParaRPr lang="en-US" dirty="0"/>
          </a:p>
          <a:p>
            <a:r>
              <a:rPr lang="en-US" dirty="0"/>
              <a:t>Takeaway from the benchmarks, for smaller datasets it is still better to use simple implementations available as CUDA would be overkill</a:t>
            </a:r>
          </a:p>
        </p:txBody>
      </p:sp>
    </p:spTree>
    <p:extLst>
      <p:ext uri="{BB962C8B-B14F-4D97-AF65-F5344CB8AC3E}">
        <p14:creationId xmlns:p14="http://schemas.microsoft.com/office/powerpoint/2010/main" val="407661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54B9C-298B-0BB0-C1E9-D75407AE6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42CE-D8DA-4A7D-2948-24DED331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832DA-3CEA-F1DB-1C0B-7870238C1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Further improvements</a:t>
            </a:r>
          </a:p>
          <a:p>
            <a:pPr lvl="1"/>
            <a:r>
              <a:rPr lang="en-US" dirty="0"/>
              <a:t>Throttle all the kernels to their max grid and block sizes</a:t>
            </a:r>
          </a:p>
          <a:p>
            <a:pPr lvl="1"/>
            <a:r>
              <a:rPr lang="en-US" dirty="0"/>
              <a:t>Use shared memory for forward pass in custom kernel</a:t>
            </a:r>
          </a:p>
          <a:p>
            <a:pPr lvl="1"/>
            <a:r>
              <a:rPr lang="en-US" dirty="0"/>
              <a:t>Implement async Hogwild CUDA and warp-based kernels</a:t>
            </a:r>
          </a:p>
          <a:p>
            <a:r>
              <a:rPr lang="en-US" dirty="0"/>
              <a:t>Gather benchmarks for</a:t>
            </a:r>
          </a:p>
          <a:p>
            <a:pPr lvl="1"/>
            <a:r>
              <a:rPr lang="en-US" dirty="0"/>
              <a:t>Multi-threaded OpenMP implementation</a:t>
            </a:r>
          </a:p>
          <a:p>
            <a:pPr lvl="1"/>
            <a:r>
              <a:rPr lang="en-US" dirty="0"/>
              <a:t>Async Hogwild CUDA implementation</a:t>
            </a:r>
          </a:p>
          <a:p>
            <a:pPr lvl="1"/>
            <a:r>
              <a:rPr lang="en-US" dirty="0"/>
              <a:t>Memory bandwidth utilization</a:t>
            </a:r>
          </a:p>
          <a:p>
            <a:pPr lvl="1"/>
            <a:r>
              <a:rPr lang="en-US" dirty="0"/>
              <a:t>Performance when using shared memory for forward pass in custom implementation</a:t>
            </a:r>
          </a:p>
          <a:p>
            <a:pPr lvl="1"/>
            <a:r>
              <a:rPr lang="en-US" dirty="0"/>
              <a:t>Warp implementation</a:t>
            </a:r>
          </a:p>
          <a:p>
            <a:r>
              <a:rPr lang="en-US" dirty="0"/>
              <a:t>GitHub link - </a:t>
            </a:r>
            <a:r>
              <a:rPr lang="en-US" dirty="0">
                <a:hlinkClick r:id="rId2"/>
              </a:rPr>
              <a:t>https://github.com/AmishFaldu/cuda-parallel-sgd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98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5FC37-1A80-9554-3E96-EE54C3512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77DD066-8D1A-35BB-F132-1CE85104A9AD}"/>
              </a:ext>
            </a:extLst>
          </p:cNvPr>
          <p:cNvSpPr txBox="1">
            <a:spLocks/>
          </p:cNvSpPr>
          <p:nvPr/>
        </p:nvSpPr>
        <p:spPr>
          <a:xfrm>
            <a:off x="600891" y="1848190"/>
            <a:ext cx="10990218" cy="3161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799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443C-3158-4BC4-18DD-1F301442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24E0-B805-86E0-47F2-953AEA7E1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 is a widely used optimization algorithm in machine learning and deep learning due to its efficiency on large datasets</a:t>
            </a:r>
          </a:p>
          <a:p>
            <a:r>
              <a:rPr lang="en-US" dirty="0"/>
              <a:t>Traditional sequential implementation are slow when training large models on massive datasets</a:t>
            </a:r>
          </a:p>
          <a:p>
            <a:r>
              <a:rPr lang="en-US" dirty="0"/>
              <a:t>Develop a highly optimized, CUDA-based SGD implementation</a:t>
            </a:r>
          </a:p>
          <a:p>
            <a:r>
              <a:rPr lang="en-US" dirty="0"/>
              <a:t>Leverage massive parallelism and high memory bandwidth of GPUs</a:t>
            </a:r>
          </a:p>
          <a:p>
            <a:r>
              <a:rPr lang="en-US" dirty="0"/>
              <a:t>Benchmark CUDA methods against CPU baselines</a:t>
            </a:r>
          </a:p>
        </p:txBody>
      </p:sp>
    </p:spTree>
    <p:extLst>
      <p:ext uri="{BB962C8B-B14F-4D97-AF65-F5344CB8AC3E}">
        <p14:creationId xmlns:p14="http://schemas.microsoft.com/office/powerpoint/2010/main" val="198413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02C6-7060-234D-7A78-5111B1152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0198-E295-B71A-F8D9-2467190EB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6CE84-1594-3935-74D7-C925AD2A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 source: </a:t>
            </a:r>
            <a:r>
              <a:rPr lang="en-US" dirty="0">
                <a:hlinkClick r:id="rId2"/>
              </a:rPr>
              <a:t>https://www.kaggle.com/c/new-york-city-taxi-fare-prediction/</a:t>
            </a:r>
            <a:endParaRPr lang="en-US" dirty="0"/>
          </a:p>
          <a:p>
            <a:r>
              <a:rPr lang="en-US" dirty="0"/>
              <a:t>Data info:</a:t>
            </a:r>
          </a:p>
          <a:p>
            <a:pPr lvl="1"/>
            <a:r>
              <a:rPr lang="en-US" dirty="0"/>
              <a:t>Rows: ~55M records</a:t>
            </a:r>
          </a:p>
          <a:p>
            <a:pPr lvl="1"/>
            <a:r>
              <a:rPr lang="en-US" dirty="0"/>
              <a:t>Feature: 6 features and 1 label</a:t>
            </a:r>
          </a:p>
          <a:p>
            <a:r>
              <a:rPr lang="en-US" dirty="0"/>
              <a:t>Data subset:</a:t>
            </a:r>
          </a:p>
          <a:p>
            <a:pPr lvl="1"/>
            <a:r>
              <a:rPr lang="en-US" dirty="0"/>
              <a:t>Rows: 10M records (~8.34M after pre-processing)</a:t>
            </a:r>
          </a:p>
          <a:p>
            <a:pPr lvl="1"/>
            <a:r>
              <a:rPr lang="en-US" dirty="0"/>
              <a:t>Feature: 6 features after feature engineering and 1 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F4F29-DEC3-72CA-6606-7FDDF3D5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86" t="7672" r="11792" b="5720"/>
          <a:stretch/>
        </p:blipFill>
        <p:spPr>
          <a:xfrm>
            <a:off x="3196045" y="2241804"/>
            <a:ext cx="5799909" cy="79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7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610E4-F815-EC8A-8CD8-9F3AE1909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469F5-3A59-8C56-E546-D8D78263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implemented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DB56627-39F4-A89A-603D-A9049E994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028253"/>
              </p:ext>
            </p:extLst>
          </p:nvPr>
        </p:nvGraphicFramePr>
        <p:xfrm>
          <a:off x="2230438" y="2638425"/>
          <a:ext cx="7731126" cy="29311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298518171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3660402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marL="67228" marR="672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marL="67228" marR="67228"/>
                </a:tc>
                <a:extLst>
                  <a:ext uri="{0D108BD9-81ED-4DB2-BD59-A6C34878D82A}">
                    <a16:rowId xmlns:a16="http://schemas.microsoft.com/office/drawing/2014/main" val="1947072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cuBLAS-based</a:t>
                      </a:r>
                    </a:p>
                  </a:txBody>
                  <a:tcPr marL="67228" marR="672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NVIDIA cuBLAS library for matrix operations</a:t>
                      </a:r>
                    </a:p>
                  </a:txBody>
                  <a:tcPr marL="67228" marR="67228"/>
                </a:tc>
                <a:extLst>
                  <a:ext uri="{0D108BD9-81ED-4DB2-BD59-A6C34878D82A}">
                    <a16:rowId xmlns:a16="http://schemas.microsoft.com/office/drawing/2014/main" val="2085485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kernels</a:t>
                      </a:r>
                    </a:p>
                  </a:txBody>
                  <a:tcPr marL="67228" marR="672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CUDA kernels written for SGD operations</a:t>
                      </a:r>
                    </a:p>
                  </a:txBody>
                  <a:tcPr marL="67228" marR="67228"/>
                </a:tc>
                <a:extLst>
                  <a:ext uri="{0D108BD9-81ED-4DB2-BD59-A6C34878D82A}">
                    <a16:rowId xmlns:a16="http://schemas.microsoft.com/office/drawing/2014/main" val="757987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Memory Coalesced</a:t>
                      </a:r>
                    </a:p>
                  </a:txBody>
                  <a:tcPr marL="67228" marR="672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 kernels with coalesced memory access</a:t>
                      </a:r>
                    </a:p>
                  </a:txBody>
                  <a:tcPr marL="67228" marR="67228"/>
                </a:tc>
                <a:extLst>
                  <a:ext uri="{0D108BD9-81ED-4DB2-BD59-A6C34878D82A}">
                    <a16:rowId xmlns:a16="http://schemas.microsoft.com/office/drawing/2014/main" val="1689749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SGD Regression</a:t>
                      </a:r>
                    </a:p>
                  </a:txBody>
                  <a:tcPr marL="67228" marR="67228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scikit-learn SGDRegressor implementation</a:t>
                      </a:r>
                    </a:p>
                  </a:txBody>
                  <a:tcPr marL="67228" marR="67228"/>
                </a:tc>
                <a:extLst>
                  <a:ext uri="{0D108BD9-81ED-4DB2-BD59-A6C34878D82A}">
                    <a16:rowId xmlns:a16="http://schemas.microsoft.com/office/drawing/2014/main" val="353787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134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3957C-9D4A-634A-5E11-3BD93BA1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E225-7D1B-10CD-4A90-6CD44EC7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cuBLAS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05101E-9FB0-DCB8-24DA-FE5D7D835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Leverages the highly optimized cuBLAS library for matrix multiplication and vector operations</a:t>
            </a:r>
          </a:p>
          <a:p>
            <a:r>
              <a:rPr lang="en-US" dirty="0"/>
              <a:t>Operations in each epoch</a:t>
            </a:r>
          </a:p>
          <a:p>
            <a:pPr marL="914400" lvl="1" indent="-457200">
              <a:buAutoNum type="arabicPeriod"/>
            </a:pPr>
            <a:r>
              <a:rPr lang="en-US" dirty="0"/>
              <a:t>Compute predictions from SGEMM (Single-precision General Matrix Multiply) function</a:t>
            </a:r>
          </a:p>
          <a:p>
            <a:pPr marL="914400" lvl="1" indent="-457200">
              <a:buAutoNum type="arabicPeriod"/>
            </a:pPr>
            <a:r>
              <a:rPr lang="en-US" dirty="0"/>
              <a:t>Error calculation using SAXPY (Single-precision A·X Plus Y) function</a:t>
            </a:r>
          </a:p>
          <a:p>
            <a:pPr marL="914400" lvl="1" indent="-457200">
              <a:buAutoNum type="arabicPeriod"/>
            </a:pPr>
            <a:r>
              <a:rPr lang="en-US" dirty="0"/>
              <a:t>Compute gradients using SGEMM function</a:t>
            </a:r>
          </a:p>
          <a:p>
            <a:pPr marL="914400" lvl="1" indent="-457200">
              <a:buAutoNum type="arabicPeriod"/>
            </a:pPr>
            <a:r>
              <a:rPr lang="en-US" dirty="0"/>
              <a:t>Finally, apply the weight updates using SAXPY function</a:t>
            </a:r>
          </a:p>
          <a:p>
            <a:r>
              <a:rPr lang="en-US" dirty="0"/>
              <a:t>Benefits: Maximum GPU throughput for dense, large data</a:t>
            </a:r>
          </a:p>
        </p:txBody>
      </p:sp>
    </p:spTree>
    <p:extLst>
      <p:ext uri="{BB962C8B-B14F-4D97-AF65-F5344CB8AC3E}">
        <p14:creationId xmlns:p14="http://schemas.microsoft.com/office/powerpoint/2010/main" val="175217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4BD6D-5FA5-B956-0013-A4E9F7025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9AEE-7BE7-FA4F-3D0B-5681B35C7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cuBLAS SGD Implementation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D1D23C9-3A45-6846-E6CD-3B29A52FA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157" r="16101"/>
          <a:stretch/>
        </p:blipFill>
        <p:spPr>
          <a:xfrm>
            <a:off x="3152503" y="2848880"/>
            <a:ext cx="5886994" cy="1562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9E572-5AD2-CE99-DAC5-2F167D7908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64" r="1423"/>
          <a:stretch/>
        </p:blipFill>
        <p:spPr>
          <a:xfrm>
            <a:off x="2512423" y="5106448"/>
            <a:ext cx="7167154" cy="1410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E47F26-BB8D-23BD-49C1-69F1798C8459}"/>
              </a:ext>
            </a:extLst>
          </p:cNvPr>
          <p:cNvSpPr txBox="1"/>
          <p:nvPr/>
        </p:nvSpPr>
        <p:spPr>
          <a:xfrm>
            <a:off x="2231136" y="2316480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820AC-D77C-3C44-E685-A753ECC5A335}"/>
              </a:ext>
            </a:extLst>
          </p:cNvPr>
          <p:cNvSpPr txBox="1"/>
          <p:nvPr/>
        </p:nvSpPr>
        <p:spPr>
          <a:xfrm>
            <a:off x="2231136" y="4574048"/>
            <a:ext cx="154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265468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C8BAE-BEAA-DB3F-5D00-64103253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9B81-DF39-7D81-79B6-EFD4B43C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Kernels SGD Implementation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E7E073-B366-AC28-CF7A-13E9C879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Implements SGD steps using custom CUDA kernels:</a:t>
            </a:r>
          </a:p>
          <a:p>
            <a:pPr lvl="1"/>
            <a:r>
              <a:rPr lang="en-US" dirty="0"/>
              <a:t>predictKernel: Computes predictions for a batch using current weights</a:t>
            </a:r>
          </a:p>
          <a:p>
            <a:pPr lvl="1"/>
            <a:r>
              <a:rPr lang="en-US" dirty="0"/>
              <a:t>computeGradientsKernel: Calculates gradients and mean squared error (MSE) using shared memory for partial reductions</a:t>
            </a:r>
          </a:p>
          <a:p>
            <a:pPr lvl="1"/>
            <a:r>
              <a:rPr lang="en-US" dirty="0"/>
              <a:t>updateWeightsKernel: Atomically updates weights in global memory</a:t>
            </a:r>
          </a:p>
          <a:p>
            <a:r>
              <a:rPr lang="en-US" dirty="0"/>
              <a:t>Focuses on parallelizing gradient computation and weight updates across threads and blocks</a:t>
            </a:r>
          </a:p>
          <a:p>
            <a:r>
              <a:rPr lang="en-US" dirty="0"/>
              <a:t>Benefits: Fine-grained control over computation and memory access patterns</a:t>
            </a:r>
          </a:p>
        </p:txBody>
      </p:sp>
    </p:spTree>
    <p:extLst>
      <p:ext uri="{BB962C8B-B14F-4D97-AF65-F5344CB8AC3E}">
        <p14:creationId xmlns:p14="http://schemas.microsoft.com/office/powerpoint/2010/main" val="322182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FF9D-2EF8-9072-F200-72630E3E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C50-DE1F-A146-E76C-7FCDF5A16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Kernels SGD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13706-5FE3-2983-1263-2C1C3262EF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85" r="15322"/>
          <a:stretch/>
        </p:blipFill>
        <p:spPr>
          <a:xfrm>
            <a:off x="3096113" y="2614034"/>
            <a:ext cx="5999771" cy="8654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DF0907-0EF1-6A52-129B-40E09E1E2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13" y="3525093"/>
            <a:ext cx="5999771" cy="30907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C18A70-2EE1-4DC5-F571-304AD0835E6A}"/>
              </a:ext>
            </a:extLst>
          </p:cNvPr>
          <p:cNvSpPr txBox="1"/>
          <p:nvPr/>
        </p:nvSpPr>
        <p:spPr>
          <a:xfrm>
            <a:off x="2231134" y="2199057"/>
            <a:ext cx="14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Pass</a:t>
            </a:r>
          </a:p>
        </p:txBody>
      </p:sp>
    </p:spTree>
    <p:extLst>
      <p:ext uri="{BB962C8B-B14F-4D97-AF65-F5344CB8AC3E}">
        <p14:creationId xmlns:p14="http://schemas.microsoft.com/office/powerpoint/2010/main" val="152638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2D3AE-89CB-C0B2-5A67-16662B83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CADC-F0CD-9619-5915-FADE1C93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Kernels SGD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A8A88-EADB-7B97-C04D-B85F305DC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5" r="950"/>
          <a:stretch/>
        </p:blipFill>
        <p:spPr>
          <a:xfrm>
            <a:off x="3406531" y="2664948"/>
            <a:ext cx="5378938" cy="1528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BD0D81-5E5B-ABA6-9263-0739B6FB18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876"/>
          <a:stretch/>
        </p:blipFill>
        <p:spPr>
          <a:xfrm>
            <a:off x="3406531" y="4470543"/>
            <a:ext cx="5378938" cy="21662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8AC8AF-9F8B-B175-9092-0D9964DD6D4E}"/>
              </a:ext>
            </a:extLst>
          </p:cNvPr>
          <p:cNvSpPr txBox="1"/>
          <p:nvPr/>
        </p:nvSpPr>
        <p:spPr>
          <a:xfrm>
            <a:off x="2231136" y="2245360"/>
            <a:ext cx="1548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Backward Pass</a:t>
            </a:r>
          </a:p>
        </p:txBody>
      </p:sp>
    </p:spTree>
    <p:extLst>
      <p:ext uri="{BB962C8B-B14F-4D97-AF65-F5344CB8AC3E}">
        <p14:creationId xmlns:p14="http://schemas.microsoft.com/office/powerpoint/2010/main" val="354298716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198</TotalTime>
  <Words>586</Words>
  <Application>Microsoft Macintosh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Gill Sans MT</vt:lpstr>
      <vt:lpstr>Helvetica</vt:lpstr>
      <vt:lpstr>Parcel</vt:lpstr>
      <vt:lpstr>CUDA-Accelerated Parallelized Stochastic Gradient Descent</vt:lpstr>
      <vt:lpstr>Problem Statement</vt:lpstr>
      <vt:lpstr>Data</vt:lpstr>
      <vt:lpstr>Methods implemented</vt:lpstr>
      <vt:lpstr>cuBLAS SGD Implementation</vt:lpstr>
      <vt:lpstr>cuBLAS SGD Implementation</vt:lpstr>
      <vt:lpstr>Custom Kernels SGD Implementation</vt:lpstr>
      <vt:lpstr>Custom Kernels SGD Implementation</vt:lpstr>
      <vt:lpstr>Custom Kernels SGD Implementation</vt:lpstr>
      <vt:lpstr>Custom Kernels SGD Implementation</vt:lpstr>
      <vt:lpstr>Memory Coalesced SGD Implementation</vt:lpstr>
      <vt:lpstr>Memory Coalesced SGD Implementation</vt:lpstr>
      <vt:lpstr>Scikit-learn SGD Implementation</vt:lpstr>
      <vt:lpstr>Scikit-learn SGD Implementation</vt:lpstr>
      <vt:lpstr>Benchmarks</vt:lpstr>
      <vt:lpstr>Conclusion</vt:lpstr>
      <vt:lpstr>What’s next?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Faldu, Amish Bhupendrabhai</dc:creator>
  <cp:lastModifiedBy>Faldu, Amish Bhupendrabhai</cp:lastModifiedBy>
  <cp:revision>56</cp:revision>
  <dcterms:created xsi:type="dcterms:W3CDTF">2025-05-05T16:36:55Z</dcterms:created>
  <dcterms:modified xsi:type="dcterms:W3CDTF">2025-05-05T19:57:00Z</dcterms:modified>
</cp:coreProperties>
</file>