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0" r:id="rId7"/>
    <p:sldId id="264" r:id="rId8"/>
    <p:sldId id="268" r:id="rId9"/>
    <p:sldId id="261" r:id="rId10"/>
    <p:sldId id="265" r:id="rId11"/>
    <p:sldId id="266" r:id="rId12"/>
    <p:sldId id="263" r:id="rId1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>
        <p:scale>
          <a:sx n="74" d="100"/>
          <a:sy n="74" d="100"/>
        </p:scale>
        <p:origin x="-265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</a:t>
            </a:r>
            <a:r>
              <a:rPr lang="en-US" baseline="0" dirty="0" smtClean="0"/>
              <a:t> about yourself in brief showcasing your technical expertise.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AEB6-1D15-4738-BF8C-1B9116A29AE2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56264-4FF8-45A2-950B-7B2FA43AB387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99" y="1016827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91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2875"/>
            <a:ext cx="1066800" cy="619125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coding guidelines and architecture design patterns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Muhammad Afzal</a:t>
            </a:r>
          </a:p>
          <a:p>
            <a:r>
              <a:rPr lang="en-US" dirty="0" err="1" smtClean="0"/>
              <a:t>Twitter:goldytech</a:t>
            </a:r>
            <a:endParaRPr lang="en-US" dirty="0" smtClean="0"/>
          </a:p>
          <a:p>
            <a:r>
              <a:rPr lang="en-US" dirty="0" smtClean="0"/>
              <a:t>Blog: http://goldytech.wordpress.com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mapper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.net</a:t>
            </a:r>
            <a:r>
              <a:rPr lang="en-US" dirty="0" smtClean="0"/>
              <a:t> library to map the properties of two objects.</a:t>
            </a:r>
            <a:endParaRPr lang="en-US" dirty="0"/>
          </a:p>
          <a:p>
            <a:r>
              <a:rPr lang="en-US" dirty="0" smtClean="0"/>
              <a:t>Mapping is based on the naming convention.</a:t>
            </a:r>
          </a:p>
          <a:p>
            <a:r>
              <a:rPr lang="en-US" dirty="0" smtClean="0"/>
              <a:t>Can be extensively utilized to map </a:t>
            </a:r>
            <a:r>
              <a:rPr lang="en-US" dirty="0" err="1" smtClean="0"/>
              <a:t>ViewModel</a:t>
            </a:r>
            <a:r>
              <a:rPr lang="en-US" dirty="0"/>
              <a:t> </a:t>
            </a:r>
            <a:r>
              <a:rPr lang="en-US" dirty="0" smtClean="0"/>
              <a:t>to Model and vice versa.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available to define your custom convention.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239000" cy="1295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structure.</a:t>
            </a:r>
            <a:endParaRPr lang="en-US" dirty="0"/>
          </a:p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C# </a:t>
            </a:r>
            <a:r>
              <a:rPr lang="en-US" dirty="0" err="1" smtClean="0"/>
              <a:t>Async</a:t>
            </a:r>
            <a:r>
              <a:rPr lang="en-US" dirty="0" smtClean="0"/>
              <a:t> programming.</a:t>
            </a:r>
            <a:endParaRPr lang="en-US" dirty="0"/>
          </a:p>
          <a:p>
            <a:r>
              <a:rPr lang="en-US" dirty="0" smtClean="0"/>
              <a:t>Dependency Injection with </a:t>
            </a:r>
            <a:r>
              <a:rPr lang="en-US" dirty="0" err="1" smtClean="0"/>
              <a:t>IoC</a:t>
            </a:r>
            <a:r>
              <a:rPr lang="en-US" dirty="0" smtClean="0"/>
              <a:t> (Unity).</a:t>
            </a:r>
          </a:p>
          <a:p>
            <a:r>
              <a:rPr lang="en-US" dirty="0"/>
              <a:t>Entity Framework Code </a:t>
            </a:r>
            <a:r>
              <a:rPr lang="en-US" dirty="0" smtClean="0"/>
              <a:t>First.</a:t>
            </a:r>
            <a:endParaRPr lang="en-US" dirty="0"/>
          </a:p>
          <a:p>
            <a:r>
              <a:rPr lang="en-US" dirty="0" smtClean="0"/>
              <a:t>Repository and Unit of Work design pattern.</a:t>
            </a:r>
          </a:p>
          <a:p>
            <a:r>
              <a:rPr lang="en-US" dirty="0" smtClean="0"/>
              <a:t>Fluent Validation.</a:t>
            </a:r>
          </a:p>
          <a:p>
            <a:r>
              <a:rPr lang="en-US" dirty="0" smtClean="0"/>
              <a:t>Auto mapper.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start with blank solution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nuget</a:t>
            </a:r>
            <a:r>
              <a:rPr lang="en-US" dirty="0" smtClean="0"/>
              <a:t> package restore on the solution.</a:t>
            </a:r>
          </a:p>
          <a:p>
            <a:r>
              <a:rPr lang="en-US" dirty="0" smtClean="0"/>
              <a:t>Packages folder should be never committed to source code repository.</a:t>
            </a:r>
          </a:p>
          <a:p>
            <a:r>
              <a:rPr lang="en-US" dirty="0" smtClean="0"/>
              <a:t>All files of </a:t>
            </a:r>
            <a:r>
              <a:rPr lang="en-US" dirty="0" err="1" smtClean="0"/>
              <a:t>nuget</a:t>
            </a:r>
            <a:r>
              <a:rPr lang="en-US" dirty="0" smtClean="0"/>
              <a:t> should be committed in the repository.</a:t>
            </a:r>
          </a:p>
          <a:p>
            <a:r>
              <a:rPr lang="en-US" dirty="0" smtClean="0"/>
              <a:t>All the projects in the solution should be under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proper conventions in naming the projects file.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sln</a:t>
            </a:r>
            <a:r>
              <a:rPr lang="en-US" dirty="0" smtClean="0"/>
              <a:t> file should be outside of </a:t>
            </a:r>
            <a:r>
              <a:rPr lang="en-US" dirty="0" err="1" smtClean="0"/>
              <a:t>src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All common files related to the projects must be kept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file linking feature for common files.</a:t>
            </a:r>
          </a:p>
          <a:p>
            <a:r>
              <a:rPr lang="en-US" dirty="0" smtClean="0"/>
              <a:t>Use solution folder in solution explorer to segregate your layers.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Code Analysis feature of Visual Studio performs static code analysis on code to help developers identify potential design, globalization, interoperability, performance, security, and a lot of other categories of potential problems.</a:t>
            </a:r>
          </a:p>
          <a:p>
            <a:r>
              <a:rPr lang="en-US" dirty="0" smtClean="0"/>
              <a:t>These rules </a:t>
            </a:r>
            <a:r>
              <a:rPr lang="en-US" dirty="0"/>
              <a:t>that mainly targets best practices in </a:t>
            </a:r>
            <a:r>
              <a:rPr lang="en-US" dirty="0" smtClean="0"/>
              <a:t>writing code.</a:t>
            </a:r>
          </a:p>
          <a:p>
            <a:r>
              <a:rPr lang="en-US" dirty="0" smtClean="0"/>
              <a:t>A custom </a:t>
            </a:r>
            <a:r>
              <a:rPr lang="en-US" dirty="0" err="1" smtClean="0"/>
              <a:t>ruleset</a:t>
            </a:r>
            <a:r>
              <a:rPr lang="en-US" dirty="0" smtClean="0"/>
              <a:t> file must be added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 and all projects must follow it. The UI project should follow Recommended </a:t>
            </a:r>
            <a:r>
              <a:rPr lang="en-US" dirty="0" err="1" smtClean="0"/>
              <a:t>ruleset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rule should be suppressed until the proper justification is given and discussed with me first.</a:t>
            </a:r>
          </a:p>
          <a:p>
            <a:r>
              <a:rPr lang="en-US" dirty="0" smtClean="0"/>
              <a:t>Avoid duplicate code by using ‘Code Clone’ feature of Visual Studio.</a:t>
            </a:r>
          </a:p>
          <a:p>
            <a:r>
              <a:rPr lang="en-US" dirty="0" err="1" smtClean="0"/>
              <a:t>Stylecop</a:t>
            </a:r>
            <a:r>
              <a:rPr lang="en-US" dirty="0" smtClean="0"/>
              <a:t> helps to beautify your code and recommended coding style as per Microsoft Design guidelines.</a:t>
            </a:r>
          </a:p>
          <a:p>
            <a:r>
              <a:rPr lang="en-US" dirty="0" smtClean="0"/>
              <a:t>No code should be committed until all warnings of code analysis and </a:t>
            </a:r>
            <a:r>
              <a:rPr lang="en-US" dirty="0" err="1" smtClean="0"/>
              <a:t>stylecop</a:t>
            </a:r>
            <a:r>
              <a:rPr lang="en-US" dirty="0" smtClean="0"/>
              <a:t> are solved.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(Task)</a:t>
            </a:r>
            <a:endParaRPr lang="en-US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96200" cy="4411662"/>
          </a:xfrm>
        </p:spPr>
        <p:txBody>
          <a:bodyPr/>
          <a:lstStyle/>
          <a:p>
            <a:r>
              <a:rPr lang="en-US" sz="2600" dirty="0" smtClean="0"/>
              <a:t>Introduced with </a:t>
            </a:r>
            <a:r>
              <a:rPr lang="en-US" sz="2600" dirty="0" err="1" smtClean="0"/>
              <a:t>.net</a:t>
            </a:r>
            <a:r>
              <a:rPr lang="en-US" sz="2600" dirty="0" smtClean="0"/>
              <a:t> Framework 4.0</a:t>
            </a:r>
          </a:p>
          <a:p>
            <a:r>
              <a:rPr lang="en-US" sz="2600" dirty="0" smtClean="0"/>
              <a:t>The task class represents the ongoing operation.</a:t>
            </a:r>
          </a:p>
          <a:p>
            <a:r>
              <a:rPr lang="en-US" sz="2600" dirty="0" smtClean="0"/>
              <a:t>A generic version of Task&lt;T&gt; acts like a promise which will be available in the future once the operation is completed. The result of this operation will be of type T.</a:t>
            </a:r>
            <a:endParaRPr lang="en-US" sz="2600" dirty="0"/>
          </a:p>
          <a:p>
            <a:r>
              <a:rPr lang="en-US" sz="2600" dirty="0" smtClean="0"/>
              <a:t>Any method which invokes the task should be prefixed by </a:t>
            </a:r>
            <a:r>
              <a:rPr lang="en-US" sz="2600" dirty="0" err="1" smtClean="0"/>
              <a:t>async</a:t>
            </a:r>
            <a:r>
              <a:rPr lang="en-US" sz="2600" dirty="0" smtClean="0"/>
              <a:t> keyword.</a:t>
            </a:r>
          </a:p>
          <a:p>
            <a:r>
              <a:rPr lang="en-US" sz="2600" dirty="0" smtClean="0"/>
              <a:t>All methods that returns tasks must be called by prefixing await keyword.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0555"/>
            <a:ext cx="794391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&amp;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Classes depends on other classes for their functionalities to achieve. (E.g. Employee depends on Salary. Employee  creates concrete object of Salary.)</a:t>
            </a:r>
          </a:p>
          <a:p>
            <a:r>
              <a:rPr lang="en-US" dirty="0"/>
              <a:t>The Dependency injection says that components that depend on each other should interact via an abstraction and not directly with a concrete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uses the concept of separating the execution of code from problem-specific code. This approach allows the different components of the application to be developed independently of each other. For example, </a:t>
            </a:r>
            <a:r>
              <a:rPr lang="en-US" dirty="0" smtClean="0"/>
              <a:t>in an </a:t>
            </a:r>
            <a:r>
              <a:rPr lang="en-US" dirty="0"/>
              <a:t>MVC application, the model, view, and controller layers can be designed and </a:t>
            </a:r>
            <a:r>
              <a:rPr lang="en-US" dirty="0" smtClean="0"/>
              <a:t>built independently.</a:t>
            </a:r>
          </a:p>
          <a:p>
            <a:r>
              <a:rPr lang="en-US" dirty="0" smtClean="0"/>
              <a:t>A </a:t>
            </a:r>
            <a:r>
              <a:rPr lang="en-US" dirty="0"/>
              <a:t>service locator relies </a:t>
            </a:r>
            <a:r>
              <a:rPr lang="en-US" dirty="0" smtClean="0"/>
              <a:t>on the </a:t>
            </a:r>
            <a:r>
              <a:rPr lang="en-US" dirty="0"/>
              <a:t>caller to invoke and ask for a dependency, while dependency injection is done </a:t>
            </a:r>
            <a:r>
              <a:rPr lang="en-US" dirty="0" smtClean="0"/>
              <a:t>by injecting </a:t>
            </a:r>
            <a:r>
              <a:rPr lang="en-US" dirty="0"/>
              <a:t>a dependency into a class by either populating its constructor, setting one </a:t>
            </a:r>
            <a:r>
              <a:rPr lang="en-US" dirty="0" smtClean="0"/>
              <a:t>of its </a:t>
            </a:r>
            <a:r>
              <a:rPr lang="en-US" dirty="0"/>
              <a:t>properties, or executing one of its methods.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86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25" y="1676400"/>
            <a:ext cx="73001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(Code First)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Replaces the old tradition of designing the database. Use POCO (Plain Old </a:t>
            </a:r>
            <a:r>
              <a:rPr lang="en-US" dirty="0" err="1" smtClean="0"/>
              <a:t>Clr</a:t>
            </a:r>
            <a:r>
              <a:rPr lang="en-US" dirty="0" smtClean="0"/>
              <a:t> Objects) for creating your domain classes and behind the scenes the database gets created.</a:t>
            </a:r>
            <a:endParaRPr lang="en-US" dirty="0"/>
          </a:p>
          <a:p>
            <a:r>
              <a:rPr lang="en-US" dirty="0" smtClean="0"/>
              <a:t>Gives you more granular control on your </a:t>
            </a:r>
            <a:r>
              <a:rPr lang="en-US" dirty="0" err="1" smtClean="0"/>
              <a:t>db</a:t>
            </a:r>
            <a:r>
              <a:rPr lang="en-US" dirty="0" smtClean="0"/>
              <a:t> schema as there is no auto generated code.</a:t>
            </a:r>
          </a:p>
          <a:p>
            <a:r>
              <a:rPr lang="en-US" dirty="0" smtClean="0"/>
              <a:t>Frees developer from managing the different SQL script versions on production and development environments.</a:t>
            </a:r>
          </a:p>
          <a:p>
            <a:r>
              <a:rPr lang="en-US" dirty="0" smtClean="0"/>
              <a:t>Supports both Attribute and Fluent </a:t>
            </a:r>
            <a:r>
              <a:rPr lang="en-US" dirty="0" err="1" smtClean="0"/>
              <a:t>Apis</a:t>
            </a:r>
            <a:r>
              <a:rPr lang="en-US" dirty="0" smtClean="0"/>
              <a:t> for managing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and Unit Of Work pattern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20000" cy="44116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Use a repository to separate the logic that retrieves the data and maps it to the entity model from the business logic that acts on the </a:t>
            </a:r>
            <a:r>
              <a:rPr lang="en-US" sz="2800" dirty="0" err="1" smtClean="0"/>
              <a:t>ViewModel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business logic should be agnostic to the type of data that comprises the data source layer. For example, the data source layer can be a database, a SharePoint list, or a Web service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One of the best ways to use the Unit of Work pattern is to allow disparate classes </a:t>
            </a:r>
            <a:r>
              <a:rPr lang="en-US" sz="2800" dirty="0" smtClean="0"/>
              <a:t>or services </a:t>
            </a:r>
            <a:r>
              <a:rPr lang="en-US" sz="2800" dirty="0"/>
              <a:t>to take part in a single logical </a:t>
            </a:r>
            <a:r>
              <a:rPr lang="en-US" sz="2800" dirty="0" smtClean="0"/>
              <a:t>object.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Validation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.net</a:t>
            </a:r>
            <a:r>
              <a:rPr lang="en-US" dirty="0" smtClean="0"/>
              <a:t> library for validating business objects.</a:t>
            </a:r>
            <a:endParaRPr lang="en-US" dirty="0"/>
          </a:p>
          <a:p>
            <a:r>
              <a:rPr lang="en-US" dirty="0" smtClean="0"/>
              <a:t>Fluent </a:t>
            </a:r>
            <a:r>
              <a:rPr lang="en-US" dirty="0" err="1" smtClean="0"/>
              <a:t>api</a:t>
            </a:r>
            <a:r>
              <a:rPr lang="en-US" dirty="0" smtClean="0"/>
              <a:t> with lambda expressions.</a:t>
            </a:r>
          </a:p>
          <a:p>
            <a:r>
              <a:rPr lang="en-US" dirty="0" smtClean="0"/>
              <a:t>Supports TDD.</a:t>
            </a:r>
          </a:p>
          <a:p>
            <a:r>
              <a:rPr lang="en-US" dirty="0" smtClean="0"/>
              <a:t>Supports Dependency Injection.</a:t>
            </a:r>
          </a:p>
          <a:p>
            <a:r>
              <a:rPr lang="en-US" dirty="0" smtClean="0"/>
              <a:t>Almost every validation is supported like (Not Null, Empty, Range, Regular Expression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Can be extended to implement your own validator.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theme/theme1.xml><?xml version="1.0" encoding="utf-8"?>
<a:theme xmlns:a="http://schemas.openxmlformats.org/drawingml/2006/main" name="TrainingPres1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TrainingPres1</Template>
  <TotalTime>1871</TotalTime>
  <Words>830</Words>
  <Application>Microsoft Office PowerPoint</Application>
  <PresentationFormat>On-screen Show (4:3)</PresentationFormat>
  <Paragraphs>72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TrainingPres1</vt:lpstr>
      <vt:lpstr>Understanding coding guidelines and architecture design patterns</vt:lpstr>
      <vt:lpstr>Agenda</vt:lpstr>
      <vt:lpstr>Solution structure</vt:lpstr>
      <vt:lpstr>Code Analysis and Stylecop</vt:lpstr>
      <vt:lpstr>Async Programming (Task)</vt:lpstr>
      <vt:lpstr>Dependency Injection &amp; IoC</vt:lpstr>
      <vt:lpstr>Entity Framework (Code First)</vt:lpstr>
      <vt:lpstr>Repository and Unit Of Work pattern</vt:lpstr>
      <vt:lpstr>Fluent Validation</vt:lpstr>
      <vt:lpstr>Auto mapper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Coding guidelines and architecture design patterns</dc:title>
  <dc:creator>Muhammad Afzal</dc:creator>
  <cp:lastModifiedBy>indianic1</cp:lastModifiedBy>
  <cp:revision>48</cp:revision>
  <dcterms:created xsi:type="dcterms:W3CDTF">2014-05-07T17:15:49Z</dcterms:created>
  <dcterms:modified xsi:type="dcterms:W3CDTF">2014-05-17T03:10:42Z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