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74B03B9-C488-4370-8196-1F1646572886}">
  <a:tblStyle styleId="{074B03B9-C488-4370-8196-1F16465728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20" Type="http://schemas.openxmlformats.org/officeDocument/2006/relationships/slide" Target="slides/slide15.xml"/><Relationship Id="rId41" Type="http://schemas.openxmlformats.org/officeDocument/2006/relationships/font" Target="fonts/ProximaNov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bold.fntdata"/><Relationship Id="rId16" Type="http://schemas.openxmlformats.org/officeDocument/2006/relationships/slide" Target="slides/slide11.xml"/><Relationship Id="rId38" Type="http://schemas.openxmlformats.org/officeDocument/2006/relationships/font" Target="fonts/ProximaNov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3c6e03f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3c6e03f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3c6e03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3c6e03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3c6e03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3c6e03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3c6e03f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3c6e03f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3c6e03f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3c6e03f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2, the data is then converted to a fixed format for any further use.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3c6e03f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3c6e03f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5 same indicators are generated over various time intervals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3c6e03f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3c6e03f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3 like in linear regression we have coefficient corresponding to each features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147d07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147d07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3c6e03f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3c6e03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3c6e03f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3c6e03f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f2882359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f2882359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c6e03f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03c6e03f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03c6e03f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03c6e03f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6147d07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6147d07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3 define hard and soft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03c6e03f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03c6e03f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6147d07d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6147d07d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Fluctuation upto 5% is permitted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6147d07d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6147d07d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point:- much greater for datas like jetairways, around 71%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6147d07d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6147d07d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point:- much greater for datas like jetairways, around 71%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6147d07d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6147d07d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1 -Does accuracy mean profit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3c6e03f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3c6e03f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03c6e03f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03c6e03f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2882359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288235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and correct code:- even a slight up and down in array index would result in total loss.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03c6e03f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03c6e03f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03c6e03f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03c6e03f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03c6e03f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03c6e03f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147d0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147d0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and correct code:- even a slight up and down in array index would result in total loss.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147d07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147d0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3c6e03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3c6e03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3c6e03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3c6e03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for large scale buy sell directly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3c6e03f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3c6e03f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3c6e03f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3c6e03f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2 not for neural network, we shall see it later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ADX= average directional index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n.investing.com/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918075" y="1490700"/>
            <a:ext cx="3837000" cy="21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Stock Market Trend Analysis</a:t>
            </a:r>
            <a:endParaRPr sz="2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   </a:t>
            </a:r>
            <a:r>
              <a:rPr lang="en" sz="1600"/>
              <a:t>Final Year Project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    End-term presentation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</a:t>
            </a:r>
            <a:r>
              <a:rPr lang="en" sz="1600"/>
              <a:t>Supervised by:                                                </a:t>
            </a:r>
            <a:r>
              <a:rPr lang="en" sz="1600">
                <a:solidFill>
                  <a:schemeClr val="accent1"/>
                </a:solidFill>
              </a:rPr>
              <a:t>.</a:t>
            </a:r>
            <a:r>
              <a:rPr lang="en" sz="1600">
                <a:solidFill>
                  <a:schemeClr val="accent1"/>
                </a:solidFill>
              </a:rPr>
              <a:t>  </a:t>
            </a:r>
            <a:r>
              <a:rPr lang="en" sz="1600"/>
              <a:t>                             Dr. Vivek Chaturvedi</a:t>
            </a:r>
            <a:endParaRPr sz="1600"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16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4918075" y="4030850"/>
            <a:ext cx="3837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Amish Ranjan | 111501032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Literature Survey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178450" y="562975"/>
            <a:ext cx="8520600" cy="4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</a:endParaRPr>
          </a:p>
          <a:p>
            <a:pPr indent="-323850" lvl="0" marL="457200" rtl="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[1] Xienji Di. Stock Trend Prediction with Technical Indicators using SVM. SCPD Apple. 2011.</a:t>
            </a:r>
            <a:endParaRPr sz="15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[2] Jia-Yann Leu Jung-Hua Wang. Stock Market Trend Prediction Using ARIMA-based Neural Networks. International Conference on neural network. 2016.</a:t>
            </a:r>
            <a:endParaRPr sz="15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[3] Fangyan Dai Kai Chen Yi Zhou. A LSTM-based method for stock returns prediction: A case study of China stock market. IEEE International Conference on Big Data.2015.</a:t>
            </a:r>
            <a:endParaRPr sz="15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[4] M. Thenmozhi Manish Kumar. FORECASTING STOCK INDEX MOVEMENT: A COMPARISON OF SUPPORT VECTOR MACHINES AND RANDOM FOREST. Indian Institute of Capital Markets 9th Capital Markets Conference Paper. 2006.</a:t>
            </a:r>
            <a:endParaRPr sz="15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[5] M. Thenmozhi Manish Kumar. Stock Index Return Forecasting and Trading Strategy Using Hybrid ARIMA-Neural Network Model.</a:t>
            </a:r>
            <a:endParaRPr sz="15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2000"/>
              </a:lnSpc>
              <a:spcBef>
                <a:spcPts val="800"/>
              </a:spcBef>
              <a:spcAft>
                <a:spcPts val="800"/>
              </a:spcAft>
              <a:buClr>
                <a:srgbClr val="F3F3F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[6] Luckyson Snehanshu Sudeepa. Predicting the direction of stock market prices using random forest. Applied Mathematical FInance. 2016.</a:t>
            </a:r>
            <a:endParaRPr sz="15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Literature Survey(contd.)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Each paper gives a different idea. Some of them are:-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Use of technical indicators.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Varying hyperparameter to fit a model particularly in a dataset.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Predicting over a longer interval rather than day-to-day prediction.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Retraining model over and over again with a rolling window.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Exponential </a:t>
            </a:r>
            <a:r>
              <a:rPr lang="en">
                <a:solidFill>
                  <a:srgbClr val="F3F3F3"/>
                </a:solidFill>
              </a:rPr>
              <a:t>smoothing</a:t>
            </a:r>
            <a:r>
              <a:rPr lang="en">
                <a:solidFill>
                  <a:srgbClr val="F3F3F3"/>
                </a:solidFill>
              </a:rPr>
              <a:t> of data.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Creating ensemble of different models.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Feature Selection.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Time series analysis of data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Making data stationary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Use of ARIMA model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Workflow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975" y="1072125"/>
            <a:ext cx="7027225" cy="38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7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 Collection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872450"/>
            <a:ext cx="8520600" cy="31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Indian Dataset(after 2005).</a:t>
            </a:r>
            <a:endParaRPr>
              <a:solidFill>
                <a:srgbClr val="F3F3F3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500"/>
              <a:buChar char="●"/>
            </a:pPr>
            <a:r>
              <a:rPr lang="en" sz="1500">
                <a:solidFill>
                  <a:srgbClr val="F3F3F3"/>
                </a:solidFill>
              </a:rPr>
              <a:t>BSE SENSEX</a:t>
            </a:r>
            <a:endParaRPr sz="1500">
              <a:solidFill>
                <a:srgbClr val="F3F3F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Char char="●"/>
            </a:pPr>
            <a:r>
              <a:rPr lang="en" sz="1500">
                <a:solidFill>
                  <a:srgbClr val="F3F3F3"/>
                </a:solidFill>
              </a:rPr>
              <a:t>Nifty 50</a:t>
            </a:r>
            <a:endParaRPr sz="1500">
              <a:solidFill>
                <a:srgbClr val="F3F3F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Char char="●"/>
            </a:pPr>
            <a:r>
              <a:rPr lang="en" sz="1500">
                <a:solidFill>
                  <a:srgbClr val="F3F3F3"/>
                </a:solidFill>
              </a:rPr>
              <a:t>HDFC BANK</a:t>
            </a:r>
            <a:endParaRPr sz="1500">
              <a:solidFill>
                <a:srgbClr val="F3F3F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Char char="●"/>
            </a:pPr>
            <a:r>
              <a:rPr lang="en" sz="1500">
                <a:solidFill>
                  <a:srgbClr val="F3F3F3"/>
                </a:solidFill>
              </a:rPr>
              <a:t>ICICI BANK</a:t>
            </a:r>
            <a:endParaRPr sz="1500">
              <a:solidFill>
                <a:srgbClr val="F3F3F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Char char="●"/>
            </a:pPr>
            <a:r>
              <a:rPr lang="en" sz="1500">
                <a:solidFill>
                  <a:srgbClr val="F3F3F3"/>
                </a:solidFill>
              </a:rPr>
              <a:t>AXIS BANK</a:t>
            </a:r>
            <a:endParaRPr sz="1500">
              <a:solidFill>
                <a:srgbClr val="F3F3F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Char char="●"/>
            </a:pPr>
            <a:r>
              <a:rPr lang="en" sz="1500">
                <a:solidFill>
                  <a:srgbClr val="F3F3F3"/>
                </a:solidFill>
              </a:rPr>
              <a:t>YES BANK</a:t>
            </a:r>
            <a:endParaRPr sz="1500">
              <a:solidFill>
                <a:srgbClr val="F3F3F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Char char="●"/>
            </a:pPr>
            <a:r>
              <a:rPr lang="en" sz="1500">
                <a:solidFill>
                  <a:srgbClr val="F3F3F3"/>
                </a:solidFill>
              </a:rPr>
              <a:t>HSBC</a:t>
            </a:r>
            <a:endParaRPr sz="1500">
              <a:solidFill>
                <a:srgbClr val="F3F3F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Char char="●"/>
            </a:pPr>
            <a:r>
              <a:rPr lang="en" sz="1500">
                <a:solidFill>
                  <a:srgbClr val="F3F3F3"/>
                </a:solidFill>
              </a:rPr>
              <a:t>TATA MOTORS</a:t>
            </a:r>
            <a:endParaRPr sz="1500">
              <a:solidFill>
                <a:srgbClr val="F3F3F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Char char="●"/>
            </a:pPr>
            <a:r>
              <a:rPr lang="en" sz="1500">
                <a:solidFill>
                  <a:srgbClr val="F3F3F3"/>
                </a:solidFill>
              </a:rPr>
              <a:t>APPLE(USA)</a:t>
            </a:r>
            <a:endParaRPr sz="15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3F3F3"/>
                </a:solidFill>
              </a:rPr>
              <a:t>All of the datas are available on </a:t>
            </a:r>
            <a:r>
              <a:rPr i="1" lang="en" sz="1500" u="sng">
                <a:solidFill>
                  <a:schemeClr val="hlink"/>
                </a:solidFill>
                <a:hlinkClick r:id="rId3"/>
              </a:rPr>
              <a:t>in.investing.com</a:t>
            </a:r>
            <a:r>
              <a:rPr i="1" lang="en" sz="1500">
                <a:solidFill>
                  <a:srgbClr val="F3F3F3"/>
                </a:solidFill>
              </a:rPr>
              <a:t> free for any commercial and non-commercial use.</a:t>
            </a:r>
            <a:endParaRPr i="1" sz="15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</a:rPr>
              <a:t>Any new data should must be saved in </a:t>
            </a:r>
            <a:r>
              <a:rPr lang="en" sz="1500">
                <a:solidFill>
                  <a:srgbClr val="A2C4C9"/>
                </a:solidFill>
              </a:rPr>
              <a:t>data/raw_data</a:t>
            </a:r>
            <a:r>
              <a:rPr lang="en" sz="1500">
                <a:solidFill>
                  <a:srgbClr val="F3F3F3"/>
                </a:solidFill>
              </a:rPr>
              <a:t> folder in csv format.</a:t>
            </a:r>
            <a:endParaRPr sz="15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450" y="1123950"/>
            <a:ext cx="21336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20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 pre-processing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863550"/>
            <a:ext cx="8520600" cy="3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All files have Date, Open, High, Low, Close, Volume columns.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Enter the correct column number for Date | Day | Open | High | Low | Close | Volume.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The NA values are replaced to mean.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The pre-processed data is then saved to                                                   </a:t>
            </a:r>
            <a:r>
              <a:rPr lang="en">
                <a:solidFill>
                  <a:srgbClr val="9FC5E8"/>
                </a:solidFill>
              </a:rPr>
              <a:t>data/proc_data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folder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600" y="2098138"/>
            <a:ext cx="26098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Indicator Calculation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Calculated using Ta-lib.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Two types of indicator file yoc and ycc are                                                                    generated.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YOC files contain indicators for prediction of Open/Close type.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YCC files </a:t>
            </a:r>
            <a:r>
              <a:rPr lang="en">
                <a:solidFill>
                  <a:srgbClr val="F3F3F3"/>
                </a:solidFill>
              </a:rPr>
              <a:t>contain indicators for prediction of Close/Close type.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Total around 110 indicators generated using IndicatorCalculator class.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Created new indicator, </a:t>
            </a:r>
            <a:r>
              <a:rPr i="1" lang="en">
                <a:solidFill>
                  <a:srgbClr val="F3F3F3"/>
                </a:solidFill>
              </a:rPr>
              <a:t>Lag(a normalized comparison of today’s closing vs n days earlier closing).</a:t>
            </a:r>
            <a:r>
              <a:rPr lang="en">
                <a:solidFill>
                  <a:srgbClr val="F3F3F3"/>
                </a:solidFill>
              </a:rPr>
              <a:t>(Relevance?)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The calculated files are saved in </a:t>
            </a:r>
            <a:r>
              <a:rPr lang="en">
                <a:solidFill>
                  <a:srgbClr val="9FC5E8"/>
                </a:solidFill>
              </a:rPr>
              <a:t>indicators/</a:t>
            </a:r>
            <a:r>
              <a:rPr lang="en">
                <a:solidFill>
                  <a:srgbClr val="F3F3F3"/>
                </a:solidFill>
              </a:rPr>
              <a:t> folder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050" y="1152475"/>
            <a:ext cx="26098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24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Feature creation and Selection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All technical indicators(110) used as feature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Left to Recursive Feature Elimination(RFE) for feature selection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RFE eliminates features recursively based on weight of features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Total 27 features are being used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Lag1, Lag2, Lag5 is being selected repeatedly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From YOC/YCC the particular 27 are selected for use</a:t>
            </a:r>
            <a:endParaRPr sz="2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24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Model Creation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LASSO and RIDGE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Linear Discriminant Analysis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Naive Bayes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K Nearest Neighbour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Support Vector Machine(RBF kernel) with GridSearchCV applied over C(penalty constant) and Gamma(Kernel coefficient) 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Random Forest with GridSearchCV(?) applied over number of estimators, minimum sample splits.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Ensemble model (Random Forest + SVM)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Long Short Term Memory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The data is passed to models by splitting                                                                             in two parts training and testing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738" y="3261313"/>
            <a:ext cx="26003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21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Model Comparison and Result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724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For comparison I used Nifty 50 data set. 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graphicFrame>
        <p:nvGraphicFramePr>
          <p:cNvPr id="174" name="Google Shape;174;p30"/>
          <p:cNvGraphicFramePr/>
          <p:nvPr/>
        </p:nvGraphicFramePr>
        <p:xfrm>
          <a:off x="729900" y="109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{074B03B9-C488-4370-8196-1F1646572886}</a:tableStyleId>
              </a:tblPr>
              <a:tblGrid>
                <a:gridCol w="3194200"/>
                <a:gridCol w="3194200"/>
              </a:tblGrid>
              <a:tr h="363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</a:rPr>
                        <a:t>Model</a:t>
                      </a:r>
                      <a:endParaRPr b="1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3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Lasso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55.3%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3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Ridge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54.2%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3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Naive Bayes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52.0%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3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K Nearest Neighbour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53.9%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3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Linear Discriminant Analysis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56.7%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Support Vector Machine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60.8%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Random Forest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63.7%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LSTM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63.1%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Ensemble Model(RF+SVM)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62.4%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Model Comparison and Result analysis(contd.)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Except for Random forest and Support Vector Machine there is not much to do with these models</a:t>
            </a:r>
            <a:r>
              <a:rPr lang="en" sz="2000">
                <a:solidFill>
                  <a:srgbClr val="F3F3F3"/>
                </a:solidFill>
              </a:rPr>
              <a:t>.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But with Random Forest and SVM we have several hyper-parameters to tune.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Results vary as we vary the parameters.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Hyperparameters control the tendency of overfit or underfit</a:t>
            </a:r>
            <a:endParaRPr sz="20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Objective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To develop a method for prediction of stock price direction, that</a:t>
            </a:r>
            <a:endParaRPr sz="2200">
              <a:solidFill>
                <a:srgbClr val="F3F3F3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Creates and selects the best features</a:t>
            </a:r>
            <a:endParaRPr sz="2200">
              <a:solidFill>
                <a:srgbClr val="F3F3F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Creates different models</a:t>
            </a:r>
            <a:endParaRPr sz="2200">
              <a:solidFill>
                <a:srgbClr val="F3F3F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Produces a descriptive result</a:t>
            </a:r>
            <a:endParaRPr sz="2200">
              <a:solidFill>
                <a:srgbClr val="F3F3F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Shall be robust</a:t>
            </a:r>
            <a:endParaRPr sz="2200">
              <a:solidFill>
                <a:srgbClr val="F3F3F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Could be used for Commercial purpose </a:t>
            </a:r>
            <a:endParaRPr sz="2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20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Support Vector Machine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672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Linear SVM just have penalty constant to vary but with kernelized  SVM we also have kernel coefficient.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Penalty constant determines, how much loss could we allow to classify a data point correctly.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Kernel  coefficient more or less decides the influence radius of data point.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01850"/>
            <a:ext cx="3860174" cy="252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625" y="2401850"/>
            <a:ext cx="4144125" cy="25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23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Random Forest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5913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There are lot of parameters to vary in Random Forest like number of estimators, minimum sample split, max depth, max features, max leaf nodes etc.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Mainly number of estimators and minimum sample split affect the result, however extreme value of others may also affect.  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295250"/>
            <a:ext cx="5526101" cy="269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23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Ensemble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737900"/>
            <a:ext cx="8520600" cy="24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Tried several like (RF+SVM, RF+LR, RF+SVM+LR, SVM+LR etc.)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Accuracy less than the best of all models used 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Hard voting/Soft Voting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Accuracy slightly better with Soft voting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Out of 100, only 78 classified, 62 accurate.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Better return with hard voting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274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LSTM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70825" y="3315475"/>
            <a:ext cx="8520600" cy="24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Two layer of LSTM (</a:t>
            </a:r>
            <a:r>
              <a:rPr lang="en">
                <a:solidFill>
                  <a:srgbClr val="F3F3F3"/>
                </a:solidFill>
              </a:rPr>
              <a:t>27 nodes -&gt;300 nodes</a:t>
            </a:r>
            <a:r>
              <a:rPr lang="en">
                <a:solidFill>
                  <a:srgbClr val="F3F3F3"/>
                </a:solidFill>
              </a:rPr>
              <a:t>).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Output layer, 1 node of Dense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Option to store or forget information.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Not required to train with indicators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Easy to catch festival trends, seasonal market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33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Time-series property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829500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Ever growing data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Variable mean and variance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Non-stationary by Dickey-Fuller test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5750"/>
            <a:ext cx="4033701" cy="302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875" y="1956200"/>
            <a:ext cx="4127426" cy="30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33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Stationary Data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829500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Zero mean and constant variance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First/Second order difference to make data stationary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Nifty data becomes stationary after first difference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Dickey-Fuller test suggests same 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28625"/>
            <a:ext cx="8520599" cy="27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33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ARIMA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829500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Three parameters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Auto-regressive(p) :- Dependency on its own prior value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Integrated(d) :- Difference order to make data stationary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Moving Average(q) :- Dependency of observation on residual error 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Literature suggests trial and hit method to select (p,d,q)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Not correct way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Accuracy may be result of some other influencing factors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Mathematical ways to select (p,d,q)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(</a:t>
            </a:r>
            <a:r>
              <a:rPr lang="en">
                <a:solidFill>
                  <a:srgbClr val="F3F3F3"/>
                </a:solidFill>
              </a:rPr>
              <a:t>d) can be selected by doing Dickey Fuller test of data.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(p) by Autocorrelation Function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(q) by Partial Autocorrelation Function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With proper (p,d,q), accuracy obtained around 67%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33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ACF and PACF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829500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ACF :- a bar chart of the coefficients of correlation between a time series data and priors of itself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PACF :- Partial correlation between same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922150"/>
            <a:ext cx="7715250" cy="309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33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Flaws in research papers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829500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ill representation of accuracy(next slide)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Noise-less data (Ex. Swiss stocks, Japan’s stock) or time period selection for validation of model where data was stagnant. Same can’t be generalized.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Biased data, even 100% positive/negative prediction might give great results.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Impure data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025" y="2481800"/>
            <a:ext cx="4886325" cy="25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25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Does High Accuracy means </a:t>
            </a:r>
            <a:r>
              <a:rPr lang="en">
                <a:solidFill>
                  <a:schemeClr val="lt2"/>
                </a:solidFill>
              </a:rPr>
              <a:t>benefits</a:t>
            </a:r>
            <a:r>
              <a:rPr lang="en">
                <a:solidFill>
                  <a:schemeClr val="lt2"/>
                </a:solidFill>
              </a:rPr>
              <a:t>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Even the papers somehow show high accuracy, it may not certainly lead to benefits.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Returns on each day may be different.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Higher returns on wrong prediction and lower on correct.(maybe)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Better to have false negatives than false positives.(?)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False negative means lowering price(prediction), so you buy nothing you </a:t>
            </a:r>
            <a:r>
              <a:rPr lang="en">
                <a:solidFill>
                  <a:srgbClr val="F3F3F3"/>
                </a:solidFill>
              </a:rPr>
              <a:t>lose</a:t>
            </a:r>
            <a:r>
              <a:rPr lang="en">
                <a:solidFill>
                  <a:srgbClr val="F3F3F3"/>
                </a:solidFill>
              </a:rPr>
              <a:t> nothing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False Positive means increasing price(prediction), so you buy but you have to sell at lower price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Even a greater accuracy with high false positives may result into bad returns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24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Overcoming flaws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Analyse results well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Check for overfitting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Check if result is biased(higher positives/negatives)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Check for false positives and true positives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Quantize the results for increasing true positive confidence(1/2/3 level)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Check over longer period of time before generalizing 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875" y="66613"/>
            <a:ext cx="280035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200" y="2839925"/>
            <a:ext cx="6800850" cy="9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7538" y="3926025"/>
            <a:ext cx="6834175" cy="9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05100" y="288975"/>
            <a:ext cx="8520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Motivation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50100" y="808575"/>
            <a:ext cx="8430600" cy="3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Lots of literature</a:t>
            </a:r>
            <a:endParaRPr sz="22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Not very much commercialization of research</a:t>
            </a:r>
            <a:endParaRPr sz="22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Mathematical confidence is better than random guess</a:t>
            </a:r>
            <a:endParaRPr sz="22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Risks are high</a:t>
            </a:r>
            <a:endParaRPr sz="22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Challenging data</a:t>
            </a:r>
            <a:endParaRPr sz="22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New things to learn about stock market</a:t>
            </a:r>
            <a:endParaRPr sz="22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Understanding statistical approach</a:t>
            </a:r>
            <a:endParaRPr sz="22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Use of coding expertise, data structure, machine learning</a:t>
            </a:r>
            <a:endParaRPr sz="22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Whats next?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Using Garch Model try to predict in a less volatile time period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Easing the process to predict quantized direction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Creating a interface for real-time prediction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Making tool capable of generating PDF report based on data performance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Creating a business plan for investing of money considering the lowered risk</a:t>
            </a:r>
            <a:endParaRPr sz="2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91650" y="216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                        Questions/Suggestions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5" name="Google Shape;265;p43"/>
          <p:cNvSpPr txBox="1"/>
          <p:nvPr>
            <p:ph type="title"/>
          </p:nvPr>
        </p:nvSpPr>
        <p:spPr>
          <a:xfrm>
            <a:off x="391650" y="83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Github repo: </a:t>
            </a:r>
            <a:r>
              <a:rPr i="1" lang="en" sz="2000">
                <a:solidFill>
                  <a:schemeClr val="lt2"/>
                </a:solidFill>
              </a:rPr>
              <a:t>https://github.com/AmishRanjan/MarketAnalysis</a:t>
            </a:r>
            <a:endParaRPr i="1"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391650" y="216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                                  Thanks!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05100" y="269925"/>
            <a:ext cx="8520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Tools used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05100" y="936100"/>
            <a:ext cx="8520600" cy="28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Python</a:t>
            </a:r>
            <a:endParaRPr sz="2200">
              <a:solidFill>
                <a:srgbClr val="F3F3F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Numpy</a:t>
            </a:r>
            <a:endParaRPr sz="2200">
              <a:solidFill>
                <a:srgbClr val="F3F3F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Pandas</a:t>
            </a:r>
            <a:endParaRPr sz="2200">
              <a:solidFill>
                <a:srgbClr val="F3F3F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Matplotlib</a:t>
            </a:r>
            <a:endParaRPr sz="2200">
              <a:solidFill>
                <a:srgbClr val="F3F3F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Ta-lib </a:t>
            </a:r>
            <a:endParaRPr sz="2200">
              <a:solidFill>
                <a:srgbClr val="F3F3F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Sk-learn</a:t>
            </a:r>
            <a:endParaRPr sz="2200">
              <a:solidFill>
                <a:srgbClr val="F3F3F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Keras</a:t>
            </a:r>
            <a:endParaRPr sz="2200">
              <a:solidFill>
                <a:srgbClr val="F3F3F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StatsModel</a:t>
            </a:r>
            <a:endParaRPr sz="2200">
              <a:solidFill>
                <a:srgbClr val="F3F3F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Tkinter </a:t>
            </a:r>
            <a:endParaRPr sz="2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Key-steps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Analyzing different stock market data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Reviewing current literature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Finding flaws with current literature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Providing Solution to those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Creating features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Feature selection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Defining new better models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Understanding the time-series characteristic of data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Developing model solely based on that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Comparison of models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Result analysis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Background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Raw data contains Open, Low, High, Close, Volume for each working day.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Two types of prediction : Open/Close, Close/Close(more preferred?).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Single day prediction/Multiple day prediction(more easy?)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How do most of the traders currently work?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Use their business understanding.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Try to analyze impact of international market to local market.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Closely watch the govt. D</a:t>
            </a:r>
            <a:r>
              <a:rPr lang="en">
                <a:solidFill>
                  <a:srgbClr val="F3F3F3"/>
                </a:solidFill>
              </a:rPr>
              <a:t>ecisions</a:t>
            </a:r>
            <a:r>
              <a:rPr lang="en">
                <a:solidFill>
                  <a:srgbClr val="F3F3F3"/>
                </a:solidFill>
              </a:rPr>
              <a:t>, upcoming festivals, </a:t>
            </a:r>
            <a:r>
              <a:rPr lang="en">
                <a:solidFill>
                  <a:srgbClr val="F3F3F3"/>
                </a:solidFill>
              </a:rPr>
              <a:t>occasional</a:t>
            </a:r>
            <a:r>
              <a:rPr lang="en">
                <a:solidFill>
                  <a:srgbClr val="F3F3F3"/>
                </a:solidFill>
              </a:rPr>
              <a:t> events, companies policy etc.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Often indulge in improper means to gain information like insider trading.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They also use some statistical tool(??) to analyze the trend.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Technical indicators used by traders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Mathematical formulas in terms of OHLCV.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Indicate different states of stocks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Few of them are:-Relative Strength Indicator, Stochastic %K, STochastic %D, Slow %D, Momentum, Rate of Change, Williams %R, A/D oscillator, Disparity, Price Oscillator(OSCP), Commodity Channel Index, Triple Exponential Moving Average etc. 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A lot more of them, each holding some particular significance.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Can be calculated over variable number of days to fit our prediction need(short-term/long-term).</a:t>
            </a:r>
            <a:endParaRPr sz="2000">
              <a:solidFill>
                <a:srgbClr val="F3F3F3"/>
              </a:solidFill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Statistical tool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50275" y="12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Relative Strength Indicator(RSI)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483200"/>
            <a:ext cx="85206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50"/>
              <a:buChar char="●"/>
            </a:pPr>
            <a:r>
              <a:rPr lang="en" sz="1250">
                <a:solidFill>
                  <a:srgbClr val="F3F3F3"/>
                </a:solidFill>
              </a:rPr>
              <a:t>RSI = 100 – [100 / ( 1 + (Average of Upward Price Change / Average of Downward Price Change ) ) ]  where the Upward and Downward price change may be calculated over variable number of days( preferrably in multiple of week days).</a:t>
            </a:r>
            <a:endParaRPr sz="1250">
              <a:solidFill>
                <a:srgbClr val="F3F3F3"/>
              </a:solidFill>
            </a:endParaRPr>
          </a:p>
          <a:p>
            <a:pPr indent="-307975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50"/>
              <a:buChar char="●"/>
            </a:pPr>
            <a:r>
              <a:rPr lang="en" sz="1250">
                <a:solidFill>
                  <a:srgbClr val="F3F3F3"/>
                </a:solidFill>
              </a:rPr>
              <a:t>Lies between 0-100, &gt;70 indicating overbought(?) and &lt;30 indicating oversold(?)</a:t>
            </a:r>
            <a:endParaRPr sz="1250">
              <a:solidFill>
                <a:srgbClr val="F3F3F3"/>
              </a:solidFill>
            </a:endParaRPr>
          </a:p>
          <a:p>
            <a:pPr indent="-307975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50"/>
              <a:buChar char="●"/>
            </a:pPr>
            <a:r>
              <a:rPr lang="en" sz="1250">
                <a:solidFill>
                  <a:srgbClr val="F3F3F3"/>
                </a:solidFill>
              </a:rPr>
              <a:t>Traders use this directly to buy and sell stocks during extreme condition.</a:t>
            </a:r>
            <a:endParaRPr sz="125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</a:endParaRPr>
          </a:p>
          <a:p>
            <a:pPr indent="-307975" lvl="0" marL="45720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MACD is calculated by subtracting the 26-period EMA from the 12-period EMA.</a:t>
            </a:r>
            <a:endParaRPr sz="12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9-period EMA is considered as signal line</a:t>
            </a:r>
            <a:endParaRPr sz="125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Above the signal line represents the buying condition while below it represents selling condition..</a:t>
            </a:r>
            <a:endParaRPr sz="125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2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950" y="1721825"/>
            <a:ext cx="5638800" cy="9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type="title"/>
          </p:nvPr>
        </p:nvSpPr>
        <p:spPr>
          <a:xfrm>
            <a:off x="250275" y="278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Moving Average Convergence Divergence(MACD)</a:t>
            </a:r>
            <a:endParaRPr sz="2400">
              <a:solidFill>
                <a:schemeClr val="lt2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238" y="3838000"/>
            <a:ext cx="5610225" cy="10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10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Why should we use these indicators?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556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 sz="1400">
                <a:solidFill>
                  <a:srgbClr val="F3F3F3"/>
                </a:solidFill>
              </a:rPr>
              <a:t>Almost all researchers suggest this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 sz="1400">
                <a:solidFill>
                  <a:srgbClr val="F3F3F3"/>
                </a:solidFill>
              </a:rPr>
              <a:t>Bad performance over OHLCV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 sz="1400">
                <a:solidFill>
                  <a:srgbClr val="F3F3F3"/>
                </a:solidFill>
              </a:rPr>
              <a:t>Improved performance over these indicators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 sz="1400">
                <a:solidFill>
                  <a:srgbClr val="F3F3F3"/>
                </a:solidFill>
              </a:rPr>
              <a:t>Each indicators have their own importance and in models like random forest, it is like taking a vote from different features.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 sz="1400">
                <a:solidFill>
                  <a:srgbClr val="F3F3F3"/>
                </a:solidFill>
              </a:rPr>
              <a:t>Most important, it cancels the short term noise(daily noise)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475" y="2289250"/>
            <a:ext cx="6865250" cy="26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