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  <p:embeddedFont>
      <p:font typeface="Comfortaa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EAF9183-6C1F-4DD5-A00F-41C6D5E310D5}">
  <a:tblStyle styleId="{6EAF9183-6C1F-4DD5-A00F-41C6D5E310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28" Type="http://schemas.openxmlformats.org/officeDocument/2006/relationships/font" Target="fonts/Comfortaa-bold.fntdata"/><Relationship Id="rId27" Type="http://schemas.openxmlformats.org/officeDocument/2006/relationships/font" Target="fonts/Comforta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390525" y="1819275"/>
            <a:ext cx="8614800" cy="93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Toxic Comment Classification</a:t>
            </a:r>
            <a:endParaRPr/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Amish Ranjan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Vishal Chaudhary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Parth Patel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Of MLP</a:t>
            </a:r>
            <a:endParaRPr/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5 </a:t>
            </a:r>
            <a:r>
              <a:rPr lang="en" sz="1800"/>
              <a:t> hidden layers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Each layer has node with non-linear activation function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Feed forward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Uses back propagation</a:t>
            </a:r>
            <a:endParaRPr sz="1800"/>
          </a:p>
        </p:txBody>
      </p:sp>
      <p:graphicFrame>
        <p:nvGraphicFramePr>
          <p:cNvPr id="183" name="Shape 183"/>
          <p:cNvGraphicFramePr/>
          <p:nvPr/>
        </p:nvGraphicFramePr>
        <p:xfrm>
          <a:off x="4862725" y="18763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{6EAF9183-6C1F-4DD5-A00F-41C6D5E310D5}</a:tableStyleId>
              </a:tblPr>
              <a:tblGrid>
                <a:gridCol w="1657100"/>
                <a:gridCol w="1657100"/>
              </a:tblGrid>
              <a:tr h="352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Accuracy(%)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9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Toxic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93.25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9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Severe Toxic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98.79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9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Obscene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96.96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9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Threat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99.54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9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Insult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96.3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9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Identity Hate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98.98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NEURAL NETWORK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: Deep Neural Network</a:t>
            </a:r>
            <a:endParaRPr/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Layer : 100 nodes, ReLU activation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Hidden Layer : 10 nodes, ReLU activation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Layer : A Output Node, sigmoid activation.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Have advantage over MLP and Logistic Regression as we could have recurrent network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5" name="Shape 195"/>
          <p:cNvGraphicFramePr/>
          <p:nvPr/>
        </p:nvGraphicFramePr>
        <p:xfrm>
          <a:off x="4862725" y="18001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{6EAF9183-6C1F-4DD5-A00F-41C6D5E310D5}</a:tableStyleId>
              </a:tblPr>
              <a:tblGrid>
                <a:gridCol w="1657100"/>
                <a:gridCol w="1657100"/>
              </a:tblGrid>
              <a:tr h="352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Accuracy(%)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9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Toxic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94.45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9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Severe Toxic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98.94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9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Obscene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97.25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9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Threat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99.74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9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Insult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96.62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9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Identity Hate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99.07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1294650" y="1746100"/>
            <a:ext cx="65547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: Long Short-Term Memory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: LSTM</a:t>
            </a:r>
            <a:endParaRPr/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Input layer :</a:t>
            </a:r>
            <a:r>
              <a:rPr lang="en" sz="1600"/>
              <a:t> 300 LSTM cells 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Hidden Layer : Dense Layer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Output Node : One Output Layer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Performs better than Deep Neural network as it solves the vanishing gradient and exploding gradient problem.</a:t>
            </a:r>
            <a:endParaRPr sz="1600"/>
          </a:p>
        </p:txBody>
      </p:sp>
      <p:graphicFrame>
        <p:nvGraphicFramePr>
          <p:cNvPr id="207" name="Shape 207"/>
          <p:cNvGraphicFramePr/>
          <p:nvPr/>
        </p:nvGraphicFramePr>
        <p:xfrm>
          <a:off x="4862725" y="18001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{6EAF9183-6C1F-4DD5-A00F-41C6D5E310D5}</a:tableStyleId>
              </a:tblPr>
              <a:tblGrid>
                <a:gridCol w="1657100"/>
                <a:gridCol w="1657100"/>
              </a:tblGrid>
              <a:tr h="352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Accuracy(%)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9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Toxic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94.43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9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Severe Toxic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99.01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9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Obscene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97.28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9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Threat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99.74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9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Insult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96.67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9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Identity Hate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99.1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Shape 2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9475" y="801175"/>
            <a:ext cx="7105050" cy="400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 txBox="1"/>
          <p:nvPr/>
        </p:nvSpPr>
        <p:spPr>
          <a:xfrm>
            <a:off x="909750" y="130000"/>
            <a:ext cx="7324500" cy="8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Results Comparison</a:t>
            </a:r>
            <a:endParaRPr b="1" sz="3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4913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Few examples</a:t>
            </a:r>
            <a:endParaRPr/>
          </a:p>
        </p:txBody>
      </p:sp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350" y="1655550"/>
            <a:ext cx="8292400" cy="428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Shape 2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350" y="2287332"/>
            <a:ext cx="2662861" cy="280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Shape 2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350" y="2771265"/>
            <a:ext cx="7693702" cy="432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Shape 2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1350" y="4006567"/>
            <a:ext cx="3985356" cy="611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Shape 2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1350" y="3433489"/>
            <a:ext cx="2779026" cy="343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830700" y="70025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727550" y="1759025"/>
            <a:ext cx="70539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Tried other existing models presented by other research scholars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Our LSTM model tends to outperform most of the existing models on this dataset 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Many research paper suggests LSTM outperforms all the models for this specific problem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42275" y="1578050"/>
            <a:ext cx="7505700" cy="31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Nowadays Comments are part of almost every Social Website or E-commerce website as rating.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People sometimes use toxic language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Website administrators have to close the comment section just to avoid these things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are trying  Machine Learning’s magic to solve this problem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Toxicity may be of different types:- Basically, we are making binary classification over six classes:- Toxic, threat, insult, identity hate, severe toxic, obscene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819150" y="14307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Published by Google-Jigsaw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0.17 million wikipedia talk page edits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Labels for all six classes given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Pre-processing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Most API are not able to recognize f**k or a$$hole as toxic comment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have processed these non-standard english words to their actual form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Removed stop words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Removed numbers, dates and other symbols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Extraction</a:t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Used tf-idf vector for feature representation of words 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 incorporate word-word relation in a sentence we have used n-gram = 5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Tuned max_dif and min_dif to reflect toxic words in feature space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Used</a:t>
            </a:r>
            <a:endParaRPr/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Logistic Regression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MLP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Deep Neural Network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LSTM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Of Logistic Regression Model</a:t>
            </a:r>
            <a:endParaRPr/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Due to sigmoid function property, it separates the toxic word with other words by large margin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Due to lesser computational complexity, companies tend to use it over other models</a:t>
            </a:r>
            <a:endParaRPr sz="1800"/>
          </a:p>
        </p:txBody>
      </p:sp>
      <p:graphicFrame>
        <p:nvGraphicFramePr>
          <p:cNvPr id="171" name="Shape 171"/>
          <p:cNvGraphicFramePr/>
          <p:nvPr/>
        </p:nvGraphicFramePr>
        <p:xfrm>
          <a:off x="4862725" y="18001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{6EAF9183-6C1F-4DD5-A00F-41C6D5E310D5}</a:tableStyleId>
              </a:tblPr>
              <a:tblGrid>
                <a:gridCol w="1657100"/>
                <a:gridCol w="1657100"/>
              </a:tblGrid>
              <a:tr h="3526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Accuracy(%)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92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Toxic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93.31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92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Severe Toxic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98.98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92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Obscene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96.88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92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Threat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99.72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92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Insult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96.25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92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Identity Hate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99.08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1412400" y="1746100"/>
            <a:ext cx="63192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  LAYER  PERCEPTRON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