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tamaran" panose="020B0604020202020204" charset="0"/>
      <p:regular r:id="rId14"/>
      <p:bold r:id="rId15"/>
    </p:embeddedFont>
    <p:embeddedFont>
      <p:font typeface="Catamaran Medium" panose="020B0604020202020204" charset="0"/>
      <p:regular r:id="rId16"/>
      <p:bold r:id="rId17"/>
    </p:embeddedFont>
    <p:embeddedFont>
      <p:font typeface="Catamaran SemiBold" panose="020B0604020202020204" charset="0"/>
      <p:regular r:id="rId18"/>
      <p:bold r:id="rId19"/>
    </p:embeddedFont>
    <p:embeddedFont>
      <p:font typeface="Fredoka" panose="020B0604020202020204" charset="-79"/>
      <p:regular r:id="rId20"/>
      <p:bold r:id="rId21"/>
    </p:embeddedFont>
    <p:embeddedFont>
      <p:font typeface="Hind Siliguri SemiBold" panose="02000000000000000000" pitchFamily="2" charset="0"/>
      <p:regular r:id="rId22"/>
      <p:bold r:id="rId23"/>
    </p:embeddedFont>
    <p:embeddedFont>
      <p:font typeface="Palanquin Dark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4ac845ae2_3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334ac845ae2_3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4ac845ae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334ac845ae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4ac845ae2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334ac845ae2_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4ac845ae2_3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334ac845ae2_3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4ac845ae2_3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334ac845ae2_3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22369" y="1125307"/>
            <a:ext cx="4252500" cy="22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722369" y="3612482"/>
            <a:ext cx="42525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198150" y="1161975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title" idx="2"/>
          </p:nvPr>
        </p:nvSpPr>
        <p:spPr>
          <a:xfrm>
            <a:off x="840113" y="1601577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1"/>
          </p:nvPr>
        </p:nvSpPr>
        <p:spPr>
          <a:xfrm>
            <a:off x="1815700" y="1362000"/>
            <a:ext cx="2908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815700" y="1724473"/>
            <a:ext cx="29088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title" idx="4"/>
          </p:nvPr>
        </p:nvSpPr>
        <p:spPr>
          <a:xfrm>
            <a:off x="840113" y="2736911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ubTitle" idx="5"/>
          </p:nvPr>
        </p:nvSpPr>
        <p:spPr>
          <a:xfrm>
            <a:off x="1815700" y="2497338"/>
            <a:ext cx="2908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6"/>
          </p:nvPr>
        </p:nvSpPr>
        <p:spPr>
          <a:xfrm>
            <a:off x="1815700" y="2859811"/>
            <a:ext cx="29088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title" idx="7"/>
          </p:nvPr>
        </p:nvSpPr>
        <p:spPr>
          <a:xfrm>
            <a:off x="840113" y="3872245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8"/>
          </p:nvPr>
        </p:nvSpPr>
        <p:spPr>
          <a:xfrm>
            <a:off x="1815700" y="3632677"/>
            <a:ext cx="2908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ubTitle" idx="9"/>
          </p:nvPr>
        </p:nvSpPr>
        <p:spPr>
          <a:xfrm>
            <a:off x="1815700" y="3995150"/>
            <a:ext cx="29088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_1_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198150" y="1161975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2"/>
          </p:nvPr>
        </p:nvSpPr>
        <p:spPr>
          <a:xfrm flipH="1">
            <a:off x="3426330" y="1901615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 flipH="1">
            <a:off x="828152" y="1662046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3"/>
          </p:nvPr>
        </p:nvSpPr>
        <p:spPr>
          <a:xfrm flipH="1">
            <a:off x="828152" y="2024516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title" idx="4"/>
          </p:nvPr>
        </p:nvSpPr>
        <p:spPr>
          <a:xfrm flipH="1">
            <a:off x="3426330" y="3580843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ubTitle" idx="5"/>
          </p:nvPr>
        </p:nvSpPr>
        <p:spPr>
          <a:xfrm flipH="1">
            <a:off x="828152" y="3341263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ubTitle" idx="6"/>
          </p:nvPr>
        </p:nvSpPr>
        <p:spPr>
          <a:xfrm flipH="1">
            <a:off x="828152" y="3703733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title" idx="7"/>
          </p:nvPr>
        </p:nvSpPr>
        <p:spPr>
          <a:xfrm>
            <a:off x="4949666" y="1901615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8"/>
          </p:nvPr>
        </p:nvSpPr>
        <p:spPr>
          <a:xfrm>
            <a:off x="5920648" y="1662046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ubTitle" idx="9"/>
          </p:nvPr>
        </p:nvSpPr>
        <p:spPr>
          <a:xfrm>
            <a:off x="5920648" y="2024513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 idx="13"/>
          </p:nvPr>
        </p:nvSpPr>
        <p:spPr>
          <a:xfrm>
            <a:off x="4949672" y="3580848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ubTitle" idx="14"/>
          </p:nvPr>
        </p:nvSpPr>
        <p:spPr>
          <a:xfrm>
            <a:off x="5920648" y="3341268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5"/>
          </p:nvPr>
        </p:nvSpPr>
        <p:spPr>
          <a:xfrm>
            <a:off x="5920648" y="3703754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198150" y="1161975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1184125" y="2557875"/>
            <a:ext cx="23979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0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>
            <a:off x="994550" y="3466212"/>
            <a:ext cx="2776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2"/>
          </p:nvPr>
        </p:nvSpPr>
        <p:spPr>
          <a:xfrm>
            <a:off x="5562150" y="2557875"/>
            <a:ext cx="23979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5000"/>
              <a:buNone/>
              <a:defRPr sz="5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3"/>
          </p:nvPr>
        </p:nvSpPr>
        <p:spPr>
          <a:xfrm>
            <a:off x="5372700" y="3466212"/>
            <a:ext cx="27768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4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5"/>
          </p:nvPr>
        </p:nvSpPr>
        <p:spPr>
          <a:xfrm>
            <a:off x="994550" y="1999225"/>
            <a:ext cx="277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6"/>
          </p:nvPr>
        </p:nvSpPr>
        <p:spPr>
          <a:xfrm>
            <a:off x="5372700" y="1999225"/>
            <a:ext cx="2776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1155481" y="2343512"/>
            <a:ext cx="2958900" cy="10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1155481" y="1636317"/>
            <a:ext cx="29589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 hasCustomPrompt="1"/>
          </p:nvPr>
        </p:nvSpPr>
        <p:spPr>
          <a:xfrm>
            <a:off x="1468050" y="1809750"/>
            <a:ext cx="62079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 flipH="1">
            <a:off x="1468050" y="3186441"/>
            <a:ext cx="62079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198150" y="1161900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1530661" y="2102812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29711" y="2876268"/>
            <a:ext cx="2287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2"/>
          </p:nvPr>
        </p:nvSpPr>
        <p:spPr>
          <a:xfrm>
            <a:off x="829711" y="3247668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 idx="3"/>
          </p:nvPr>
        </p:nvSpPr>
        <p:spPr>
          <a:xfrm>
            <a:off x="4129048" y="2102812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ubTitle" idx="4"/>
          </p:nvPr>
        </p:nvSpPr>
        <p:spPr>
          <a:xfrm>
            <a:off x="3428103" y="2876268"/>
            <a:ext cx="2287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5"/>
          </p:nvPr>
        </p:nvSpPr>
        <p:spPr>
          <a:xfrm>
            <a:off x="3428103" y="3247668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6"/>
          </p:nvPr>
        </p:nvSpPr>
        <p:spPr>
          <a:xfrm>
            <a:off x="6727436" y="2102812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7"/>
          </p:nvPr>
        </p:nvSpPr>
        <p:spPr>
          <a:xfrm>
            <a:off x="6026489" y="2876268"/>
            <a:ext cx="2287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8"/>
          </p:nvPr>
        </p:nvSpPr>
        <p:spPr>
          <a:xfrm>
            <a:off x="6026489" y="3247668"/>
            <a:ext cx="2287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198150" y="1161900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 txBox="1">
            <a:spLocks noGrp="1"/>
          </p:cNvSpPr>
          <p:nvPr>
            <p:ph type="subTitle" idx="1"/>
          </p:nvPr>
        </p:nvSpPr>
        <p:spPr>
          <a:xfrm>
            <a:off x="838800" y="3641490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2"/>
          </p:nvPr>
        </p:nvSpPr>
        <p:spPr>
          <a:xfrm>
            <a:off x="838800" y="4029710"/>
            <a:ext cx="2070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>
            <a:off x="3536543" y="3641490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"/>
          </p:nvPr>
        </p:nvSpPr>
        <p:spPr>
          <a:xfrm>
            <a:off x="3536557" y="4029710"/>
            <a:ext cx="2070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5"/>
          </p:nvPr>
        </p:nvSpPr>
        <p:spPr>
          <a:xfrm>
            <a:off x="6234300" y="3641490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6"/>
          </p:nvPr>
        </p:nvSpPr>
        <p:spPr>
          <a:xfrm>
            <a:off x="6234300" y="4029710"/>
            <a:ext cx="2070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redoka"/>
              <a:buNone/>
              <a:defRPr sz="3600"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7"/>
          </p:nvPr>
        </p:nvSpPr>
        <p:spPr>
          <a:xfrm>
            <a:off x="838800" y="1907228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8"/>
          </p:nvPr>
        </p:nvSpPr>
        <p:spPr>
          <a:xfrm>
            <a:off x="838800" y="2295448"/>
            <a:ext cx="2070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9"/>
          </p:nvPr>
        </p:nvSpPr>
        <p:spPr>
          <a:xfrm>
            <a:off x="3536543" y="1907228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ubTitle" idx="13"/>
          </p:nvPr>
        </p:nvSpPr>
        <p:spPr>
          <a:xfrm>
            <a:off x="3536557" y="2295448"/>
            <a:ext cx="2070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subTitle" idx="14"/>
          </p:nvPr>
        </p:nvSpPr>
        <p:spPr>
          <a:xfrm>
            <a:off x="6234300" y="1907228"/>
            <a:ext cx="2070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5"/>
          </p:nvPr>
        </p:nvSpPr>
        <p:spPr>
          <a:xfrm>
            <a:off x="6234300" y="2295448"/>
            <a:ext cx="2070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944688" y="3492729"/>
            <a:ext cx="3392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1"/>
          </p:nvPr>
        </p:nvSpPr>
        <p:spPr>
          <a:xfrm>
            <a:off x="944688" y="1216227"/>
            <a:ext cx="3392700" cy="19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1714950" y="1435448"/>
            <a:ext cx="57141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2475000" y="1942761"/>
            <a:ext cx="4194000" cy="1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198150" y="1161900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_1_1_1">
    <p:bg>
      <p:bgPr>
        <a:noFill/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4919570" y="1268572"/>
            <a:ext cx="3162900" cy="14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"/>
          </p:nvPr>
        </p:nvSpPr>
        <p:spPr>
          <a:xfrm>
            <a:off x="4919570" y="2717500"/>
            <a:ext cx="31629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4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198150" y="1161900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 flipH="1">
            <a:off x="3429804" y="1601583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1"/>
          </p:nvPr>
        </p:nvSpPr>
        <p:spPr>
          <a:xfrm flipH="1">
            <a:off x="820650" y="1362000"/>
            <a:ext cx="240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2"/>
          </p:nvPr>
        </p:nvSpPr>
        <p:spPr>
          <a:xfrm flipH="1">
            <a:off x="820650" y="1724473"/>
            <a:ext cx="2402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3"/>
          </p:nvPr>
        </p:nvSpPr>
        <p:spPr>
          <a:xfrm flipH="1">
            <a:off x="3429804" y="3872251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4"/>
          </p:nvPr>
        </p:nvSpPr>
        <p:spPr>
          <a:xfrm flipH="1">
            <a:off x="820650" y="3632677"/>
            <a:ext cx="240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5"/>
          </p:nvPr>
        </p:nvSpPr>
        <p:spPr>
          <a:xfrm flipH="1">
            <a:off x="820650" y="3995150"/>
            <a:ext cx="2402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title" idx="6"/>
          </p:nvPr>
        </p:nvSpPr>
        <p:spPr>
          <a:xfrm>
            <a:off x="4946196" y="1601583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7"/>
          </p:nvPr>
        </p:nvSpPr>
        <p:spPr>
          <a:xfrm>
            <a:off x="5920775" y="1362000"/>
            <a:ext cx="240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8"/>
          </p:nvPr>
        </p:nvSpPr>
        <p:spPr>
          <a:xfrm>
            <a:off x="5920775" y="1724473"/>
            <a:ext cx="2402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title" idx="13"/>
          </p:nvPr>
        </p:nvSpPr>
        <p:spPr>
          <a:xfrm>
            <a:off x="4946196" y="3872251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14"/>
          </p:nvPr>
        </p:nvSpPr>
        <p:spPr>
          <a:xfrm>
            <a:off x="5920775" y="3632677"/>
            <a:ext cx="240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15"/>
          </p:nvPr>
        </p:nvSpPr>
        <p:spPr>
          <a:xfrm>
            <a:off x="5920775" y="3995150"/>
            <a:ext cx="2402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 idx="16"/>
          </p:nvPr>
        </p:nvSpPr>
        <p:spPr>
          <a:xfrm flipH="1">
            <a:off x="3429804" y="2736917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17"/>
          </p:nvPr>
        </p:nvSpPr>
        <p:spPr>
          <a:xfrm flipH="1">
            <a:off x="820650" y="2497339"/>
            <a:ext cx="240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ubTitle" idx="18"/>
          </p:nvPr>
        </p:nvSpPr>
        <p:spPr>
          <a:xfrm flipH="1">
            <a:off x="820650" y="2859811"/>
            <a:ext cx="2402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19"/>
          </p:nvPr>
        </p:nvSpPr>
        <p:spPr>
          <a:xfrm>
            <a:off x="4946196" y="2736917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20"/>
          </p:nvPr>
        </p:nvSpPr>
        <p:spPr>
          <a:xfrm>
            <a:off x="5920775" y="2497339"/>
            <a:ext cx="24027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21"/>
          </p:nvPr>
        </p:nvSpPr>
        <p:spPr>
          <a:xfrm>
            <a:off x="5920775" y="2859811"/>
            <a:ext cx="24027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3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722375" y="1343950"/>
            <a:ext cx="38496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1"/>
          </p:nvPr>
        </p:nvSpPr>
        <p:spPr>
          <a:xfrm>
            <a:off x="722375" y="2305848"/>
            <a:ext cx="3849600" cy="10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722375" y="3464106"/>
            <a:ext cx="3382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2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/>
              </a:rPr>
              <a:t>Flaticon</a:t>
            </a:r>
            <a:r>
              <a:rPr lang="en" sz="12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 b="1" i="0" u="none" strike="noStrike" cap="none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/>
              </a:rPr>
              <a:t>Freepik</a:t>
            </a:r>
            <a:endParaRPr sz="1200" b="1" i="0" u="none" strike="noStrike" cap="none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body" idx="1"/>
          </p:nvPr>
        </p:nvSpPr>
        <p:spPr>
          <a:xfrm>
            <a:off x="720000" y="1457725"/>
            <a:ext cx="7704000" cy="30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198150" y="1161975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>
            <a:off x="198150" y="1161900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4748375" y="2544100"/>
            <a:ext cx="3675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1" name="Google Shape;181;p25"/>
          <p:cNvSpPr txBox="1">
            <a:spLocks noGrp="1"/>
          </p:cNvSpPr>
          <p:nvPr>
            <p:ph type="body" idx="2"/>
          </p:nvPr>
        </p:nvSpPr>
        <p:spPr>
          <a:xfrm>
            <a:off x="720013" y="1457725"/>
            <a:ext cx="3675600" cy="30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198150" y="1161900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844722" y="1901615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1815700" y="1662046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2"/>
          </p:nvPr>
        </p:nvSpPr>
        <p:spPr>
          <a:xfrm>
            <a:off x="1815700" y="2024516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3"/>
          </p:nvPr>
        </p:nvSpPr>
        <p:spPr>
          <a:xfrm>
            <a:off x="844722" y="3580843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4"/>
          </p:nvPr>
        </p:nvSpPr>
        <p:spPr>
          <a:xfrm>
            <a:off x="1815700" y="3341263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1815700" y="3703733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 idx="6"/>
          </p:nvPr>
        </p:nvSpPr>
        <p:spPr>
          <a:xfrm>
            <a:off x="4946586" y="1901615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5917568" y="1662046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8"/>
          </p:nvPr>
        </p:nvSpPr>
        <p:spPr>
          <a:xfrm>
            <a:off x="5917568" y="2024513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13"/>
          </p:nvPr>
        </p:nvSpPr>
        <p:spPr>
          <a:xfrm>
            <a:off x="4946592" y="3580848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4"/>
          </p:nvPr>
        </p:nvSpPr>
        <p:spPr>
          <a:xfrm>
            <a:off x="5917568" y="3341268"/>
            <a:ext cx="2395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5"/>
          </p:nvPr>
        </p:nvSpPr>
        <p:spPr>
          <a:xfrm>
            <a:off x="5917568" y="3703754"/>
            <a:ext cx="23952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574485" y="2117825"/>
            <a:ext cx="3601800" cy="1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4596" y="1339375"/>
            <a:ext cx="36018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20000" y="1831750"/>
            <a:ext cx="4350000" cy="23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198150" y="1161975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3_1_2_1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198150" y="1161975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4490604" y="1901621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5441939" y="1662050"/>
            <a:ext cx="2864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ubTitle" idx="2"/>
          </p:nvPr>
        </p:nvSpPr>
        <p:spPr>
          <a:xfrm>
            <a:off x="5441939" y="2024516"/>
            <a:ext cx="28644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 idx="3"/>
          </p:nvPr>
        </p:nvSpPr>
        <p:spPr>
          <a:xfrm>
            <a:off x="4490604" y="3580843"/>
            <a:ext cx="7680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4"/>
          </p:nvPr>
        </p:nvSpPr>
        <p:spPr>
          <a:xfrm>
            <a:off x="5441939" y="3341267"/>
            <a:ext cx="28644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200"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5"/>
          </p:nvPr>
        </p:nvSpPr>
        <p:spPr>
          <a:xfrm>
            <a:off x="5441939" y="3703752"/>
            <a:ext cx="28644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722375" y="2255025"/>
            <a:ext cx="38496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title" idx="2"/>
          </p:nvPr>
        </p:nvSpPr>
        <p:spPr>
          <a:xfrm>
            <a:off x="820800" y="977538"/>
            <a:ext cx="13131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ubTitle" idx="1"/>
          </p:nvPr>
        </p:nvSpPr>
        <p:spPr>
          <a:xfrm>
            <a:off x="722375" y="3799013"/>
            <a:ext cx="30393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/>
          <p:nvPr/>
        </p:nvSpPr>
        <p:spPr>
          <a:xfrm>
            <a:off x="198150" y="1161975"/>
            <a:ext cx="8747700" cy="3685800"/>
          </a:xfrm>
          <a:prstGeom prst="roundRect">
            <a:avLst>
              <a:gd name="adj" fmla="val 421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4069175" y="1831750"/>
            <a:ext cx="4350000" cy="23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198150" y="295800"/>
            <a:ext cx="8747700" cy="4551900"/>
          </a:xfrm>
          <a:prstGeom prst="roundRect">
            <a:avLst>
              <a:gd name="adj" fmla="val 338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994550" y="2932900"/>
            <a:ext cx="2776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5372700" y="2932900"/>
            <a:ext cx="2776800" cy="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994550" y="2340700"/>
            <a:ext cx="2776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title" idx="3"/>
          </p:nvPr>
        </p:nvSpPr>
        <p:spPr>
          <a:xfrm>
            <a:off x="5372700" y="2340700"/>
            <a:ext cx="27768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"/>
              <a:buNone/>
              <a:defRPr sz="36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title" idx="4"/>
          </p:nvPr>
        </p:nvSpPr>
        <p:spPr>
          <a:xfrm>
            <a:off x="1940000" y="1590756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title" idx="5"/>
          </p:nvPr>
        </p:nvSpPr>
        <p:spPr>
          <a:xfrm>
            <a:off x="6318150" y="1590756"/>
            <a:ext cx="885900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ind Siliguri SemiBold"/>
              <a:buNone/>
              <a:defRPr sz="32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ind Siliguri SemiBold"/>
              <a:buNone/>
              <a:defRPr sz="3600" b="0" i="0" u="none" strike="noStrike" cap="none">
                <a:solidFill>
                  <a:schemeClr val="dk1"/>
                </a:solidFill>
                <a:latin typeface="Hind Siliguri SemiBold"/>
                <a:ea typeface="Hind Siliguri SemiBold"/>
                <a:cs typeface="Hind Siliguri SemiBold"/>
                <a:sym typeface="Hind Siliguri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●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○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tamaran"/>
              <a:buChar char="■"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952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ctrTitle"/>
          </p:nvPr>
        </p:nvSpPr>
        <p:spPr>
          <a:xfrm flipH="1">
            <a:off x="266450" y="721975"/>
            <a:ext cx="4942200" cy="26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Secure Bank Mobile Check Deposit- Benefits Analysis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subTitle" idx="1"/>
          </p:nvPr>
        </p:nvSpPr>
        <p:spPr>
          <a:xfrm flipH="1">
            <a:off x="382094" y="3792757"/>
            <a:ext cx="42525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5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February 14, 2025</a:t>
            </a:r>
            <a:endParaRPr dirty="0"/>
          </a:p>
        </p:txBody>
      </p:sp>
      <p:cxnSp>
        <p:nvCxnSpPr>
          <p:cNvPr id="197" name="Google Shape;197;p29"/>
          <p:cNvCxnSpPr/>
          <p:nvPr/>
        </p:nvCxnSpPr>
        <p:spPr>
          <a:xfrm rot="10800000">
            <a:off x="382097" y="3541055"/>
            <a:ext cx="2655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8" name="Google Shape;198;p29"/>
          <p:cNvGrpSpPr/>
          <p:nvPr/>
        </p:nvGrpSpPr>
        <p:grpSpPr>
          <a:xfrm>
            <a:off x="8351163" y="842031"/>
            <a:ext cx="351663" cy="333831"/>
            <a:chOff x="6222125" y="2025975"/>
            <a:chExt cx="499450" cy="474125"/>
          </a:xfrm>
        </p:grpSpPr>
        <p:sp>
          <p:nvSpPr>
            <p:cNvPr id="199" name="Google Shape;199;p29"/>
            <p:cNvSpPr/>
            <p:nvPr/>
          </p:nvSpPr>
          <p:spPr>
            <a:xfrm>
              <a:off x="6222125" y="2025975"/>
              <a:ext cx="499450" cy="474125"/>
            </a:xfrm>
            <a:custGeom>
              <a:avLst/>
              <a:gdLst/>
              <a:ahLst/>
              <a:cxnLst/>
              <a:rect l="l" t="t" r="r" b="b"/>
              <a:pathLst>
                <a:path w="19978" h="18965" extrusionOk="0">
                  <a:moveTo>
                    <a:pt x="10490" y="1134"/>
                  </a:moveTo>
                  <a:cubicBezTo>
                    <a:pt x="15095" y="1134"/>
                    <a:pt x="18839" y="4878"/>
                    <a:pt x="18839" y="9483"/>
                  </a:cubicBezTo>
                  <a:cubicBezTo>
                    <a:pt x="18839" y="14087"/>
                    <a:pt x="15095" y="17832"/>
                    <a:pt x="10490" y="17832"/>
                  </a:cubicBezTo>
                  <a:cubicBezTo>
                    <a:pt x="5886" y="17832"/>
                    <a:pt x="2142" y="14087"/>
                    <a:pt x="2142" y="9483"/>
                  </a:cubicBezTo>
                  <a:cubicBezTo>
                    <a:pt x="2142" y="4878"/>
                    <a:pt x="5886" y="1134"/>
                    <a:pt x="10490" y="1134"/>
                  </a:cubicBezTo>
                  <a:close/>
                  <a:moveTo>
                    <a:pt x="10488" y="0"/>
                  </a:moveTo>
                  <a:cubicBezTo>
                    <a:pt x="6717" y="0"/>
                    <a:pt x="3222" y="2259"/>
                    <a:pt x="1731" y="5853"/>
                  </a:cubicBezTo>
                  <a:cubicBezTo>
                    <a:pt x="1" y="10032"/>
                    <a:pt x="1462" y="14854"/>
                    <a:pt x="5222" y="17367"/>
                  </a:cubicBezTo>
                  <a:cubicBezTo>
                    <a:pt x="6828" y="18439"/>
                    <a:pt x="8663" y="18964"/>
                    <a:pt x="10487" y="18964"/>
                  </a:cubicBezTo>
                  <a:cubicBezTo>
                    <a:pt x="12934" y="18964"/>
                    <a:pt x="15362" y="18020"/>
                    <a:pt x="17194" y="16186"/>
                  </a:cubicBezTo>
                  <a:cubicBezTo>
                    <a:pt x="18978" y="14414"/>
                    <a:pt x="19978" y="11998"/>
                    <a:pt x="19972" y="9483"/>
                  </a:cubicBezTo>
                  <a:cubicBezTo>
                    <a:pt x="19972" y="4960"/>
                    <a:pt x="16777" y="1065"/>
                    <a:pt x="12341" y="183"/>
                  </a:cubicBezTo>
                  <a:cubicBezTo>
                    <a:pt x="11721" y="60"/>
                    <a:pt x="11101" y="0"/>
                    <a:pt x="10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6309175" y="2087825"/>
              <a:ext cx="350425" cy="350425"/>
            </a:xfrm>
            <a:custGeom>
              <a:avLst/>
              <a:gdLst/>
              <a:ahLst/>
              <a:cxnLst/>
              <a:rect l="l" t="t" r="r" b="b"/>
              <a:pathLst>
                <a:path w="14017" h="14017" extrusionOk="0">
                  <a:moveTo>
                    <a:pt x="7008" y="1133"/>
                  </a:moveTo>
                  <a:cubicBezTo>
                    <a:pt x="10248" y="1133"/>
                    <a:pt x="12884" y="3769"/>
                    <a:pt x="12884" y="7009"/>
                  </a:cubicBezTo>
                  <a:cubicBezTo>
                    <a:pt x="12884" y="10249"/>
                    <a:pt x="10248" y="12885"/>
                    <a:pt x="7008" y="12885"/>
                  </a:cubicBezTo>
                  <a:cubicBezTo>
                    <a:pt x="3769" y="12885"/>
                    <a:pt x="1133" y="10249"/>
                    <a:pt x="1133" y="7009"/>
                  </a:cubicBezTo>
                  <a:cubicBezTo>
                    <a:pt x="1133" y="3769"/>
                    <a:pt x="3769" y="1133"/>
                    <a:pt x="7008" y="1133"/>
                  </a:cubicBezTo>
                  <a:close/>
                  <a:moveTo>
                    <a:pt x="7008" y="1"/>
                  </a:moveTo>
                  <a:cubicBezTo>
                    <a:pt x="3144" y="1"/>
                    <a:pt x="0" y="3144"/>
                    <a:pt x="0" y="7009"/>
                  </a:cubicBezTo>
                  <a:cubicBezTo>
                    <a:pt x="0" y="10874"/>
                    <a:pt x="3144" y="14017"/>
                    <a:pt x="7008" y="14017"/>
                  </a:cubicBezTo>
                  <a:cubicBezTo>
                    <a:pt x="10873" y="14017"/>
                    <a:pt x="14017" y="10874"/>
                    <a:pt x="14017" y="7009"/>
                  </a:cubicBezTo>
                  <a:cubicBezTo>
                    <a:pt x="14017" y="3144"/>
                    <a:pt x="10873" y="1"/>
                    <a:pt x="7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9"/>
            <p:cNvSpPr/>
            <p:nvPr/>
          </p:nvSpPr>
          <p:spPr>
            <a:xfrm>
              <a:off x="6431600" y="2142250"/>
              <a:ext cx="105575" cy="241575"/>
            </a:xfrm>
            <a:custGeom>
              <a:avLst/>
              <a:gdLst/>
              <a:ahLst/>
              <a:cxnLst/>
              <a:rect l="l" t="t" r="r" b="b"/>
              <a:pathLst>
                <a:path w="4223" h="9663" extrusionOk="0">
                  <a:moveTo>
                    <a:pt x="2111" y="1"/>
                  </a:moveTo>
                  <a:cubicBezTo>
                    <a:pt x="1797" y="1"/>
                    <a:pt x="1547" y="254"/>
                    <a:pt x="1547" y="568"/>
                  </a:cubicBezTo>
                  <a:lnTo>
                    <a:pt x="1547" y="1504"/>
                  </a:lnTo>
                  <a:cubicBezTo>
                    <a:pt x="599" y="1785"/>
                    <a:pt x="1" y="2718"/>
                    <a:pt x="143" y="3697"/>
                  </a:cubicBezTo>
                  <a:cubicBezTo>
                    <a:pt x="285" y="4675"/>
                    <a:pt x="1124" y="5399"/>
                    <a:pt x="2111" y="5399"/>
                  </a:cubicBezTo>
                  <a:cubicBezTo>
                    <a:pt x="2872" y="5399"/>
                    <a:pt x="3256" y="6320"/>
                    <a:pt x="2715" y="6858"/>
                  </a:cubicBezTo>
                  <a:cubicBezTo>
                    <a:pt x="2542" y="7033"/>
                    <a:pt x="2328" y="7111"/>
                    <a:pt x="2118" y="7111"/>
                  </a:cubicBezTo>
                  <a:cubicBezTo>
                    <a:pt x="1679" y="7111"/>
                    <a:pt x="1257" y="6769"/>
                    <a:pt x="1257" y="6254"/>
                  </a:cubicBezTo>
                  <a:cubicBezTo>
                    <a:pt x="1257" y="5940"/>
                    <a:pt x="1003" y="5686"/>
                    <a:pt x="689" y="5686"/>
                  </a:cubicBezTo>
                  <a:cubicBezTo>
                    <a:pt x="378" y="5686"/>
                    <a:pt x="125" y="5940"/>
                    <a:pt x="125" y="6254"/>
                  </a:cubicBezTo>
                  <a:cubicBezTo>
                    <a:pt x="125" y="7133"/>
                    <a:pt x="701" y="7909"/>
                    <a:pt x="1547" y="8159"/>
                  </a:cubicBezTo>
                  <a:lnTo>
                    <a:pt x="1547" y="9098"/>
                  </a:lnTo>
                  <a:cubicBezTo>
                    <a:pt x="1547" y="9409"/>
                    <a:pt x="1797" y="9663"/>
                    <a:pt x="2111" y="9663"/>
                  </a:cubicBezTo>
                  <a:cubicBezTo>
                    <a:pt x="2425" y="9663"/>
                    <a:pt x="2679" y="9409"/>
                    <a:pt x="2679" y="9098"/>
                  </a:cubicBezTo>
                  <a:lnTo>
                    <a:pt x="2679" y="8159"/>
                  </a:lnTo>
                  <a:cubicBezTo>
                    <a:pt x="3624" y="7878"/>
                    <a:pt x="4222" y="6945"/>
                    <a:pt x="4080" y="5967"/>
                  </a:cubicBezTo>
                  <a:cubicBezTo>
                    <a:pt x="3939" y="4991"/>
                    <a:pt x="3102" y="4267"/>
                    <a:pt x="2118" y="4267"/>
                  </a:cubicBezTo>
                  <a:cubicBezTo>
                    <a:pt x="2116" y="4267"/>
                    <a:pt x="2114" y="4267"/>
                    <a:pt x="2111" y="4267"/>
                  </a:cubicBezTo>
                  <a:cubicBezTo>
                    <a:pt x="2106" y="4267"/>
                    <a:pt x="2100" y="4267"/>
                    <a:pt x="2095" y="4267"/>
                  </a:cubicBezTo>
                  <a:cubicBezTo>
                    <a:pt x="1622" y="4267"/>
                    <a:pt x="1239" y="3884"/>
                    <a:pt x="1239" y="3410"/>
                  </a:cubicBezTo>
                  <a:cubicBezTo>
                    <a:pt x="1239" y="2935"/>
                    <a:pt x="1622" y="2555"/>
                    <a:pt x="2095" y="2555"/>
                  </a:cubicBezTo>
                  <a:cubicBezTo>
                    <a:pt x="2100" y="2555"/>
                    <a:pt x="2106" y="2555"/>
                    <a:pt x="2111" y="2555"/>
                  </a:cubicBezTo>
                  <a:cubicBezTo>
                    <a:pt x="2582" y="2555"/>
                    <a:pt x="2966" y="2939"/>
                    <a:pt x="2966" y="3410"/>
                  </a:cubicBezTo>
                  <a:cubicBezTo>
                    <a:pt x="2966" y="3724"/>
                    <a:pt x="3220" y="3977"/>
                    <a:pt x="3534" y="3977"/>
                  </a:cubicBezTo>
                  <a:cubicBezTo>
                    <a:pt x="3845" y="3977"/>
                    <a:pt x="4098" y="3724"/>
                    <a:pt x="4098" y="3410"/>
                  </a:cubicBezTo>
                  <a:cubicBezTo>
                    <a:pt x="4098" y="2531"/>
                    <a:pt x="3522" y="1755"/>
                    <a:pt x="2679" y="1504"/>
                  </a:cubicBezTo>
                  <a:lnTo>
                    <a:pt x="2679" y="568"/>
                  </a:lnTo>
                  <a:cubicBezTo>
                    <a:pt x="2679" y="254"/>
                    <a:pt x="2425" y="1"/>
                    <a:pt x="2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2" name="Google Shape;20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600" y="930850"/>
            <a:ext cx="3750450" cy="25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subTitle" idx="1"/>
          </p:nvPr>
        </p:nvSpPr>
        <p:spPr>
          <a:xfrm>
            <a:off x="556150" y="1088050"/>
            <a:ext cx="4481700" cy="34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Tangible benefits (cost savings, faster deposits, revenue growth) directly support strategic KPIs.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Improved efficiency and enhanced security address integration and operational concerns.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Better user experience and quicker service drive higher adoption and satisfaction.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Strengthened compliance and fraud prevention meet legal standards.</a:t>
            </a:r>
            <a:endParaRPr sz="1500"/>
          </a:p>
        </p:txBody>
      </p:sp>
      <p:pic>
        <p:nvPicPr>
          <p:cNvPr id="321" name="Google Shape;321;p38"/>
          <p:cNvPicPr preferRelativeResize="0"/>
          <p:nvPr/>
        </p:nvPicPr>
        <p:blipFill rotWithShape="1">
          <a:blip r:embed="rId3">
            <a:alphaModFix/>
          </a:blip>
          <a:srcRect l="21091" r="21091"/>
          <a:stretch/>
        </p:blipFill>
        <p:spPr>
          <a:xfrm>
            <a:off x="5259576" y="1240450"/>
            <a:ext cx="3184800" cy="3183600"/>
          </a:xfrm>
          <a:prstGeom prst="roundRect">
            <a:avLst>
              <a:gd name="adj" fmla="val 4969"/>
            </a:avLst>
          </a:prstGeom>
          <a:noFill/>
          <a:ln>
            <a:noFill/>
          </a:ln>
        </p:spPr>
      </p:pic>
      <p:sp>
        <p:nvSpPr>
          <p:cNvPr id="322" name="Google Shape;322;p38"/>
          <p:cNvSpPr/>
          <p:nvPr/>
        </p:nvSpPr>
        <p:spPr>
          <a:xfrm>
            <a:off x="5259578" y="1286729"/>
            <a:ext cx="586800" cy="58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38"/>
          <p:cNvGrpSpPr/>
          <p:nvPr/>
        </p:nvGrpSpPr>
        <p:grpSpPr>
          <a:xfrm>
            <a:off x="5386323" y="1413693"/>
            <a:ext cx="333304" cy="332873"/>
            <a:chOff x="5053900" y="2021500"/>
            <a:chExt cx="483750" cy="483125"/>
          </a:xfrm>
        </p:grpSpPr>
        <p:sp>
          <p:nvSpPr>
            <p:cNvPr id="324" name="Google Shape;324;p38"/>
            <p:cNvSpPr/>
            <p:nvPr/>
          </p:nvSpPr>
          <p:spPr>
            <a:xfrm>
              <a:off x="5281350" y="2078100"/>
              <a:ext cx="127375" cy="127350"/>
            </a:xfrm>
            <a:custGeom>
              <a:avLst/>
              <a:gdLst/>
              <a:ahLst/>
              <a:cxnLst/>
              <a:rect l="l" t="t" r="r" b="b"/>
              <a:pathLst>
                <a:path w="5095" h="5094" extrusionOk="0"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cubicBezTo>
                    <a:pt x="1" y="879"/>
                    <a:pt x="251" y="1132"/>
                    <a:pt x="565" y="1132"/>
                  </a:cubicBezTo>
                  <a:cubicBezTo>
                    <a:pt x="2440" y="1135"/>
                    <a:pt x="3959" y="2654"/>
                    <a:pt x="3962" y="4529"/>
                  </a:cubicBezTo>
                  <a:cubicBezTo>
                    <a:pt x="3962" y="4843"/>
                    <a:pt x="4216" y="5094"/>
                    <a:pt x="4530" y="5094"/>
                  </a:cubicBezTo>
                  <a:cubicBezTo>
                    <a:pt x="4841" y="5094"/>
                    <a:pt x="5094" y="4843"/>
                    <a:pt x="5094" y="4529"/>
                  </a:cubicBezTo>
                  <a:cubicBezTo>
                    <a:pt x="5091" y="2029"/>
                    <a:pt x="3065" y="3"/>
                    <a:pt x="5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5118000" y="2021500"/>
              <a:ext cx="368700" cy="483125"/>
            </a:xfrm>
            <a:custGeom>
              <a:avLst/>
              <a:gdLst/>
              <a:ahLst/>
              <a:cxnLst/>
              <a:rect l="l" t="t" r="r" b="b"/>
              <a:pathLst>
                <a:path w="14748" h="19325" extrusionOk="0">
                  <a:moveTo>
                    <a:pt x="7088" y="1135"/>
                  </a:moveTo>
                  <a:cubicBezTo>
                    <a:pt x="8391" y="1135"/>
                    <a:pt x="9651" y="1571"/>
                    <a:pt x="10668" y="2397"/>
                  </a:cubicBezTo>
                  <a:cubicBezTo>
                    <a:pt x="13159" y="4417"/>
                    <a:pt x="13473" y="8104"/>
                    <a:pt x="11360" y="10516"/>
                  </a:cubicBezTo>
                  <a:cubicBezTo>
                    <a:pt x="10572" y="11419"/>
                    <a:pt x="10085" y="12503"/>
                    <a:pt x="9962" y="13626"/>
                  </a:cubicBezTo>
                  <a:lnTo>
                    <a:pt x="4237" y="13626"/>
                  </a:lnTo>
                  <a:cubicBezTo>
                    <a:pt x="4107" y="12482"/>
                    <a:pt x="3630" y="11407"/>
                    <a:pt x="2866" y="10550"/>
                  </a:cubicBezTo>
                  <a:cubicBezTo>
                    <a:pt x="1658" y="9191"/>
                    <a:pt x="1184" y="7367"/>
                    <a:pt x="1571" y="5549"/>
                  </a:cubicBezTo>
                  <a:cubicBezTo>
                    <a:pt x="2020" y="3427"/>
                    <a:pt x="3748" y="1706"/>
                    <a:pt x="5873" y="1262"/>
                  </a:cubicBezTo>
                  <a:cubicBezTo>
                    <a:pt x="6278" y="1177"/>
                    <a:pt x="6685" y="1135"/>
                    <a:pt x="7088" y="1135"/>
                  </a:cubicBezTo>
                  <a:close/>
                  <a:moveTo>
                    <a:pt x="9931" y="14759"/>
                  </a:moveTo>
                  <a:lnTo>
                    <a:pt x="9931" y="15323"/>
                  </a:lnTo>
                  <a:cubicBezTo>
                    <a:pt x="9931" y="15637"/>
                    <a:pt x="9678" y="15891"/>
                    <a:pt x="9364" y="15891"/>
                  </a:cubicBezTo>
                  <a:lnTo>
                    <a:pt x="4835" y="15891"/>
                  </a:lnTo>
                  <a:cubicBezTo>
                    <a:pt x="4521" y="15891"/>
                    <a:pt x="4270" y="15637"/>
                    <a:pt x="4270" y="15323"/>
                  </a:cubicBezTo>
                  <a:lnTo>
                    <a:pt x="4270" y="14759"/>
                  </a:lnTo>
                  <a:close/>
                  <a:moveTo>
                    <a:pt x="8699" y="17023"/>
                  </a:moveTo>
                  <a:cubicBezTo>
                    <a:pt x="8464" y="17694"/>
                    <a:pt x="7827" y="18192"/>
                    <a:pt x="7099" y="18192"/>
                  </a:cubicBezTo>
                  <a:cubicBezTo>
                    <a:pt x="6371" y="18192"/>
                    <a:pt x="5734" y="17694"/>
                    <a:pt x="5499" y="17023"/>
                  </a:cubicBezTo>
                  <a:close/>
                  <a:moveTo>
                    <a:pt x="7087" y="0"/>
                  </a:moveTo>
                  <a:cubicBezTo>
                    <a:pt x="6607" y="0"/>
                    <a:pt x="6123" y="50"/>
                    <a:pt x="5641" y="151"/>
                  </a:cubicBezTo>
                  <a:cubicBezTo>
                    <a:pt x="3053" y="712"/>
                    <a:pt x="1027" y="2729"/>
                    <a:pt x="462" y="5314"/>
                  </a:cubicBezTo>
                  <a:cubicBezTo>
                    <a:pt x="0" y="7488"/>
                    <a:pt x="568" y="9671"/>
                    <a:pt x="2020" y="11301"/>
                  </a:cubicBezTo>
                  <a:cubicBezTo>
                    <a:pt x="2730" y="12099"/>
                    <a:pt x="3135" y="13149"/>
                    <a:pt x="3135" y="14191"/>
                  </a:cubicBezTo>
                  <a:lnTo>
                    <a:pt x="3135" y="15323"/>
                  </a:lnTo>
                  <a:cubicBezTo>
                    <a:pt x="3138" y="16060"/>
                    <a:pt x="3612" y="16709"/>
                    <a:pt x="4309" y="16939"/>
                  </a:cubicBezTo>
                  <a:cubicBezTo>
                    <a:pt x="4409" y="17518"/>
                    <a:pt x="4681" y="18053"/>
                    <a:pt x="5094" y="18473"/>
                  </a:cubicBezTo>
                  <a:cubicBezTo>
                    <a:pt x="5642" y="19040"/>
                    <a:pt x="6371" y="19324"/>
                    <a:pt x="7099" y="19324"/>
                  </a:cubicBezTo>
                  <a:cubicBezTo>
                    <a:pt x="7828" y="19324"/>
                    <a:pt x="8556" y="19040"/>
                    <a:pt x="9104" y="18473"/>
                  </a:cubicBezTo>
                  <a:cubicBezTo>
                    <a:pt x="9518" y="18053"/>
                    <a:pt x="9790" y="17518"/>
                    <a:pt x="9889" y="16939"/>
                  </a:cubicBezTo>
                  <a:cubicBezTo>
                    <a:pt x="10587" y="16709"/>
                    <a:pt x="11061" y="16060"/>
                    <a:pt x="11064" y="15323"/>
                  </a:cubicBezTo>
                  <a:lnTo>
                    <a:pt x="11064" y="14191"/>
                  </a:lnTo>
                  <a:cubicBezTo>
                    <a:pt x="11064" y="13149"/>
                    <a:pt x="11471" y="12108"/>
                    <a:pt x="12211" y="11262"/>
                  </a:cubicBezTo>
                  <a:cubicBezTo>
                    <a:pt x="14747" y="8366"/>
                    <a:pt x="14370" y="3943"/>
                    <a:pt x="11381" y="1518"/>
                  </a:cubicBezTo>
                  <a:cubicBezTo>
                    <a:pt x="10159" y="525"/>
                    <a:pt x="8647" y="0"/>
                    <a:pt x="7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50539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9" y="0"/>
                  </a:moveTo>
                  <a:cubicBezTo>
                    <a:pt x="255" y="0"/>
                    <a:pt x="1" y="254"/>
                    <a:pt x="1" y="568"/>
                  </a:cubicBezTo>
                  <a:cubicBezTo>
                    <a:pt x="1" y="879"/>
                    <a:pt x="255" y="1133"/>
                    <a:pt x="569" y="1133"/>
                  </a:cubicBezTo>
                  <a:lnTo>
                    <a:pt x="1701" y="1133"/>
                  </a:lnTo>
                  <a:cubicBezTo>
                    <a:pt x="2012" y="1133"/>
                    <a:pt x="2266" y="879"/>
                    <a:pt x="2266" y="568"/>
                  </a:cubicBezTo>
                  <a:cubicBezTo>
                    <a:pt x="2266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5056850" y="2096550"/>
              <a:ext cx="50750" cy="48025"/>
            </a:xfrm>
            <a:custGeom>
              <a:avLst/>
              <a:gdLst/>
              <a:ahLst/>
              <a:cxnLst/>
              <a:rect l="l" t="t" r="r" b="b"/>
              <a:pathLst>
                <a:path w="2030" h="1921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9"/>
                    <a:pt x="215" y="962"/>
                  </a:cubicBezTo>
                  <a:lnTo>
                    <a:pt x="1015" y="1762"/>
                  </a:lnTo>
                  <a:cubicBezTo>
                    <a:pt x="1125" y="1868"/>
                    <a:pt x="1267" y="1921"/>
                    <a:pt x="1409" y="1921"/>
                  </a:cubicBezTo>
                  <a:cubicBezTo>
                    <a:pt x="1554" y="1921"/>
                    <a:pt x="1699" y="1865"/>
                    <a:pt x="1809" y="1753"/>
                  </a:cubicBezTo>
                  <a:cubicBezTo>
                    <a:pt x="2027" y="1536"/>
                    <a:pt x="2030" y="1183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5056400" y="2266400"/>
              <a:ext cx="51200" cy="48350"/>
            </a:xfrm>
            <a:custGeom>
              <a:avLst/>
              <a:gdLst/>
              <a:ahLst/>
              <a:cxnLst/>
              <a:rect l="l" t="t" r="r" b="b"/>
              <a:pathLst>
                <a:path w="2048" h="1934" extrusionOk="0">
                  <a:moveTo>
                    <a:pt x="1427" y="0"/>
                  </a:moveTo>
                  <a:cubicBezTo>
                    <a:pt x="1285" y="0"/>
                    <a:pt x="1143" y="53"/>
                    <a:pt x="1033" y="159"/>
                  </a:cubicBezTo>
                  <a:lnTo>
                    <a:pt x="233" y="962"/>
                  </a:lnTo>
                  <a:cubicBezTo>
                    <a:pt x="4" y="1179"/>
                    <a:pt x="1" y="1545"/>
                    <a:pt x="227" y="1768"/>
                  </a:cubicBezTo>
                  <a:cubicBezTo>
                    <a:pt x="338" y="1879"/>
                    <a:pt x="482" y="1934"/>
                    <a:pt x="627" y="1934"/>
                  </a:cubicBezTo>
                  <a:cubicBezTo>
                    <a:pt x="774" y="1934"/>
                    <a:pt x="922" y="1876"/>
                    <a:pt x="1033" y="1762"/>
                  </a:cubicBezTo>
                  <a:lnTo>
                    <a:pt x="1833" y="962"/>
                  </a:lnTo>
                  <a:cubicBezTo>
                    <a:pt x="2048" y="738"/>
                    <a:pt x="2045" y="385"/>
                    <a:pt x="1827" y="168"/>
                  </a:cubicBezTo>
                  <a:cubicBezTo>
                    <a:pt x="1717" y="56"/>
                    <a:pt x="1572" y="0"/>
                    <a:pt x="1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5480400" y="2191325"/>
              <a:ext cx="56650" cy="28325"/>
            </a:xfrm>
            <a:custGeom>
              <a:avLst/>
              <a:gdLst/>
              <a:ahLst/>
              <a:cxnLst/>
              <a:rect l="l" t="t" r="r" b="b"/>
              <a:pathLst>
                <a:path w="2266" h="1133" extrusionOk="0"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1701" y="1133"/>
                  </a:lnTo>
                  <a:cubicBezTo>
                    <a:pt x="2012" y="1133"/>
                    <a:pt x="2265" y="879"/>
                    <a:pt x="2265" y="568"/>
                  </a:cubicBezTo>
                  <a:cubicBezTo>
                    <a:pt x="2265" y="254"/>
                    <a:pt x="2012" y="0"/>
                    <a:pt x="1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5479800" y="209655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1550" y="0"/>
                  </a:moveTo>
                  <a:cubicBezTo>
                    <a:pt x="1409" y="0"/>
                    <a:pt x="1267" y="53"/>
                    <a:pt x="1157" y="159"/>
                  </a:cubicBezTo>
                  <a:lnTo>
                    <a:pt x="357" y="962"/>
                  </a:lnTo>
                  <a:cubicBezTo>
                    <a:pt x="1" y="1318"/>
                    <a:pt x="251" y="1928"/>
                    <a:pt x="756" y="1928"/>
                  </a:cubicBezTo>
                  <a:cubicBezTo>
                    <a:pt x="907" y="1928"/>
                    <a:pt x="1051" y="1868"/>
                    <a:pt x="1157" y="1762"/>
                  </a:cubicBezTo>
                  <a:lnTo>
                    <a:pt x="1957" y="959"/>
                  </a:lnTo>
                  <a:cubicBezTo>
                    <a:pt x="2172" y="739"/>
                    <a:pt x="2169" y="385"/>
                    <a:pt x="1951" y="168"/>
                  </a:cubicBezTo>
                  <a:cubicBezTo>
                    <a:pt x="1841" y="56"/>
                    <a:pt x="1696" y="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5483350" y="2266400"/>
              <a:ext cx="54300" cy="48225"/>
            </a:xfrm>
            <a:custGeom>
              <a:avLst/>
              <a:gdLst/>
              <a:ahLst/>
              <a:cxnLst/>
              <a:rect l="l" t="t" r="r" b="b"/>
              <a:pathLst>
                <a:path w="2172" h="1929" extrusionOk="0">
                  <a:moveTo>
                    <a:pt x="622" y="0"/>
                  </a:moveTo>
                  <a:cubicBezTo>
                    <a:pt x="476" y="0"/>
                    <a:pt x="331" y="56"/>
                    <a:pt x="221" y="168"/>
                  </a:cubicBezTo>
                  <a:cubicBezTo>
                    <a:pt x="4" y="385"/>
                    <a:pt x="1" y="738"/>
                    <a:pt x="215" y="962"/>
                  </a:cubicBezTo>
                  <a:lnTo>
                    <a:pt x="1015" y="1762"/>
                  </a:lnTo>
                  <a:cubicBezTo>
                    <a:pt x="1121" y="1868"/>
                    <a:pt x="1266" y="1928"/>
                    <a:pt x="1417" y="1928"/>
                  </a:cubicBezTo>
                  <a:cubicBezTo>
                    <a:pt x="1921" y="1928"/>
                    <a:pt x="2172" y="1318"/>
                    <a:pt x="1815" y="962"/>
                  </a:cubicBezTo>
                  <a:lnTo>
                    <a:pt x="1015" y="159"/>
                  </a:lnTo>
                  <a:cubicBezTo>
                    <a:pt x="905" y="53"/>
                    <a:pt x="763" y="0"/>
                    <a:pt x="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" name="Google Shape;332;p38"/>
          <p:cNvSpPr txBox="1">
            <a:spLocks noGrp="1"/>
          </p:cNvSpPr>
          <p:nvPr>
            <p:ph type="title"/>
          </p:nvPr>
        </p:nvSpPr>
        <p:spPr>
          <a:xfrm>
            <a:off x="395142" y="366100"/>
            <a:ext cx="68880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900">
                <a:latin typeface="Catamaran SemiBold"/>
                <a:ea typeface="Catamaran SemiBold"/>
                <a:cs typeface="Catamaran SemiBold"/>
                <a:sym typeface="Catamaran SemiBold"/>
              </a:rPr>
              <a:t>Alignment with Requirements</a:t>
            </a:r>
            <a:endParaRPr sz="2900"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cxnSp>
        <p:nvCxnSpPr>
          <p:cNvPr id="333" name="Google Shape;333;p38"/>
          <p:cNvCxnSpPr/>
          <p:nvPr/>
        </p:nvCxnSpPr>
        <p:spPr>
          <a:xfrm>
            <a:off x="462697" y="980714"/>
            <a:ext cx="740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>
            <a:spLocks noGrp="1"/>
          </p:cNvSpPr>
          <p:nvPr>
            <p:ph type="subTitle" idx="1"/>
          </p:nvPr>
        </p:nvSpPr>
        <p:spPr>
          <a:xfrm flipH="1">
            <a:off x="440950" y="1757300"/>
            <a:ext cx="4185300" cy="1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latin typeface="Catamaran SemiBold"/>
                <a:ea typeface="Catamaran SemiBold"/>
                <a:cs typeface="Catamaran SemiBold"/>
                <a:sym typeface="Catamaran SemiBold"/>
              </a:rPr>
              <a:t>Questions ???</a:t>
            </a:r>
            <a:endParaRPr sz="2500">
              <a:latin typeface="Catamaran SemiBold"/>
              <a:ea typeface="Catamaran SemiBold"/>
              <a:cs typeface="Catamaran SemiBold"/>
              <a:sym typeface="Catamaran SemiBold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We are happy to take your questions.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/>
          </a:p>
        </p:txBody>
      </p:sp>
      <p:pic>
        <p:nvPicPr>
          <p:cNvPr id="339" name="Google Shape;339;p39"/>
          <p:cNvPicPr preferRelativeResize="0"/>
          <p:nvPr/>
        </p:nvPicPr>
        <p:blipFill rotWithShape="1">
          <a:blip r:embed="rId3">
            <a:alphaModFix/>
          </a:blip>
          <a:srcRect l="23214" r="23209"/>
          <a:stretch/>
        </p:blipFill>
        <p:spPr>
          <a:xfrm>
            <a:off x="5010902" y="782725"/>
            <a:ext cx="3653100" cy="3651600"/>
          </a:xfrm>
          <a:prstGeom prst="roundRect">
            <a:avLst>
              <a:gd name="adj" fmla="val 4969"/>
            </a:avLst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subTitle" idx="1"/>
          </p:nvPr>
        </p:nvSpPr>
        <p:spPr>
          <a:xfrm>
            <a:off x="530700" y="1171300"/>
            <a:ext cx="6381000" cy="30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 Medium"/>
              <a:buAutoNum type="arabicPeriod"/>
            </a:pPr>
            <a:r>
              <a:rPr lang="en" sz="1800">
                <a:latin typeface="Catamaran Medium"/>
                <a:ea typeface="Catamaran Medium"/>
                <a:cs typeface="Catamaran Medium"/>
                <a:sym typeface="Catamaran Medium"/>
              </a:rPr>
              <a:t>Overview of the Project</a:t>
            </a:r>
            <a:endParaRPr sz="18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 Medium"/>
              <a:buAutoNum type="arabicPeriod"/>
            </a:pPr>
            <a:r>
              <a:rPr lang="en" sz="1800">
                <a:latin typeface="Catamaran Medium"/>
                <a:ea typeface="Catamaran Medium"/>
                <a:cs typeface="Catamaran Medium"/>
                <a:sym typeface="Catamaran Medium"/>
              </a:rPr>
              <a:t>Tangible Benefits</a:t>
            </a:r>
            <a:endParaRPr sz="18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 Medium"/>
              <a:buAutoNum type="arabicPeriod"/>
            </a:pPr>
            <a:r>
              <a:rPr lang="en" sz="1800">
                <a:latin typeface="Catamaran Medium"/>
                <a:ea typeface="Catamaran Medium"/>
                <a:cs typeface="Catamaran Medium"/>
                <a:sym typeface="Catamaran Medium"/>
              </a:rPr>
              <a:t>Intangible Benefits</a:t>
            </a:r>
            <a:endParaRPr sz="18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 Medium"/>
              <a:buAutoNum type="arabicPeriod"/>
            </a:pPr>
            <a:r>
              <a:rPr lang="en" sz="1800">
                <a:latin typeface="Catamaran Medium"/>
                <a:ea typeface="Catamaran Medium"/>
                <a:cs typeface="Catamaran Medium"/>
                <a:sym typeface="Catamaran Medium"/>
              </a:rPr>
              <a:t>Alignment</a:t>
            </a:r>
            <a:endParaRPr sz="1800">
              <a:latin typeface="Catamaran Medium"/>
              <a:ea typeface="Catamaran Medium"/>
              <a:cs typeface="Catamaran Medium"/>
              <a:sym typeface="Catamaran Medium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 Medium"/>
              <a:buAutoNum type="arabicPeriod"/>
            </a:pPr>
            <a:r>
              <a:rPr lang="en" sz="1800">
                <a:latin typeface="Catamaran Medium"/>
                <a:ea typeface="Catamaran Medium"/>
                <a:cs typeface="Catamaran Medium"/>
                <a:sym typeface="Catamaran Medium"/>
              </a:rPr>
              <a:t>Conclusion &amp; Way Forward</a:t>
            </a:r>
            <a:endParaRPr sz="18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Agenda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>
            <a:spLocks noGrp="1"/>
          </p:cNvSpPr>
          <p:nvPr>
            <p:ph type="subTitle" idx="1"/>
          </p:nvPr>
        </p:nvSpPr>
        <p:spPr>
          <a:xfrm>
            <a:off x="400700" y="1540350"/>
            <a:ext cx="4171200" cy="27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Secure Bank is implementing mobile check deposit feature as a part of Digital Transformation Project.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Objective</a:t>
            </a:r>
            <a:r>
              <a:rPr lang="en"/>
              <a:t>: Enhance customer satisfaction, improve operational efficiency, and maintain a competitive edge.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980251" y="675475"/>
            <a:ext cx="4308000" cy="4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3100">
                <a:latin typeface="Catamaran Medium"/>
                <a:ea typeface="Catamaran Medium"/>
                <a:cs typeface="Catamaran Medium"/>
                <a:sym typeface="Catamaran Medium"/>
              </a:rPr>
              <a:t>Overview of the Project</a:t>
            </a:r>
            <a:endParaRPr sz="31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273973" y="601532"/>
            <a:ext cx="586800" cy="5868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400710" y="728015"/>
            <a:ext cx="333327" cy="333835"/>
          </a:xfrm>
          <a:custGeom>
            <a:avLst/>
            <a:gdLst/>
            <a:ahLst/>
            <a:cxnLst/>
            <a:rect l="l" t="t" r="r" b="b"/>
            <a:pathLst>
              <a:path w="16414" h="16439" extrusionOk="0">
                <a:moveTo>
                  <a:pt x="14426" y="4528"/>
                </a:moveTo>
                <a:lnTo>
                  <a:pt x="15451" y="5024"/>
                </a:lnTo>
                <a:lnTo>
                  <a:pt x="15451" y="6986"/>
                </a:lnTo>
                <a:lnTo>
                  <a:pt x="14426" y="7481"/>
                </a:lnTo>
                <a:lnTo>
                  <a:pt x="14426" y="4528"/>
                </a:lnTo>
                <a:close/>
                <a:moveTo>
                  <a:pt x="5131" y="4242"/>
                </a:moveTo>
                <a:lnTo>
                  <a:pt x="5131" y="7767"/>
                </a:lnTo>
                <a:lnTo>
                  <a:pt x="2726" y="7767"/>
                </a:lnTo>
                <a:cubicBezTo>
                  <a:pt x="1752" y="7767"/>
                  <a:pt x="965" y="6978"/>
                  <a:pt x="963" y="6005"/>
                </a:cubicBezTo>
                <a:cubicBezTo>
                  <a:pt x="965" y="5031"/>
                  <a:pt x="1752" y="4243"/>
                  <a:pt x="2726" y="4242"/>
                </a:cubicBezTo>
                <a:close/>
                <a:moveTo>
                  <a:pt x="13464" y="2104"/>
                </a:moveTo>
                <a:lnTo>
                  <a:pt x="13464" y="9907"/>
                </a:lnTo>
                <a:cubicBezTo>
                  <a:pt x="12491" y="9293"/>
                  <a:pt x="11446" y="8804"/>
                  <a:pt x="10353" y="8448"/>
                </a:cubicBezTo>
                <a:cubicBezTo>
                  <a:pt x="8977" y="8000"/>
                  <a:pt x="7539" y="7771"/>
                  <a:pt x="6092" y="7767"/>
                </a:cubicBezTo>
                <a:lnTo>
                  <a:pt x="6092" y="4242"/>
                </a:lnTo>
                <a:cubicBezTo>
                  <a:pt x="8701" y="4236"/>
                  <a:pt x="11255" y="3494"/>
                  <a:pt x="13464" y="2104"/>
                </a:cubicBezTo>
                <a:close/>
                <a:moveTo>
                  <a:pt x="5931" y="10652"/>
                </a:moveTo>
                <a:cubicBezTo>
                  <a:pt x="6020" y="10652"/>
                  <a:pt x="6092" y="10724"/>
                  <a:pt x="6092" y="10813"/>
                </a:cubicBezTo>
                <a:lnTo>
                  <a:pt x="6092" y="11453"/>
                </a:lnTo>
                <a:cubicBezTo>
                  <a:pt x="6092" y="11542"/>
                  <a:pt x="6020" y="11613"/>
                  <a:pt x="5931" y="11614"/>
                </a:cubicBezTo>
                <a:lnTo>
                  <a:pt x="5131" y="11614"/>
                </a:lnTo>
                <a:lnTo>
                  <a:pt x="5131" y="10652"/>
                </a:lnTo>
                <a:close/>
                <a:moveTo>
                  <a:pt x="4169" y="8729"/>
                </a:moveTo>
                <a:lnTo>
                  <a:pt x="4169" y="14979"/>
                </a:lnTo>
                <a:cubicBezTo>
                  <a:pt x="4173" y="15249"/>
                  <a:pt x="3956" y="15470"/>
                  <a:pt x="3687" y="15470"/>
                </a:cubicBezTo>
                <a:cubicBezTo>
                  <a:pt x="3418" y="15470"/>
                  <a:pt x="3201" y="15249"/>
                  <a:pt x="3207" y="14979"/>
                </a:cubicBezTo>
                <a:lnTo>
                  <a:pt x="3207" y="8729"/>
                </a:lnTo>
                <a:close/>
                <a:moveTo>
                  <a:pt x="13944" y="1"/>
                </a:moveTo>
                <a:cubicBezTo>
                  <a:pt x="13675" y="1"/>
                  <a:pt x="13458" y="222"/>
                  <a:pt x="13464" y="492"/>
                </a:cubicBezTo>
                <a:lnTo>
                  <a:pt x="13464" y="950"/>
                </a:lnTo>
                <a:cubicBezTo>
                  <a:pt x="11292" y="2467"/>
                  <a:pt x="8707" y="3280"/>
                  <a:pt x="6059" y="3280"/>
                </a:cubicBezTo>
                <a:lnTo>
                  <a:pt x="2726" y="3280"/>
                </a:lnTo>
                <a:cubicBezTo>
                  <a:pt x="1224" y="3280"/>
                  <a:pt x="1" y="4503"/>
                  <a:pt x="1" y="6005"/>
                </a:cubicBezTo>
                <a:cubicBezTo>
                  <a:pt x="1" y="7344"/>
                  <a:pt x="972" y="8458"/>
                  <a:pt x="2245" y="8687"/>
                </a:cubicBezTo>
                <a:lnTo>
                  <a:pt x="2245" y="14979"/>
                </a:lnTo>
                <a:cubicBezTo>
                  <a:pt x="2236" y="15782"/>
                  <a:pt x="2884" y="16438"/>
                  <a:pt x="3687" y="16438"/>
                </a:cubicBezTo>
                <a:cubicBezTo>
                  <a:pt x="4491" y="16438"/>
                  <a:pt x="5138" y="15782"/>
                  <a:pt x="5130" y="14979"/>
                </a:cubicBezTo>
                <a:lnTo>
                  <a:pt x="5130" y="12575"/>
                </a:lnTo>
                <a:lnTo>
                  <a:pt x="5931" y="12575"/>
                </a:lnTo>
                <a:cubicBezTo>
                  <a:pt x="6550" y="12575"/>
                  <a:pt x="7052" y="12072"/>
                  <a:pt x="7052" y="11453"/>
                </a:cubicBezTo>
                <a:lnTo>
                  <a:pt x="7052" y="10813"/>
                </a:lnTo>
                <a:cubicBezTo>
                  <a:pt x="7052" y="10194"/>
                  <a:pt x="6550" y="9691"/>
                  <a:pt x="5931" y="9691"/>
                </a:cubicBezTo>
                <a:lnTo>
                  <a:pt x="5131" y="9691"/>
                </a:lnTo>
                <a:lnTo>
                  <a:pt x="5131" y="8729"/>
                </a:lnTo>
                <a:lnTo>
                  <a:pt x="6059" y="8729"/>
                </a:lnTo>
                <a:cubicBezTo>
                  <a:pt x="8709" y="8729"/>
                  <a:pt x="11293" y="9543"/>
                  <a:pt x="13464" y="11061"/>
                </a:cubicBezTo>
                <a:lnTo>
                  <a:pt x="13464" y="11517"/>
                </a:lnTo>
                <a:cubicBezTo>
                  <a:pt x="13458" y="11787"/>
                  <a:pt x="13675" y="12008"/>
                  <a:pt x="13944" y="12008"/>
                </a:cubicBezTo>
                <a:cubicBezTo>
                  <a:pt x="14214" y="12008"/>
                  <a:pt x="14430" y="11787"/>
                  <a:pt x="14426" y="11517"/>
                </a:cubicBezTo>
                <a:lnTo>
                  <a:pt x="14426" y="8550"/>
                </a:lnTo>
                <a:lnTo>
                  <a:pt x="16141" y="7720"/>
                </a:lnTo>
                <a:cubicBezTo>
                  <a:pt x="16308" y="7640"/>
                  <a:pt x="16413" y="7471"/>
                  <a:pt x="16413" y="7287"/>
                </a:cubicBezTo>
                <a:lnTo>
                  <a:pt x="16413" y="4722"/>
                </a:lnTo>
                <a:cubicBezTo>
                  <a:pt x="16413" y="4538"/>
                  <a:pt x="16308" y="4369"/>
                  <a:pt x="16141" y="4290"/>
                </a:cubicBezTo>
                <a:lnTo>
                  <a:pt x="14424" y="3460"/>
                </a:lnTo>
                <a:lnTo>
                  <a:pt x="14424" y="492"/>
                </a:lnTo>
                <a:cubicBezTo>
                  <a:pt x="14430" y="222"/>
                  <a:pt x="14214" y="1"/>
                  <a:pt x="1394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31"/>
          <p:cNvCxnSpPr/>
          <p:nvPr/>
        </p:nvCxnSpPr>
        <p:spPr>
          <a:xfrm>
            <a:off x="1092447" y="1314776"/>
            <a:ext cx="3291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475" y="1726850"/>
            <a:ext cx="4014650" cy="225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303000" y="451275"/>
            <a:ext cx="85380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2700">
                <a:latin typeface="Catamaran SemiBold"/>
                <a:ea typeface="Catamaran SemiBold"/>
                <a:cs typeface="Catamaran SemiBold"/>
                <a:sym typeface="Catamaran SemiBold"/>
              </a:rPr>
              <a:t>Tangible Benefits </a:t>
            </a:r>
            <a:r>
              <a:rPr lang="en" sz="2700">
                <a:latin typeface="Catamaran Medium"/>
                <a:ea typeface="Catamaran Medium"/>
                <a:cs typeface="Catamaran Medium"/>
                <a:sym typeface="Catamaran Medium"/>
              </a:rPr>
              <a:t>- Operational Efficiency &amp; Cost Saving</a:t>
            </a:r>
            <a:endParaRPr sz="27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sp>
        <p:nvSpPr>
          <p:cNvPr id="224" name="Google Shape;224;p32"/>
          <p:cNvSpPr txBox="1">
            <a:spLocks noGrp="1"/>
          </p:cNvSpPr>
          <p:nvPr>
            <p:ph type="subTitle" idx="1"/>
          </p:nvPr>
        </p:nvSpPr>
        <p:spPr>
          <a:xfrm>
            <a:off x="328675" y="2788575"/>
            <a:ext cx="2455500" cy="13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/>
              <a:t>Automation Reduces Manual handling, supporting KPI on average processing time (Target: 2 hrs ; Actual : 1.8 hrs)</a:t>
            </a:r>
            <a:endParaRPr sz="1600"/>
          </a:p>
        </p:txBody>
      </p:sp>
      <p:sp>
        <p:nvSpPr>
          <p:cNvPr id="225" name="Google Shape;225;p32"/>
          <p:cNvSpPr txBox="1">
            <a:spLocks noGrp="1"/>
          </p:cNvSpPr>
          <p:nvPr>
            <p:ph type="subTitle" idx="1"/>
          </p:nvPr>
        </p:nvSpPr>
        <p:spPr>
          <a:xfrm>
            <a:off x="328681" y="2348025"/>
            <a:ext cx="24555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Streamlined Processes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1"/>
          </p:nvPr>
        </p:nvSpPr>
        <p:spPr>
          <a:xfrm>
            <a:off x="3025875" y="2747350"/>
            <a:ext cx="2804100" cy="12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Fewer in-branch deposits lower staff workload (Target: 20%;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Actual: 18% - improvement</a:t>
            </a:r>
            <a:endParaRPr sz="16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opportunity).</a:t>
            </a:r>
            <a:endParaRPr sz="1600"/>
          </a:p>
        </p:txBody>
      </p:sp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3038854" y="2294475"/>
            <a:ext cx="2804100" cy="5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Reduced Branch Workload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1"/>
          </p:nvPr>
        </p:nvSpPr>
        <p:spPr>
          <a:xfrm>
            <a:off x="6121790" y="2314275"/>
            <a:ext cx="2602800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Lower Processing Costs</a:t>
            </a:r>
            <a:endParaRPr>
              <a:latin typeface="Catamaran SemiBold"/>
              <a:ea typeface="Catamaran SemiBold"/>
              <a:cs typeface="Catamaran SemiBold"/>
              <a:sym typeface="Catamaran SemiBold"/>
            </a:endParaRPr>
          </a:p>
        </p:txBody>
      </p:sp>
      <p:cxnSp>
        <p:nvCxnSpPr>
          <p:cNvPr id="229" name="Google Shape;229;p32"/>
          <p:cNvCxnSpPr/>
          <p:nvPr/>
        </p:nvCxnSpPr>
        <p:spPr>
          <a:xfrm>
            <a:off x="402722" y="1131064"/>
            <a:ext cx="740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0" name="Google Shape;230;p32"/>
          <p:cNvGrpSpPr/>
          <p:nvPr/>
        </p:nvGrpSpPr>
        <p:grpSpPr>
          <a:xfrm>
            <a:off x="1047075" y="1646456"/>
            <a:ext cx="554155" cy="530719"/>
            <a:chOff x="4206459" y="1191441"/>
            <a:chExt cx="712556" cy="785901"/>
          </a:xfrm>
        </p:grpSpPr>
        <p:sp>
          <p:nvSpPr>
            <p:cNvPr id="231" name="Google Shape;231;p32"/>
            <p:cNvSpPr/>
            <p:nvPr/>
          </p:nvSpPr>
          <p:spPr>
            <a:xfrm>
              <a:off x="4548248" y="1328649"/>
              <a:ext cx="325201" cy="322547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rgbClr val="45818E"/>
            </a:solidFill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4557499" y="1656607"/>
              <a:ext cx="306674" cy="306648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rgbClr val="45818E"/>
            </a:solidFill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4251067" y="1523035"/>
              <a:ext cx="327536" cy="325023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rgbClr val="45818E"/>
            </a:solidFill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4277366" y="1220917"/>
              <a:ext cx="292242" cy="29221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45818E"/>
            </a:solidFill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" name="Google Shape;235;p32"/>
            <p:cNvGrpSpPr/>
            <p:nvPr/>
          </p:nvGrpSpPr>
          <p:grpSpPr>
            <a:xfrm>
              <a:off x="4644280" y="1290523"/>
              <a:ext cx="143716" cy="29462"/>
              <a:chOff x="4644280" y="1290523"/>
              <a:chExt cx="143716" cy="29462"/>
            </a:xfrm>
          </p:grpSpPr>
          <p:sp>
            <p:nvSpPr>
              <p:cNvPr id="236" name="Google Shape;236;p32"/>
              <p:cNvSpPr/>
              <p:nvPr/>
            </p:nvSpPr>
            <p:spPr>
              <a:xfrm>
                <a:off x="4736292" y="1294223"/>
                <a:ext cx="51704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19" extrusionOk="0">
                    <a:moveTo>
                      <a:pt x="273" y="0"/>
                    </a:moveTo>
                    <a:cubicBezTo>
                      <a:pt x="158" y="0"/>
                      <a:pt x="53" y="81"/>
                      <a:pt x="29" y="199"/>
                    </a:cubicBezTo>
                    <a:cubicBezTo>
                      <a:pt x="0" y="339"/>
                      <a:pt x="87" y="475"/>
                      <a:pt x="225" y="507"/>
                    </a:cubicBezTo>
                    <a:cubicBezTo>
                      <a:pt x="1077" y="720"/>
                      <a:pt x="1895" y="1048"/>
                      <a:pt x="2655" y="1487"/>
                    </a:cubicBezTo>
                    <a:lnTo>
                      <a:pt x="2505" y="1740"/>
                    </a:lnTo>
                    <a:cubicBezTo>
                      <a:pt x="2459" y="1818"/>
                      <a:pt x="2511" y="1919"/>
                      <a:pt x="2603" y="1925"/>
                    </a:cubicBezTo>
                    <a:lnTo>
                      <a:pt x="3885" y="2018"/>
                    </a:lnTo>
                    <a:cubicBezTo>
                      <a:pt x="3889" y="2019"/>
                      <a:pt x="3892" y="2019"/>
                      <a:pt x="3896" y="2019"/>
                    </a:cubicBezTo>
                    <a:cubicBezTo>
                      <a:pt x="3991" y="2019"/>
                      <a:pt x="4052" y="1911"/>
                      <a:pt x="3999" y="1829"/>
                    </a:cubicBezTo>
                    <a:lnTo>
                      <a:pt x="3302" y="747"/>
                    </a:lnTo>
                    <a:cubicBezTo>
                      <a:pt x="3278" y="709"/>
                      <a:pt x="3238" y="690"/>
                      <a:pt x="3198" y="690"/>
                    </a:cubicBezTo>
                    <a:cubicBezTo>
                      <a:pt x="3157" y="690"/>
                      <a:pt x="3116" y="710"/>
                      <a:pt x="3093" y="750"/>
                    </a:cubicBezTo>
                    <a:lnTo>
                      <a:pt x="2917" y="1048"/>
                    </a:lnTo>
                    <a:cubicBezTo>
                      <a:pt x="2108" y="582"/>
                      <a:pt x="1237" y="231"/>
                      <a:pt x="330" y="7"/>
                    </a:cubicBezTo>
                    <a:cubicBezTo>
                      <a:pt x="311" y="3"/>
                      <a:pt x="292" y="0"/>
                      <a:pt x="273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2"/>
              <p:cNvSpPr/>
              <p:nvPr/>
            </p:nvSpPr>
            <p:spPr>
              <a:xfrm>
                <a:off x="4700066" y="1290523"/>
                <a:ext cx="32206" cy="7988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6" extrusionOk="0">
                    <a:moveTo>
                      <a:pt x="787" y="1"/>
                    </a:moveTo>
                    <a:cubicBezTo>
                      <a:pt x="606" y="1"/>
                      <a:pt x="423" y="7"/>
                      <a:pt x="242" y="18"/>
                    </a:cubicBezTo>
                    <a:cubicBezTo>
                      <a:pt x="104" y="31"/>
                      <a:pt x="0" y="151"/>
                      <a:pt x="10" y="291"/>
                    </a:cubicBezTo>
                    <a:cubicBezTo>
                      <a:pt x="21" y="425"/>
                      <a:pt x="131" y="526"/>
                      <a:pt x="264" y="526"/>
                    </a:cubicBezTo>
                    <a:cubicBezTo>
                      <a:pt x="269" y="526"/>
                      <a:pt x="274" y="526"/>
                      <a:pt x="279" y="526"/>
                    </a:cubicBezTo>
                    <a:cubicBezTo>
                      <a:pt x="447" y="516"/>
                      <a:pt x="617" y="510"/>
                      <a:pt x="787" y="510"/>
                    </a:cubicBezTo>
                    <a:cubicBezTo>
                      <a:pt x="1261" y="512"/>
                      <a:pt x="1735" y="548"/>
                      <a:pt x="2204" y="622"/>
                    </a:cubicBezTo>
                    <a:cubicBezTo>
                      <a:pt x="2218" y="624"/>
                      <a:pt x="2232" y="626"/>
                      <a:pt x="2246" y="626"/>
                    </a:cubicBezTo>
                    <a:cubicBezTo>
                      <a:pt x="2364" y="626"/>
                      <a:pt x="2469" y="542"/>
                      <a:pt x="2495" y="422"/>
                    </a:cubicBezTo>
                    <a:cubicBezTo>
                      <a:pt x="2524" y="281"/>
                      <a:pt x="2430" y="145"/>
                      <a:pt x="2289" y="121"/>
                    </a:cubicBezTo>
                    <a:cubicBezTo>
                      <a:pt x="1792" y="41"/>
                      <a:pt x="1289" y="1"/>
                      <a:pt x="787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2"/>
              <p:cNvSpPr/>
              <p:nvPr/>
            </p:nvSpPr>
            <p:spPr>
              <a:xfrm>
                <a:off x="4644280" y="1300641"/>
                <a:ext cx="20225" cy="13283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41" extrusionOk="0">
                    <a:moveTo>
                      <a:pt x="1331" y="0"/>
                    </a:moveTo>
                    <a:cubicBezTo>
                      <a:pt x="1304" y="0"/>
                      <a:pt x="1277" y="6"/>
                      <a:pt x="1251" y="16"/>
                    </a:cubicBezTo>
                    <a:cubicBezTo>
                      <a:pt x="880" y="175"/>
                      <a:pt x="518" y="356"/>
                      <a:pt x="170" y="558"/>
                    </a:cubicBezTo>
                    <a:cubicBezTo>
                      <a:pt x="60" y="622"/>
                      <a:pt x="1" y="758"/>
                      <a:pt x="47" y="876"/>
                    </a:cubicBezTo>
                    <a:cubicBezTo>
                      <a:pt x="87" y="979"/>
                      <a:pt x="185" y="1040"/>
                      <a:pt x="287" y="1040"/>
                    </a:cubicBezTo>
                    <a:cubicBezTo>
                      <a:pt x="330" y="1040"/>
                      <a:pt x="373" y="1029"/>
                      <a:pt x="414" y="1006"/>
                    </a:cubicBezTo>
                    <a:cubicBezTo>
                      <a:pt x="729" y="822"/>
                      <a:pt x="1056" y="657"/>
                      <a:pt x="1391" y="513"/>
                    </a:cubicBezTo>
                    <a:cubicBezTo>
                      <a:pt x="1520" y="457"/>
                      <a:pt x="1584" y="311"/>
                      <a:pt x="1540" y="178"/>
                    </a:cubicBezTo>
                    <a:lnTo>
                      <a:pt x="1527" y="141"/>
                    </a:lnTo>
                    <a:cubicBezTo>
                      <a:pt x="1497" y="55"/>
                      <a:pt x="1417" y="0"/>
                      <a:pt x="1331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32"/>
              <p:cNvSpPr/>
              <p:nvPr/>
            </p:nvSpPr>
            <p:spPr>
              <a:xfrm>
                <a:off x="4667822" y="1291888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3"/>
                    </a:cubicBezTo>
                    <a:lnTo>
                      <a:pt x="1871" y="4"/>
                    </a:lnTo>
                    <a:cubicBezTo>
                      <a:pt x="1306" y="88"/>
                      <a:pt x="748" y="220"/>
                      <a:pt x="205" y="400"/>
                    </a:cubicBezTo>
                    <a:cubicBezTo>
                      <a:pt x="71" y="446"/>
                      <a:pt x="0" y="592"/>
                      <a:pt x="47" y="725"/>
                    </a:cubicBezTo>
                    <a:cubicBezTo>
                      <a:pt x="84" y="830"/>
                      <a:pt x="182" y="896"/>
                      <a:pt x="288" y="896"/>
                    </a:cubicBezTo>
                    <a:cubicBezTo>
                      <a:pt x="315" y="896"/>
                      <a:pt x="343" y="891"/>
                      <a:pt x="370" y="882"/>
                    </a:cubicBezTo>
                    <a:cubicBezTo>
                      <a:pt x="881" y="714"/>
                      <a:pt x="1406" y="587"/>
                      <a:pt x="1940" y="509"/>
                    </a:cubicBezTo>
                    <a:cubicBezTo>
                      <a:pt x="2079" y="490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0" name="Google Shape;240;p32"/>
            <p:cNvGrpSpPr/>
            <p:nvPr/>
          </p:nvGrpSpPr>
          <p:grpSpPr>
            <a:xfrm>
              <a:off x="4356567" y="1191441"/>
              <a:ext cx="143691" cy="29488"/>
              <a:chOff x="4356567" y="1191441"/>
              <a:chExt cx="143691" cy="29488"/>
            </a:xfrm>
          </p:grpSpPr>
          <p:sp>
            <p:nvSpPr>
              <p:cNvPr id="241" name="Google Shape;241;p32"/>
              <p:cNvSpPr/>
              <p:nvPr/>
            </p:nvSpPr>
            <p:spPr>
              <a:xfrm>
                <a:off x="4448554" y="1195154"/>
                <a:ext cx="51704" cy="25775"/>
              </a:xfrm>
              <a:custGeom>
                <a:avLst/>
                <a:gdLst/>
                <a:ahLst/>
                <a:cxnLst/>
                <a:rect l="l" t="t" r="r" b="b"/>
                <a:pathLst>
                  <a:path w="4052" h="2020" extrusionOk="0">
                    <a:moveTo>
                      <a:pt x="272" y="1"/>
                    </a:moveTo>
                    <a:cubicBezTo>
                      <a:pt x="157" y="1"/>
                      <a:pt x="54" y="82"/>
                      <a:pt x="29" y="200"/>
                    </a:cubicBezTo>
                    <a:cubicBezTo>
                      <a:pt x="0" y="338"/>
                      <a:pt x="87" y="474"/>
                      <a:pt x="225" y="507"/>
                    </a:cubicBezTo>
                    <a:cubicBezTo>
                      <a:pt x="1077" y="719"/>
                      <a:pt x="1895" y="1049"/>
                      <a:pt x="2657" y="1486"/>
                    </a:cubicBezTo>
                    <a:lnTo>
                      <a:pt x="2505" y="1740"/>
                    </a:lnTo>
                    <a:cubicBezTo>
                      <a:pt x="2459" y="1819"/>
                      <a:pt x="2511" y="1918"/>
                      <a:pt x="2603" y="1926"/>
                    </a:cubicBezTo>
                    <a:lnTo>
                      <a:pt x="3887" y="2019"/>
                    </a:lnTo>
                    <a:cubicBezTo>
                      <a:pt x="3890" y="2019"/>
                      <a:pt x="3893" y="2019"/>
                      <a:pt x="3895" y="2019"/>
                    </a:cubicBezTo>
                    <a:cubicBezTo>
                      <a:pt x="3991" y="2019"/>
                      <a:pt x="4052" y="1913"/>
                      <a:pt x="3999" y="1830"/>
                    </a:cubicBezTo>
                    <a:lnTo>
                      <a:pt x="3302" y="746"/>
                    </a:lnTo>
                    <a:cubicBezTo>
                      <a:pt x="3278" y="709"/>
                      <a:pt x="3239" y="690"/>
                      <a:pt x="3200" y="690"/>
                    </a:cubicBezTo>
                    <a:cubicBezTo>
                      <a:pt x="3159" y="690"/>
                      <a:pt x="3118" y="711"/>
                      <a:pt x="3094" y="751"/>
                    </a:cubicBezTo>
                    <a:lnTo>
                      <a:pt x="2917" y="1047"/>
                    </a:lnTo>
                    <a:cubicBezTo>
                      <a:pt x="2108" y="581"/>
                      <a:pt x="1237" y="230"/>
                      <a:pt x="330" y="8"/>
                    </a:cubicBezTo>
                    <a:cubicBezTo>
                      <a:pt x="311" y="3"/>
                      <a:pt x="291" y="1"/>
                      <a:pt x="272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2"/>
              <p:cNvSpPr/>
              <p:nvPr/>
            </p:nvSpPr>
            <p:spPr>
              <a:xfrm>
                <a:off x="4412341" y="1191441"/>
                <a:ext cx="32206" cy="8013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628" extrusionOk="0">
                    <a:moveTo>
                      <a:pt x="787" y="1"/>
                    </a:moveTo>
                    <a:cubicBezTo>
                      <a:pt x="605" y="1"/>
                      <a:pt x="424" y="7"/>
                      <a:pt x="241" y="19"/>
                    </a:cubicBezTo>
                    <a:cubicBezTo>
                      <a:pt x="103" y="31"/>
                      <a:pt x="1" y="153"/>
                      <a:pt x="11" y="291"/>
                    </a:cubicBezTo>
                    <a:cubicBezTo>
                      <a:pt x="20" y="425"/>
                      <a:pt x="132" y="528"/>
                      <a:pt x="263" y="528"/>
                    </a:cubicBezTo>
                    <a:cubicBezTo>
                      <a:pt x="268" y="528"/>
                      <a:pt x="273" y="528"/>
                      <a:pt x="278" y="528"/>
                    </a:cubicBezTo>
                    <a:cubicBezTo>
                      <a:pt x="448" y="518"/>
                      <a:pt x="617" y="512"/>
                      <a:pt x="787" y="512"/>
                    </a:cubicBezTo>
                    <a:cubicBezTo>
                      <a:pt x="1261" y="512"/>
                      <a:pt x="1734" y="550"/>
                      <a:pt x="2203" y="624"/>
                    </a:cubicBezTo>
                    <a:cubicBezTo>
                      <a:pt x="2217" y="626"/>
                      <a:pt x="2231" y="627"/>
                      <a:pt x="2245" y="627"/>
                    </a:cubicBezTo>
                    <a:cubicBezTo>
                      <a:pt x="2363" y="627"/>
                      <a:pt x="2470" y="544"/>
                      <a:pt x="2494" y="424"/>
                    </a:cubicBezTo>
                    <a:cubicBezTo>
                      <a:pt x="2523" y="283"/>
                      <a:pt x="2430" y="145"/>
                      <a:pt x="2288" y="121"/>
                    </a:cubicBezTo>
                    <a:cubicBezTo>
                      <a:pt x="1791" y="43"/>
                      <a:pt x="1288" y="3"/>
                      <a:pt x="787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32"/>
              <p:cNvSpPr/>
              <p:nvPr/>
            </p:nvSpPr>
            <p:spPr>
              <a:xfrm>
                <a:off x="4356567" y="1201573"/>
                <a:ext cx="20212" cy="13270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1040" extrusionOk="0">
                    <a:moveTo>
                      <a:pt x="1330" y="1"/>
                    </a:moveTo>
                    <a:cubicBezTo>
                      <a:pt x="1303" y="1"/>
                      <a:pt x="1276" y="6"/>
                      <a:pt x="1249" y="17"/>
                    </a:cubicBezTo>
                    <a:cubicBezTo>
                      <a:pt x="878" y="174"/>
                      <a:pt x="518" y="355"/>
                      <a:pt x="168" y="557"/>
                    </a:cubicBezTo>
                    <a:cubicBezTo>
                      <a:pt x="58" y="621"/>
                      <a:pt x="0" y="757"/>
                      <a:pt x="47" y="876"/>
                    </a:cubicBezTo>
                    <a:cubicBezTo>
                      <a:pt x="86" y="979"/>
                      <a:pt x="183" y="1040"/>
                      <a:pt x="284" y="1040"/>
                    </a:cubicBezTo>
                    <a:cubicBezTo>
                      <a:pt x="327" y="1040"/>
                      <a:pt x="371" y="1029"/>
                      <a:pt x="412" y="1005"/>
                    </a:cubicBezTo>
                    <a:cubicBezTo>
                      <a:pt x="727" y="823"/>
                      <a:pt x="1054" y="658"/>
                      <a:pt x="1389" y="512"/>
                    </a:cubicBezTo>
                    <a:cubicBezTo>
                      <a:pt x="1518" y="458"/>
                      <a:pt x="1584" y="312"/>
                      <a:pt x="1538" y="177"/>
                    </a:cubicBezTo>
                    <a:lnTo>
                      <a:pt x="1525" y="141"/>
                    </a:lnTo>
                    <a:cubicBezTo>
                      <a:pt x="1496" y="54"/>
                      <a:pt x="1415" y="1"/>
                      <a:pt x="1330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4380084" y="1192832"/>
                <a:ext cx="27779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896" extrusionOk="0">
                    <a:moveTo>
                      <a:pt x="1906" y="0"/>
                    </a:moveTo>
                    <a:cubicBezTo>
                      <a:pt x="1894" y="0"/>
                      <a:pt x="1883" y="1"/>
                      <a:pt x="1871" y="2"/>
                    </a:cubicBezTo>
                    <a:cubicBezTo>
                      <a:pt x="1306" y="87"/>
                      <a:pt x="748" y="220"/>
                      <a:pt x="205" y="400"/>
                    </a:cubicBezTo>
                    <a:cubicBezTo>
                      <a:pt x="71" y="444"/>
                      <a:pt x="0" y="590"/>
                      <a:pt x="47" y="725"/>
                    </a:cubicBezTo>
                    <a:cubicBezTo>
                      <a:pt x="84" y="829"/>
                      <a:pt x="183" y="895"/>
                      <a:pt x="288" y="895"/>
                    </a:cubicBezTo>
                    <a:cubicBezTo>
                      <a:pt x="316" y="895"/>
                      <a:pt x="343" y="891"/>
                      <a:pt x="370" y="882"/>
                    </a:cubicBezTo>
                    <a:cubicBezTo>
                      <a:pt x="883" y="712"/>
                      <a:pt x="1408" y="587"/>
                      <a:pt x="1941" y="507"/>
                    </a:cubicBezTo>
                    <a:cubicBezTo>
                      <a:pt x="2081" y="488"/>
                      <a:pt x="2177" y="360"/>
                      <a:pt x="2157" y="220"/>
                    </a:cubicBezTo>
                    <a:cubicBezTo>
                      <a:pt x="2140" y="93"/>
                      <a:pt x="2031" y="0"/>
                      <a:pt x="1906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5" name="Google Shape;245;p32"/>
            <p:cNvGrpSpPr/>
            <p:nvPr/>
          </p:nvGrpSpPr>
          <p:grpSpPr>
            <a:xfrm>
              <a:off x="4339009" y="1863727"/>
              <a:ext cx="143704" cy="29476"/>
              <a:chOff x="4339009" y="1863727"/>
              <a:chExt cx="143704" cy="29476"/>
            </a:xfrm>
          </p:grpSpPr>
          <p:sp>
            <p:nvSpPr>
              <p:cNvPr id="246" name="Google Shape;246;p32"/>
              <p:cNvSpPr/>
              <p:nvPr/>
            </p:nvSpPr>
            <p:spPr>
              <a:xfrm>
                <a:off x="4339009" y="1863727"/>
                <a:ext cx="51691" cy="25762"/>
              </a:xfrm>
              <a:custGeom>
                <a:avLst/>
                <a:gdLst/>
                <a:ahLst/>
                <a:cxnLst/>
                <a:rect l="l" t="t" r="r" b="b"/>
                <a:pathLst>
                  <a:path w="4051" h="2019" extrusionOk="0">
                    <a:moveTo>
                      <a:pt x="157" y="1"/>
                    </a:moveTo>
                    <a:cubicBezTo>
                      <a:pt x="61" y="1"/>
                      <a:pt x="1" y="107"/>
                      <a:pt x="54" y="190"/>
                    </a:cubicBezTo>
                    <a:lnTo>
                      <a:pt x="750" y="1274"/>
                    </a:lnTo>
                    <a:cubicBezTo>
                      <a:pt x="774" y="1311"/>
                      <a:pt x="813" y="1330"/>
                      <a:pt x="852" y="1330"/>
                    </a:cubicBezTo>
                    <a:cubicBezTo>
                      <a:pt x="893" y="1330"/>
                      <a:pt x="935" y="1309"/>
                      <a:pt x="958" y="1269"/>
                    </a:cubicBezTo>
                    <a:lnTo>
                      <a:pt x="1136" y="973"/>
                    </a:lnTo>
                    <a:cubicBezTo>
                      <a:pt x="1945" y="1439"/>
                      <a:pt x="2816" y="1788"/>
                      <a:pt x="3722" y="2012"/>
                    </a:cubicBezTo>
                    <a:cubicBezTo>
                      <a:pt x="3741" y="2017"/>
                      <a:pt x="3761" y="2019"/>
                      <a:pt x="3779" y="2019"/>
                    </a:cubicBezTo>
                    <a:cubicBezTo>
                      <a:pt x="3895" y="2019"/>
                      <a:pt x="3999" y="1938"/>
                      <a:pt x="4023" y="1820"/>
                    </a:cubicBezTo>
                    <a:cubicBezTo>
                      <a:pt x="4051" y="1682"/>
                      <a:pt x="3964" y="1546"/>
                      <a:pt x="3828" y="1512"/>
                    </a:cubicBezTo>
                    <a:cubicBezTo>
                      <a:pt x="2976" y="1301"/>
                      <a:pt x="2158" y="971"/>
                      <a:pt x="1396" y="534"/>
                    </a:cubicBezTo>
                    <a:lnTo>
                      <a:pt x="1548" y="279"/>
                    </a:lnTo>
                    <a:cubicBezTo>
                      <a:pt x="1594" y="201"/>
                      <a:pt x="1541" y="100"/>
                      <a:pt x="1450" y="94"/>
                    </a:cubicBezTo>
                    <a:lnTo>
                      <a:pt x="166" y="1"/>
                    </a:lnTo>
                    <a:cubicBezTo>
                      <a:pt x="163" y="1"/>
                      <a:pt x="160" y="1"/>
                      <a:pt x="157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4394732" y="1885202"/>
                <a:ext cx="32193" cy="8001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27" extrusionOk="0">
                    <a:moveTo>
                      <a:pt x="279" y="1"/>
                    </a:moveTo>
                    <a:cubicBezTo>
                      <a:pt x="160" y="1"/>
                      <a:pt x="54" y="84"/>
                      <a:pt x="29" y="204"/>
                    </a:cubicBezTo>
                    <a:cubicBezTo>
                      <a:pt x="1" y="345"/>
                      <a:pt x="93" y="483"/>
                      <a:pt x="236" y="507"/>
                    </a:cubicBezTo>
                    <a:cubicBezTo>
                      <a:pt x="732" y="585"/>
                      <a:pt x="1235" y="625"/>
                      <a:pt x="1738" y="627"/>
                    </a:cubicBezTo>
                    <a:cubicBezTo>
                      <a:pt x="1919" y="627"/>
                      <a:pt x="2102" y="621"/>
                      <a:pt x="2282" y="609"/>
                    </a:cubicBezTo>
                    <a:cubicBezTo>
                      <a:pt x="2420" y="596"/>
                      <a:pt x="2523" y="475"/>
                      <a:pt x="2513" y="337"/>
                    </a:cubicBezTo>
                    <a:cubicBezTo>
                      <a:pt x="2504" y="203"/>
                      <a:pt x="2392" y="100"/>
                      <a:pt x="2260" y="100"/>
                    </a:cubicBezTo>
                    <a:cubicBezTo>
                      <a:pt x="2255" y="100"/>
                      <a:pt x="2251" y="100"/>
                      <a:pt x="2246" y="100"/>
                    </a:cubicBezTo>
                    <a:cubicBezTo>
                      <a:pt x="2076" y="110"/>
                      <a:pt x="1908" y="116"/>
                      <a:pt x="1738" y="116"/>
                    </a:cubicBezTo>
                    <a:cubicBezTo>
                      <a:pt x="1262" y="116"/>
                      <a:pt x="790" y="78"/>
                      <a:pt x="321" y="4"/>
                    </a:cubicBezTo>
                    <a:cubicBezTo>
                      <a:pt x="307" y="2"/>
                      <a:pt x="293" y="1"/>
                      <a:pt x="279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4462488" y="1869814"/>
                <a:ext cx="20225" cy="13258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039" extrusionOk="0">
                    <a:moveTo>
                      <a:pt x="1300" y="0"/>
                    </a:moveTo>
                    <a:cubicBezTo>
                      <a:pt x="1257" y="0"/>
                      <a:pt x="1213" y="11"/>
                      <a:pt x="1173" y="35"/>
                    </a:cubicBezTo>
                    <a:cubicBezTo>
                      <a:pt x="857" y="217"/>
                      <a:pt x="531" y="382"/>
                      <a:pt x="196" y="528"/>
                    </a:cubicBezTo>
                    <a:cubicBezTo>
                      <a:pt x="66" y="582"/>
                      <a:pt x="1" y="728"/>
                      <a:pt x="47" y="863"/>
                    </a:cubicBezTo>
                    <a:lnTo>
                      <a:pt x="60" y="899"/>
                    </a:lnTo>
                    <a:cubicBezTo>
                      <a:pt x="89" y="986"/>
                      <a:pt x="169" y="1039"/>
                      <a:pt x="255" y="1039"/>
                    </a:cubicBezTo>
                    <a:cubicBezTo>
                      <a:pt x="282" y="1039"/>
                      <a:pt x="309" y="1034"/>
                      <a:pt x="335" y="1023"/>
                    </a:cubicBezTo>
                    <a:cubicBezTo>
                      <a:pt x="707" y="866"/>
                      <a:pt x="1067" y="685"/>
                      <a:pt x="1416" y="483"/>
                    </a:cubicBezTo>
                    <a:cubicBezTo>
                      <a:pt x="1527" y="419"/>
                      <a:pt x="1584" y="283"/>
                      <a:pt x="1538" y="164"/>
                    </a:cubicBezTo>
                    <a:cubicBezTo>
                      <a:pt x="1499" y="61"/>
                      <a:pt x="1401" y="0"/>
                      <a:pt x="1300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431392" y="1880392"/>
                <a:ext cx="27804" cy="11433"/>
              </a:xfrm>
              <a:custGeom>
                <a:avLst/>
                <a:gdLst/>
                <a:ahLst/>
                <a:cxnLst/>
                <a:rect l="l" t="t" r="r" b="b"/>
                <a:pathLst>
                  <a:path w="2179" h="896" extrusionOk="0">
                    <a:moveTo>
                      <a:pt x="1890" y="1"/>
                    </a:moveTo>
                    <a:cubicBezTo>
                      <a:pt x="1863" y="1"/>
                      <a:pt x="1835" y="5"/>
                      <a:pt x="1808" y="14"/>
                    </a:cubicBezTo>
                    <a:cubicBezTo>
                      <a:pt x="1296" y="184"/>
                      <a:pt x="771" y="309"/>
                      <a:pt x="237" y="389"/>
                    </a:cubicBezTo>
                    <a:cubicBezTo>
                      <a:pt x="98" y="408"/>
                      <a:pt x="0" y="536"/>
                      <a:pt x="20" y="676"/>
                    </a:cubicBezTo>
                    <a:cubicBezTo>
                      <a:pt x="37" y="803"/>
                      <a:pt x="147" y="896"/>
                      <a:pt x="273" y="896"/>
                    </a:cubicBezTo>
                    <a:cubicBezTo>
                      <a:pt x="284" y="896"/>
                      <a:pt x="296" y="895"/>
                      <a:pt x="308" y="893"/>
                    </a:cubicBezTo>
                    <a:cubicBezTo>
                      <a:pt x="873" y="809"/>
                      <a:pt x="1430" y="676"/>
                      <a:pt x="1973" y="496"/>
                    </a:cubicBezTo>
                    <a:cubicBezTo>
                      <a:pt x="2106" y="451"/>
                      <a:pt x="2178" y="306"/>
                      <a:pt x="2132" y="171"/>
                    </a:cubicBezTo>
                    <a:cubicBezTo>
                      <a:pt x="2095" y="67"/>
                      <a:pt x="1996" y="1"/>
                      <a:pt x="1890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0" name="Google Shape;250;p32"/>
            <p:cNvGrpSpPr/>
            <p:nvPr/>
          </p:nvGrpSpPr>
          <p:grpSpPr>
            <a:xfrm>
              <a:off x="4206459" y="1607315"/>
              <a:ext cx="29539" cy="142899"/>
              <a:chOff x="4206459" y="1607315"/>
              <a:chExt cx="29539" cy="142899"/>
            </a:xfrm>
          </p:grpSpPr>
          <p:sp>
            <p:nvSpPr>
              <p:cNvPr id="251" name="Google Shape;251;p32"/>
              <p:cNvSpPr/>
              <p:nvPr/>
            </p:nvSpPr>
            <p:spPr>
              <a:xfrm>
                <a:off x="4209840" y="1607315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920" y="0"/>
                    </a:moveTo>
                    <a:cubicBezTo>
                      <a:pt x="1898" y="0"/>
                      <a:pt x="1876" y="6"/>
                      <a:pt x="1854" y="20"/>
                    </a:cubicBezTo>
                    <a:lnTo>
                      <a:pt x="772" y="717"/>
                    </a:lnTo>
                    <a:cubicBezTo>
                      <a:pt x="695" y="766"/>
                      <a:pt x="697" y="878"/>
                      <a:pt x="775" y="926"/>
                    </a:cubicBezTo>
                    <a:lnTo>
                      <a:pt x="1073" y="1102"/>
                    </a:lnTo>
                    <a:cubicBezTo>
                      <a:pt x="607" y="1911"/>
                      <a:pt x="256" y="2782"/>
                      <a:pt x="32" y="3689"/>
                    </a:cubicBezTo>
                    <a:cubicBezTo>
                      <a:pt x="0" y="3825"/>
                      <a:pt x="87" y="3962"/>
                      <a:pt x="224" y="3990"/>
                    </a:cubicBezTo>
                    <a:cubicBezTo>
                      <a:pt x="242" y="3993"/>
                      <a:pt x="260" y="3995"/>
                      <a:pt x="278" y="3995"/>
                    </a:cubicBezTo>
                    <a:cubicBezTo>
                      <a:pt x="397" y="3995"/>
                      <a:pt x="502" y="3914"/>
                      <a:pt x="532" y="3794"/>
                    </a:cubicBezTo>
                    <a:cubicBezTo>
                      <a:pt x="743" y="2942"/>
                      <a:pt x="1073" y="2124"/>
                      <a:pt x="1512" y="1363"/>
                    </a:cubicBezTo>
                    <a:lnTo>
                      <a:pt x="1765" y="1514"/>
                    </a:lnTo>
                    <a:cubicBezTo>
                      <a:pt x="1785" y="1526"/>
                      <a:pt x="1806" y="1531"/>
                      <a:pt x="1827" y="1531"/>
                    </a:cubicBezTo>
                    <a:cubicBezTo>
                      <a:pt x="1888" y="1531"/>
                      <a:pt x="1946" y="1484"/>
                      <a:pt x="1951" y="1416"/>
                    </a:cubicBezTo>
                    <a:lnTo>
                      <a:pt x="2043" y="134"/>
                    </a:lnTo>
                    <a:cubicBezTo>
                      <a:pt x="2049" y="57"/>
                      <a:pt x="1988" y="0"/>
                      <a:pt x="1920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2"/>
              <p:cNvSpPr/>
              <p:nvPr/>
            </p:nvSpPr>
            <p:spPr>
              <a:xfrm>
                <a:off x="4206459" y="1662910"/>
                <a:ext cx="8230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491" extrusionOk="0">
                    <a:moveTo>
                      <a:pt x="371" y="1"/>
                    </a:moveTo>
                    <a:cubicBezTo>
                      <a:pt x="249" y="1"/>
                      <a:pt x="141" y="89"/>
                      <a:pt x="121" y="212"/>
                    </a:cubicBezTo>
                    <a:cubicBezTo>
                      <a:pt x="41" y="709"/>
                      <a:pt x="1" y="1212"/>
                      <a:pt x="1" y="1714"/>
                    </a:cubicBezTo>
                    <a:cubicBezTo>
                      <a:pt x="1" y="1895"/>
                      <a:pt x="7" y="2078"/>
                      <a:pt x="19" y="2259"/>
                    </a:cubicBezTo>
                    <a:cubicBezTo>
                      <a:pt x="31" y="2390"/>
                      <a:pt x="140" y="2490"/>
                      <a:pt x="270" y="2490"/>
                    </a:cubicBezTo>
                    <a:cubicBezTo>
                      <a:pt x="277" y="2490"/>
                      <a:pt x="284" y="2490"/>
                      <a:pt x="291" y="2489"/>
                    </a:cubicBezTo>
                    <a:cubicBezTo>
                      <a:pt x="428" y="2480"/>
                      <a:pt x="534" y="2361"/>
                      <a:pt x="526" y="2222"/>
                    </a:cubicBezTo>
                    <a:cubicBezTo>
                      <a:pt x="517" y="2054"/>
                      <a:pt x="510" y="1884"/>
                      <a:pt x="510" y="1714"/>
                    </a:cubicBezTo>
                    <a:cubicBezTo>
                      <a:pt x="512" y="1240"/>
                      <a:pt x="549" y="766"/>
                      <a:pt x="622" y="297"/>
                    </a:cubicBezTo>
                    <a:cubicBezTo>
                      <a:pt x="645" y="163"/>
                      <a:pt x="557" y="35"/>
                      <a:pt x="422" y="6"/>
                    </a:cubicBezTo>
                    <a:cubicBezTo>
                      <a:pt x="405" y="2"/>
                      <a:pt x="388" y="1"/>
                      <a:pt x="371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2"/>
              <p:cNvSpPr/>
              <p:nvPr/>
            </p:nvSpPr>
            <p:spPr>
              <a:xfrm>
                <a:off x="4216194" y="1730768"/>
                <a:ext cx="14227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5" h="1524" extrusionOk="0">
                    <a:moveTo>
                      <a:pt x="296" y="1"/>
                    </a:moveTo>
                    <a:cubicBezTo>
                      <a:pt x="267" y="1"/>
                      <a:pt x="237" y="5"/>
                      <a:pt x="208" y="15"/>
                    </a:cubicBezTo>
                    <a:lnTo>
                      <a:pt x="171" y="28"/>
                    </a:lnTo>
                    <a:cubicBezTo>
                      <a:pt x="58" y="67"/>
                      <a:pt x="0" y="193"/>
                      <a:pt x="47" y="304"/>
                    </a:cubicBezTo>
                    <a:cubicBezTo>
                      <a:pt x="205" y="675"/>
                      <a:pt x="384" y="1035"/>
                      <a:pt x="588" y="1385"/>
                    </a:cubicBezTo>
                    <a:cubicBezTo>
                      <a:pt x="637" y="1469"/>
                      <a:pt x="728" y="1524"/>
                      <a:pt x="822" y="1524"/>
                    </a:cubicBezTo>
                    <a:cubicBezTo>
                      <a:pt x="850" y="1524"/>
                      <a:pt x="879" y="1519"/>
                      <a:pt x="906" y="1508"/>
                    </a:cubicBezTo>
                    <a:cubicBezTo>
                      <a:pt x="1052" y="1450"/>
                      <a:pt x="1115" y="1277"/>
                      <a:pt x="1036" y="1141"/>
                    </a:cubicBezTo>
                    <a:cubicBezTo>
                      <a:pt x="852" y="826"/>
                      <a:pt x="687" y="499"/>
                      <a:pt x="543" y="164"/>
                    </a:cubicBezTo>
                    <a:cubicBezTo>
                      <a:pt x="499" y="63"/>
                      <a:pt x="400" y="1"/>
                      <a:pt x="296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2"/>
              <p:cNvSpPr/>
              <p:nvPr/>
            </p:nvSpPr>
            <p:spPr>
              <a:xfrm>
                <a:off x="4207607" y="1699506"/>
                <a:ext cx="12045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4" h="2128" extrusionOk="0">
                    <a:moveTo>
                      <a:pt x="273" y="0"/>
                    </a:moveTo>
                    <a:cubicBezTo>
                      <a:pt x="261" y="0"/>
                      <a:pt x="249" y="1"/>
                      <a:pt x="238" y="3"/>
                    </a:cubicBezTo>
                    <a:cubicBezTo>
                      <a:pt x="98" y="22"/>
                      <a:pt x="1" y="150"/>
                      <a:pt x="20" y="289"/>
                    </a:cubicBezTo>
                    <a:lnTo>
                      <a:pt x="21" y="289"/>
                    </a:lnTo>
                    <a:cubicBezTo>
                      <a:pt x="105" y="854"/>
                      <a:pt x="238" y="1412"/>
                      <a:pt x="417" y="1955"/>
                    </a:cubicBezTo>
                    <a:cubicBezTo>
                      <a:pt x="454" y="2061"/>
                      <a:pt x="553" y="2127"/>
                      <a:pt x="658" y="2127"/>
                    </a:cubicBezTo>
                    <a:cubicBezTo>
                      <a:pt x="686" y="2127"/>
                      <a:pt x="714" y="2123"/>
                      <a:pt x="742" y="2113"/>
                    </a:cubicBezTo>
                    <a:cubicBezTo>
                      <a:pt x="875" y="2067"/>
                      <a:pt x="944" y="1923"/>
                      <a:pt x="899" y="1790"/>
                    </a:cubicBezTo>
                    <a:cubicBezTo>
                      <a:pt x="731" y="1279"/>
                      <a:pt x="604" y="754"/>
                      <a:pt x="526" y="220"/>
                    </a:cubicBezTo>
                    <a:cubicBezTo>
                      <a:pt x="508" y="93"/>
                      <a:pt x="398" y="0"/>
                      <a:pt x="273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5" name="Google Shape;255;p32"/>
            <p:cNvSpPr/>
            <p:nvPr/>
          </p:nvSpPr>
          <p:spPr>
            <a:xfrm>
              <a:off x="4250519" y="1416170"/>
              <a:ext cx="26783" cy="52303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4276166" y="1471370"/>
              <a:ext cx="24359" cy="2529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4330231" y="1513121"/>
              <a:ext cx="21462" cy="10986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4302005" y="1497298"/>
              <a:ext cx="25469" cy="17647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highlight>
                  <a:schemeClr val="dk2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9" name="Google Shape;259;p32"/>
            <p:cNvGrpSpPr/>
            <p:nvPr/>
          </p:nvGrpSpPr>
          <p:grpSpPr>
            <a:xfrm>
              <a:off x="4889463" y="1423737"/>
              <a:ext cx="29552" cy="142899"/>
              <a:chOff x="4889463" y="1423737"/>
              <a:chExt cx="29552" cy="142899"/>
            </a:xfrm>
          </p:grpSpPr>
          <p:sp>
            <p:nvSpPr>
              <p:cNvPr id="260" name="Google Shape;260;p32"/>
              <p:cNvSpPr/>
              <p:nvPr/>
            </p:nvSpPr>
            <p:spPr>
              <a:xfrm>
                <a:off x="4889463" y="1515647"/>
                <a:ext cx="26158" cy="50989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3996" extrusionOk="0">
                    <a:moveTo>
                      <a:pt x="1772" y="0"/>
                    </a:moveTo>
                    <a:cubicBezTo>
                      <a:pt x="1653" y="0"/>
                      <a:pt x="1547" y="82"/>
                      <a:pt x="1518" y="201"/>
                    </a:cubicBezTo>
                    <a:cubicBezTo>
                      <a:pt x="1307" y="1053"/>
                      <a:pt x="977" y="1872"/>
                      <a:pt x="540" y="2634"/>
                    </a:cubicBezTo>
                    <a:lnTo>
                      <a:pt x="285" y="2482"/>
                    </a:lnTo>
                    <a:cubicBezTo>
                      <a:pt x="265" y="2470"/>
                      <a:pt x="244" y="2465"/>
                      <a:pt x="223" y="2465"/>
                    </a:cubicBezTo>
                    <a:cubicBezTo>
                      <a:pt x="162" y="2465"/>
                      <a:pt x="104" y="2511"/>
                      <a:pt x="99" y="2579"/>
                    </a:cubicBezTo>
                    <a:lnTo>
                      <a:pt x="6" y="3864"/>
                    </a:lnTo>
                    <a:cubicBezTo>
                      <a:pt x="0" y="3939"/>
                      <a:pt x="62" y="3995"/>
                      <a:pt x="129" y="3995"/>
                    </a:cubicBezTo>
                    <a:cubicBezTo>
                      <a:pt x="152" y="3995"/>
                      <a:pt x="174" y="3989"/>
                      <a:pt x="195" y="3976"/>
                    </a:cubicBezTo>
                    <a:lnTo>
                      <a:pt x="1278" y="3279"/>
                    </a:lnTo>
                    <a:cubicBezTo>
                      <a:pt x="1355" y="3229"/>
                      <a:pt x="1353" y="3117"/>
                      <a:pt x="1275" y="3071"/>
                    </a:cubicBezTo>
                    <a:lnTo>
                      <a:pt x="978" y="2893"/>
                    </a:lnTo>
                    <a:cubicBezTo>
                      <a:pt x="1444" y="2085"/>
                      <a:pt x="1794" y="1213"/>
                      <a:pt x="2018" y="307"/>
                    </a:cubicBezTo>
                    <a:cubicBezTo>
                      <a:pt x="2050" y="171"/>
                      <a:pt x="1963" y="35"/>
                      <a:pt x="1826" y="6"/>
                    </a:cubicBezTo>
                    <a:cubicBezTo>
                      <a:pt x="1808" y="2"/>
                      <a:pt x="1790" y="0"/>
                      <a:pt x="1772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2"/>
              <p:cNvSpPr/>
              <p:nvPr/>
            </p:nvSpPr>
            <p:spPr>
              <a:xfrm>
                <a:off x="4910772" y="1479256"/>
                <a:ext cx="8243" cy="3178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491" extrusionOk="0">
                    <a:moveTo>
                      <a:pt x="375" y="0"/>
                    </a:moveTo>
                    <a:cubicBezTo>
                      <a:pt x="368" y="0"/>
                      <a:pt x="361" y="1"/>
                      <a:pt x="354" y="1"/>
                    </a:cubicBezTo>
                    <a:cubicBezTo>
                      <a:pt x="216" y="11"/>
                      <a:pt x="111" y="129"/>
                      <a:pt x="119" y="269"/>
                    </a:cubicBezTo>
                    <a:cubicBezTo>
                      <a:pt x="128" y="438"/>
                      <a:pt x="135" y="607"/>
                      <a:pt x="135" y="776"/>
                    </a:cubicBezTo>
                    <a:cubicBezTo>
                      <a:pt x="135" y="1252"/>
                      <a:pt x="96" y="1724"/>
                      <a:pt x="23" y="2193"/>
                    </a:cubicBezTo>
                    <a:cubicBezTo>
                      <a:pt x="0" y="2328"/>
                      <a:pt x="88" y="2458"/>
                      <a:pt x="223" y="2485"/>
                    </a:cubicBezTo>
                    <a:cubicBezTo>
                      <a:pt x="240" y="2488"/>
                      <a:pt x="257" y="2490"/>
                      <a:pt x="274" y="2490"/>
                    </a:cubicBezTo>
                    <a:cubicBezTo>
                      <a:pt x="396" y="2490"/>
                      <a:pt x="504" y="2403"/>
                      <a:pt x="526" y="2278"/>
                    </a:cubicBezTo>
                    <a:cubicBezTo>
                      <a:pt x="604" y="1782"/>
                      <a:pt x="644" y="1279"/>
                      <a:pt x="646" y="776"/>
                    </a:cubicBezTo>
                    <a:cubicBezTo>
                      <a:pt x="646" y="595"/>
                      <a:pt x="638" y="413"/>
                      <a:pt x="626" y="232"/>
                    </a:cubicBezTo>
                    <a:cubicBezTo>
                      <a:pt x="616" y="101"/>
                      <a:pt x="505" y="0"/>
                      <a:pt x="375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2"/>
              <p:cNvSpPr/>
              <p:nvPr/>
            </p:nvSpPr>
            <p:spPr>
              <a:xfrm>
                <a:off x="4895052" y="1423737"/>
                <a:ext cx="14215" cy="1944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1524" extrusionOk="0">
                    <a:moveTo>
                      <a:pt x="293" y="1"/>
                    </a:moveTo>
                    <a:cubicBezTo>
                      <a:pt x="265" y="1"/>
                      <a:pt x="236" y="5"/>
                      <a:pt x="209" y="16"/>
                    </a:cubicBezTo>
                    <a:cubicBezTo>
                      <a:pt x="62" y="74"/>
                      <a:pt x="1" y="246"/>
                      <a:pt x="79" y="383"/>
                    </a:cubicBezTo>
                    <a:cubicBezTo>
                      <a:pt x="262" y="698"/>
                      <a:pt x="427" y="1025"/>
                      <a:pt x="573" y="1359"/>
                    </a:cubicBezTo>
                    <a:cubicBezTo>
                      <a:pt x="615" y="1461"/>
                      <a:pt x="714" y="1523"/>
                      <a:pt x="819" y="1523"/>
                    </a:cubicBezTo>
                    <a:cubicBezTo>
                      <a:pt x="848" y="1523"/>
                      <a:pt x="878" y="1518"/>
                      <a:pt x="907" y="1508"/>
                    </a:cubicBezTo>
                    <a:lnTo>
                      <a:pt x="942" y="1495"/>
                    </a:lnTo>
                    <a:cubicBezTo>
                      <a:pt x="1056" y="1457"/>
                      <a:pt x="1114" y="1331"/>
                      <a:pt x="1067" y="1220"/>
                    </a:cubicBezTo>
                    <a:cubicBezTo>
                      <a:pt x="910" y="849"/>
                      <a:pt x="729" y="488"/>
                      <a:pt x="528" y="139"/>
                    </a:cubicBezTo>
                    <a:cubicBezTo>
                      <a:pt x="478" y="54"/>
                      <a:pt x="387" y="1"/>
                      <a:pt x="293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32"/>
              <p:cNvSpPr/>
              <p:nvPr/>
            </p:nvSpPr>
            <p:spPr>
              <a:xfrm>
                <a:off x="4905783" y="1447292"/>
                <a:ext cx="12071" cy="27153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128" extrusionOk="0">
                    <a:moveTo>
                      <a:pt x="288" y="0"/>
                    </a:moveTo>
                    <a:cubicBezTo>
                      <a:pt x="260" y="0"/>
                      <a:pt x="232" y="5"/>
                      <a:pt x="204" y="15"/>
                    </a:cubicBezTo>
                    <a:cubicBezTo>
                      <a:pt x="71" y="61"/>
                      <a:pt x="1" y="205"/>
                      <a:pt x="47" y="338"/>
                    </a:cubicBezTo>
                    <a:cubicBezTo>
                      <a:pt x="215" y="850"/>
                      <a:pt x="342" y="1376"/>
                      <a:pt x="420" y="1909"/>
                    </a:cubicBezTo>
                    <a:cubicBezTo>
                      <a:pt x="438" y="2036"/>
                      <a:pt x="548" y="2128"/>
                      <a:pt x="673" y="2128"/>
                    </a:cubicBezTo>
                    <a:cubicBezTo>
                      <a:pt x="685" y="2128"/>
                      <a:pt x="696" y="2127"/>
                      <a:pt x="708" y="2125"/>
                    </a:cubicBezTo>
                    <a:cubicBezTo>
                      <a:pt x="848" y="2106"/>
                      <a:pt x="945" y="1978"/>
                      <a:pt x="926" y="1839"/>
                    </a:cubicBezTo>
                    <a:lnTo>
                      <a:pt x="925" y="1839"/>
                    </a:lnTo>
                    <a:cubicBezTo>
                      <a:pt x="841" y="1273"/>
                      <a:pt x="708" y="716"/>
                      <a:pt x="529" y="173"/>
                    </a:cubicBezTo>
                    <a:cubicBezTo>
                      <a:pt x="492" y="67"/>
                      <a:pt x="393" y="0"/>
                      <a:pt x="288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32"/>
            <p:cNvGrpSpPr/>
            <p:nvPr/>
          </p:nvGrpSpPr>
          <p:grpSpPr>
            <a:xfrm>
              <a:off x="4771663" y="1876896"/>
              <a:ext cx="108651" cy="100446"/>
              <a:chOff x="4771663" y="1876896"/>
              <a:chExt cx="108651" cy="100446"/>
            </a:xfrm>
          </p:grpSpPr>
          <p:sp>
            <p:nvSpPr>
              <p:cNvPr id="265" name="Google Shape;265;p32"/>
              <p:cNvSpPr/>
              <p:nvPr/>
            </p:nvSpPr>
            <p:spPr>
              <a:xfrm>
                <a:off x="4771663" y="1951210"/>
                <a:ext cx="53184" cy="26132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2048" extrusionOk="0">
                    <a:moveTo>
                      <a:pt x="3871" y="0"/>
                    </a:moveTo>
                    <a:cubicBezTo>
                      <a:pt x="3824" y="0"/>
                      <a:pt x="3777" y="13"/>
                      <a:pt x="3735" y="39"/>
                    </a:cubicBezTo>
                    <a:cubicBezTo>
                      <a:pt x="2982" y="492"/>
                      <a:pt x="2170" y="838"/>
                      <a:pt x="1323" y="1067"/>
                    </a:cubicBezTo>
                    <a:lnTo>
                      <a:pt x="1249" y="780"/>
                    </a:lnTo>
                    <a:cubicBezTo>
                      <a:pt x="1235" y="721"/>
                      <a:pt x="1183" y="687"/>
                      <a:pt x="1130" y="687"/>
                    </a:cubicBezTo>
                    <a:cubicBezTo>
                      <a:pt x="1102" y="687"/>
                      <a:pt x="1073" y="696"/>
                      <a:pt x="1049" y="717"/>
                    </a:cubicBezTo>
                    <a:lnTo>
                      <a:pt x="76" y="1560"/>
                    </a:lnTo>
                    <a:cubicBezTo>
                      <a:pt x="0" y="1625"/>
                      <a:pt x="32" y="1750"/>
                      <a:pt x="130" y="1773"/>
                    </a:cubicBezTo>
                    <a:lnTo>
                      <a:pt x="1389" y="2045"/>
                    </a:lnTo>
                    <a:cubicBezTo>
                      <a:pt x="1398" y="2047"/>
                      <a:pt x="1407" y="2048"/>
                      <a:pt x="1416" y="2048"/>
                    </a:cubicBezTo>
                    <a:cubicBezTo>
                      <a:pt x="1493" y="2048"/>
                      <a:pt x="1555" y="1975"/>
                      <a:pt x="1534" y="1894"/>
                    </a:cubicBezTo>
                    <a:lnTo>
                      <a:pt x="1450" y="1561"/>
                    </a:lnTo>
                    <a:cubicBezTo>
                      <a:pt x="2351" y="1318"/>
                      <a:pt x="3214" y="950"/>
                      <a:pt x="4013" y="466"/>
                    </a:cubicBezTo>
                    <a:cubicBezTo>
                      <a:pt x="4132" y="392"/>
                      <a:pt x="4167" y="235"/>
                      <a:pt x="4090" y="119"/>
                    </a:cubicBezTo>
                    <a:cubicBezTo>
                      <a:pt x="4039" y="42"/>
                      <a:pt x="3956" y="0"/>
                      <a:pt x="3871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2"/>
              <p:cNvSpPr/>
              <p:nvPr/>
            </p:nvSpPr>
            <p:spPr>
              <a:xfrm>
                <a:off x="4826850" y="1927897"/>
                <a:ext cx="26081" cy="23529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1844" extrusionOk="0">
                    <a:moveTo>
                      <a:pt x="1760" y="1"/>
                    </a:moveTo>
                    <a:cubicBezTo>
                      <a:pt x="1689" y="1"/>
                      <a:pt x="1619" y="31"/>
                      <a:pt x="1568" y="88"/>
                    </a:cubicBezTo>
                    <a:cubicBezTo>
                      <a:pt x="1456" y="215"/>
                      <a:pt x="1341" y="338"/>
                      <a:pt x="1221" y="458"/>
                    </a:cubicBezTo>
                    <a:cubicBezTo>
                      <a:pt x="885" y="793"/>
                      <a:pt x="524" y="1102"/>
                      <a:pt x="140" y="1380"/>
                    </a:cubicBezTo>
                    <a:cubicBezTo>
                      <a:pt x="29" y="1460"/>
                      <a:pt x="1" y="1612"/>
                      <a:pt x="74" y="1728"/>
                    </a:cubicBezTo>
                    <a:cubicBezTo>
                      <a:pt x="124" y="1803"/>
                      <a:pt x="205" y="1844"/>
                      <a:pt x="288" y="1844"/>
                    </a:cubicBezTo>
                    <a:cubicBezTo>
                      <a:pt x="339" y="1844"/>
                      <a:pt x="391" y="1828"/>
                      <a:pt x="436" y="1797"/>
                    </a:cubicBezTo>
                    <a:cubicBezTo>
                      <a:pt x="843" y="1500"/>
                      <a:pt x="1226" y="1174"/>
                      <a:pt x="1581" y="820"/>
                    </a:cubicBezTo>
                    <a:cubicBezTo>
                      <a:pt x="1711" y="690"/>
                      <a:pt x="1834" y="557"/>
                      <a:pt x="1954" y="421"/>
                    </a:cubicBezTo>
                    <a:cubicBezTo>
                      <a:pt x="2044" y="315"/>
                      <a:pt x="2033" y="155"/>
                      <a:pt x="1927" y="64"/>
                    </a:cubicBezTo>
                    <a:cubicBezTo>
                      <a:pt x="1879" y="22"/>
                      <a:pt x="1819" y="1"/>
                      <a:pt x="1760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2"/>
              <p:cNvSpPr/>
              <p:nvPr/>
            </p:nvSpPr>
            <p:spPr>
              <a:xfrm>
                <a:off x="4868600" y="1876896"/>
                <a:ext cx="11714" cy="20531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609" extrusionOk="0">
                    <a:moveTo>
                      <a:pt x="642" y="0"/>
                    </a:moveTo>
                    <a:cubicBezTo>
                      <a:pt x="531" y="0"/>
                      <a:pt x="426" y="74"/>
                      <a:pt x="396" y="189"/>
                    </a:cubicBezTo>
                    <a:cubicBezTo>
                      <a:pt x="301" y="543"/>
                      <a:pt x="187" y="889"/>
                      <a:pt x="53" y="1228"/>
                    </a:cubicBezTo>
                    <a:cubicBezTo>
                      <a:pt x="0" y="1360"/>
                      <a:pt x="58" y="1509"/>
                      <a:pt x="184" y="1571"/>
                    </a:cubicBezTo>
                    <a:lnTo>
                      <a:pt x="218" y="1587"/>
                    </a:lnTo>
                    <a:cubicBezTo>
                      <a:pt x="248" y="1602"/>
                      <a:pt x="280" y="1608"/>
                      <a:pt x="311" y="1608"/>
                    </a:cubicBezTo>
                    <a:cubicBezTo>
                      <a:pt x="392" y="1608"/>
                      <a:pt x="469" y="1561"/>
                      <a:pt x="501" y="1480"/>
                    </a:cubicBezTo>
                    <a:cubicBezTo>
                      <a:pt x="653" y="1107"/>
                      <a:pt x="780" y="724"/>
                      <a:pt x="886" y="333"/>
                    </a:cubicBezTo>
                    <a:cubicBezTo>
                      <a:pt x="918" y="210"/>
                      <a:pt x="862" y="74"/>
                      <a:pt x="746" y="22"/>
                    </a:cubicBezTo>
                    <a:cubicBezTo>
                      <a:pt x="712" y="7"/>
                      <a:pt x="677" y="0"/>
                      <a:pt x="642" y="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32"/>
              <p:cNvSpPr/>
              <p:nvPr/>
            </p:nvSpPr>
            <p:spPr>
              <a:xfrm>
                <a:off x="4852804" y="1901038"/>
                <a:ext cx="18528" cy="24589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927" extrusionOk="0">
                    <a:moveTo>
                      <a:pt x="1159" y="1"/>
                    </a:moveTo>
                    <a:cubicBezTo>
                      <a:pt x="1064" y="1"/>
                      <a:pt x="974" y="53"/>
                      <a:pt x="931" y="143"/>
                    </a:cubicBezTo>
                    <a:cubicBezTo>
                      <a:pt x="689" y="625"/>
                      <a:pt x="405" y="1085"/>
                      <a:pt x="85" y="1519"/>
                    </a:cubicBezTo>
                    <a:cubicBezTo>
                      <a:pt x="0" y="1631"/>
                      <a:pt x="21" y="1790"/>
                      <a:pt x="135" y="1874"/>
                    </a:cubicBezTo>
                    <a:cubicBezTo>
                      <a:pt x="181" y="1909"/>
                      <a:pt x="235" y="1926"/>
                      <a:pt x="289" y="1926"/>
                    </a:cubicBezTo>
                    <a:cubicBezTo>
                      <a:pt x="366" y="1926"/>
                      <a:pt x="441" y="1892"/>
                      <a:pt x="492" y="1826"/>
                    </a:cubicBezTo>
                    <a:cubicBezTo>
                      <a:pt x="831" y="1367"/>
                      <a:pt x="1132" y="878"/>
                      <a:pt x="1389" y="368"/>
                    </a:cubicBezTo>
                    <a:cubicBezTo>
                      <a:pt x="1451" y="241"/>
                      <a:pt x="1398" y="87"/>
                      <a:pt x="1270" y="26"/>
                    </a:cubicBezTo>
                    <a:cubicBezTo>
                      <a:pt x="1234" y="9"/>
                      <a:pt x="1196" y="1"/>
                      <a:pt x="1159" y="1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highlight>
                    <a:schemeClr val="dk2"/>
                  </a:highlight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9" name="Google Shape;269;p32"/>
          <p:cNvSpPr/>
          <p:nvPr/>
        </p:nvSpPr>
        <p:spPr>
          <a:xfrm>
            <a:off x="4094450" y="1646450"/>
            <a:ext cx="554146" cy="463206"/>
          </a:xfrm>
          <a:custGeom>
            <a:avLst/>
            <a:gdLst/>
            <a:ahLst/>
            <a:cxnLst/>
            <a:rect l="l" t="t" r="r" b="b"/>
            <a:pathLst>
              <a:path w="11689" h="11758" extrusionOk="0">
                <a:moveTo>
                  <a:pt x="8538" y="2747"/>
                </a:moveTo>
                <a:cubicBezTo>
                  <a:pt x="8727" y="2747"/>
                  <a:pt x="8853" y="2905"/>
                  <a:pt x="8853" y="3094"/>
                </a:cubicBezTo>
                <a:cubicBezTo>
                  <a:pt x="8885" y="3251"/>
                  <a:pt x="8727" y="3409"/>
                  <a:pt x="8538" y="3409"/>
                </a:cubicBezTo>
                <a:cubicBezTo>
                  <a:pt x="8444" y="3409"/>
                  <a:pt x="8381" y="3377"/>
                  <a:pt x="8286" y="3346"/>
                </a:cubicBezTo>
                <a:lnTo>
                  <a:pt x="8538" y="2747"/>
                </a:lnTo>
                <a:close/>
                <a:moveTo>
                  <a:pt x="3277" y="1581"/>
                </a:moveTo>
                <a:cubicBezTo>
                  <a:pt x="3844" y="1581"/>
                  <a:pt x="4316" y="2023"/>
                  <a:pt x="4316" y="2590"/>
                </a:cubicBezTo>
                <a:cubicBezTo>
                  <a:pt x="4316" y="3157"/>
                  <a:pt x="3844" y="3598"/>
                  <a:pt x="3277" y="3598"/>
                </a:cubicBezTo>
                <a:cubicBezTo>
                  <a:pt x="2741" y="3598"/>
                  <a:pt x="2269" y="3157"/>
                  <a:pt x="2269" y="2590"/>
                </a:cubicBezTo>
                <a:cubicBezTo>
                  <a:pt x="2269" y="1991"/>
                  <a:pt x="2741" y="1581"/>
                  <a:pt x="3277" y="1581"/>
                </a:cubicBezTo>
                <a:close/>
                <a:moveTo>
                  <a:pt x="9231" y="5457"/>
                </a:moveTo>
                <a:cubicBezTo>
                  <a:pt x="9672" y="5457"/>
                  <a:pt x="10050" y="5740"/>
                  <a:pt x="10208" y="6150"/>
                </a:cubicBezTo>
                <a:lnTo>
                  <a:pt x="8286" y="6150"/>
                </a:lnTo>
                <a:cubicBezTo>
                  <a:pt x="8412" y="5772"/>
                  <a:pt x="8759" y="5457"/>
                  <a:pt x="9231" y="5457"/>
                </a:cubicBezTo>
                <a:close/>
                <a:moveTo>
                  <a:pt x="10932" y="6843"/>
                </a:moveTo>
                <a:lnTo>
                  <a:pt x="10932" y="7504"/>
                </a:lnTo>
                <a:lnTo>
                  <a:pt x="5262" y="7504"/>
                </a:lnTo>
                <a:lnTo>
                  <a:pt x="5262" y="6843"/>
                </a:lnTo>
                <a:close/>
                <a:moveTo>
                  <a:pt x="3403" y="4291"/>
                </a:moveTo>
                <a:cubicBezTo>
                  <a:pt x="4064" y="4322"/>
                  <a:pt x="4631" y="4921"/>
                  <a:pt x="4631" y="5583"/>
                </a:cubicBezTo>
                <a:lnTo>
                  <a:pt x="4631" y="7725"/>
                </a:lnTo>
                <a:cubicBezTo>
                  <a:pt x="4348" y="7567"/>
                  <a:pt x="4033" y="7441"/>
                  <a:pt x="3686" y="7441"/>
                </a:cubicBezTo>
                <a:lnTo>
                  <a:pt x="3340" y="7441"/>
                </a:lnTo>
                <a:lnTo>
                  <a:pt x="3340" y="6402"/>
                </a:lnTo>
                <a:cubicBezTo>
                  <a:pt x="3340" y="6213"/>
                  <a:pt x="3182" y="6055"/>
                  <a:pt x="2962" y="6055"/>
                </a:cubicBezTo>
                <a:cubicBezTo>
                  <a:pt x="2773" y="6055"/>
                  <a:pt x="2615" y="6213"/>
                  <a:pt x="2615" y="6402"/>
                </a:cubicBezTo>
                <a:lnTo>
                  <a:pt x="2615" y="7788"/>
                </a:lnTo>
                <a:cubicBezTo>
                  <a:pt x="2615" y="7977"/>
                  <a:pt x="2773" y="8134"/>
                  <a:pt x="2962" y="8134"/>
                </a:cubicBezTo>
                <a:lnTo>
                  <a:pt x="3655" y="8134"/>
                </a:lnTo>
                <a:cubicBezTo>
                  <a:pt x="4064" y="8134"/>
                  <a:pt x="4474" y="8418"/>
                  <a:pt x="4600" y="8828"/>
                </a:cubicBezTo>
                <a:lnTo>
                  <a:pt x="1985" y="8828"/>
                </a:lnTo>
                <a:lnTo>
                  <a:pt x="1985" y="5583"/>
                </a:lnTo>
                <a:lnTo>
                  <a:pt x="2080" y="5583"/>
                </a:lnTo>
                <a:cubicBezTo>
                  <a:pt x="2080" y="5236"/>
                  <a:pt x="2237" y="4858"/>
                  <a:pt x="2458" y="4637"/>
                </a:cubicBezTo>
                <a:cubicBezTo>
                  <a:pt x="2741" y="4385"/>
                  <a:pt x="3056" y="4291"/>
                  <a:pt x="3403" y="4291"/>
                </a:cubicBezTo>
                <a:close/>
                <a:moveTo>
                  <a:pt x="1040" y="4795"/>
                </a:moveTo>
                <a:cubicBezTo>
                  <a:pt x="1229" y="4795"/>
                  <a:pt x="1418" y="4952"/>
                  <a:pt x="1418" y="5141"/>
                </a:cubicBezTo>
                <a:lnTo>
                  <a:pt x="1418" y="9174"/>
                </a:lnTo>
                <a:lnTo>
                  <a:pt x="1418" y="9300"/>
                </a:lnTo>
                <a:cubicBezTo>
                  <a:pt x="1449" y="9458"/>
                  <a:pt x="1575" y="9521"/>
                  <a:pt x="1733" y="9521"/>
                </a:cubicBezTo>
                <a:lnTo>
                  <a:pt x="5860" y="9521"/>
                </a:lnTo>
                <a:cubicBezTo>
                  <a:pt x="6049" y="9521"/>
                  <a:pt x="6175" y="9678"/>
                  <a:pt x="6175" y="9836"/>
                </a:cubicBezTo>
                <a:lnTo>
                  <a:pt x="6175" y="10938"/>
                </a:lnTo>
                <a:lnTo>
                  <a:pt x="693" y="10938"/>
                </a:lnTo>
                <a:lnTo>
                  <a:pt x="693" y="5141"/>
                </a:lnTo>
                <a:cubicBezTo>
                  <a:pt x="693" y="4952"/>
                  <a:pt x="851" y="4795"/>
                  <a:pt x="1040" y="4795"/>
                </a:cubicBezTo>
                <a:close/>
                <a:moveTo>
                  <a:pt x="7656" y="8197"/>
                </a:moveTo>
                <a:cubicBezTo>
                  <a:pt x="7971" y="8260"/>
                  <a:pt x="8254" y="8576"/>
                  <a:pt x="8254" y="8922"/>
                </a:cubicBezTo>
                <a:lnTo>
                  <a:pt x="8254" y="10938"/>
                </a:lnTo>
                <a:lnTo>
                  <a:pt x="6868" y="10938"/>
                </a:lnTo>
                <a:lnTo>
                  <a:pt x="6868" y="9836"/>
                </a:lnTo>
                <a:cubicBezTo>
                  <a:pt x="6868" y="9269"/>
                  <a:pt x="6396" y="8796"/>
                  <a:pt x="5860" y="8796"/>
                </a:cubicBezTo>
                <a:lnTo>
                  <a:pt x="5388" y="8796"/>
                </a:lnTo>
                <a:cubicBezTo>
                  <a:pt x="5356" y="8576"/>
                  <a:pt x="5230" y="8386"/>
                  <a:pt x="5104" y="8197"/>
                </a:cubicBezTo>
                <a:close/>
                <a:moveTo>
                  <a:pt x="9185" y="1"/>
                </a:moveTo>
                <a:cubicBezTo>
                  <a:pt x="9049" y="1"/>
                  <a:pt x="8908" y="88"/>
                  <a:pt x="8885" y="227"/>
                </a:cubicBezTo>
                <a:lnTo>
                  <a:pt x="6837" y="5078"/>
                </a:lnTo>
                <a:cubicBezTo>
                  <a:pt x="6774" y="5236"/>
                  <a:pt x="6837" y="5457"/>
                  <a:pt x="7026" y="5520"/>
                </a:cubicBezTo>
                <a:cubicBezTo>
                  <a:pt x="7089" y="5520"/>
                  <a:pt x="7120" y="5551"/>
                  <a:pt x="7152" y="5551"/>
                </a:cubicBezTo>
                <a:cubicBezTo>
                  <a:pt x="7278" y="5551"/>
                  <a:pt x="7435" y="5457"/>
                  <a:pt x="7467" y="5362"/>
                </a:cubicBezTo>
                <a:lnTo>
                  <a:pt x="8034" y="4039"/>
                </a:lnTo>
                <a:cubicBezTo>
                  <a:pt x="8191" y="4133"/>
                  <a:pt x="8349" y="4165"/>
                  <a:pt x="8538" y="4165"/>
                </a:cubicBezTo>
                <a:cubicBezTo>
                  <a:pt x="8664" y="4165"/>
                  <a:pt x="8759" y="4133"/>
                  <a:pt x="8885" y="4133"/>
                </a:cubicBezTo>
                <a:lnTo>
                  <a:pt x="8885" y="4921"/>
                </a:lnTo>
                <a:cubicBezTo>
                  <a:pt x="8223" y="5047"/>
                  <a:pt x="7719" y="5583"/>
                  <a:pt x="7561" y="6244"/>
                </a:cubicBezTo>
                <a:lnTo>
                  <a:pt x="5293" y="6244"/>
                </a:lnTo>
                <a:lnTo>
                  <a:pt x="5293" y="5709"/>
                </a:lnTo>
                <a:cubicBezTo>
                  <a:pt x="5293" y="4984"/>
                  <a:pt x="4915" y="4354"/>
                  <a:pt x="4348" y="4007"/>
                </a:cubicBezTo>
                <a:cubicBezTo>
                  <a:pt x="4757" y="3692"/>
                  <a:pt x="4978" y="3220"/>
                  <a:pt x="4978" y="2653"/>
                </a:cubicBezTo>
                <a:cubicBezTo>
                  <a:pt x="4978" y="1707"/>
                  <a:pt x="4253" y="983"/>
                  <a:pt x="3308" y="983"/>
                </a:cubicBezTo>
                <a:cubicBezTo>
                  <a:pt x="2363" y="983"/>
                  <a:pt x="1607" y="1707"/>
                  <a:pt x="1607" y="2653"/>
                </a:cubicBezTo>
                <a:cubicBezTo>
                  <a:pt x="1607" y="3220"/>
                  <a:pt x="1890" y="3724"/>
                  <a:pt x="2269" y="4039"/>
                </a:cubicBezTo>
                <a:cubicBezTo>
                  <a:pt x="2143" y="4133"/>
                  <a:pt x="2080" y="4196"/>
                  <a:pt x="1985" y="4291"/>
                </a:cubicBezTo>
                <a:cubicBezTo>
                  <a:pt x="1922" y="4354"/>
                  <a:pt x="1827" y="4448"/>
                  <a:pt x="1764" y="4543"/>
                </a:cubicBezTo>
                <a:cubicBezTo>
                  <a:pt x="1575" y="4354"/>
                  <a:pt x="1323" y="4228"/>
                  <a:pt x="1008" y="4228"/>
                </a:cubicBezTo>
                <a:cubicBezTo>
                  <a:pt x="473" y="4228"/>
                  <a:pt x="0" y="4700"/>
                  <a:pt x="0" y="5268"/>
                </a:cubicBezTo>
                <a:lnTo>
                  <a:pt x="0" y="11411"/>
                </a:lnTo>
                <a:cubicBezTo>
                  <a:pt x="0" y="11600"/>
                  <a:pt x="158" y="11758"/>
                  <a:pt x="347" y="11758"/>
                </a:cubicBezTo>
                <a:lnTo>
                  <a:pt x="8570" y="11758"/>
                </a:lnTo>
                <a:cubicBezTo>
                  <a:pt x="8759" y="11758"/>
                  <a:pt x="8916" y="11600"/>
                  <a:pt x="8916" y="11411"/>
                </a:cubicBezTo>
                <a:lnTo>
                  <a:pt x="8916" y="9048"/>
                </a:lnTo>
                <a:cubicBezTo>
                  <a:pt x="8916" y="8765"/>
                  <a:pt x="8853" y="8544"/>
                  <a:pt x="8727" y="8292"/>
                </a:cubicBezTo>
                <a:lnTo>
                  <a:pt x="11342" y="8292"/>
                </a:lnTo>
                <a:cubicBezTo>
                  <a:pt x="11531" y="8292"/>
                  <a:pt x="11689" y="8134"/>
                  <a:pt x="11689" y="7945"/>
                </a:cubicBezTo>
                <a:lnTo>
                  <a:pt x="11689" y="6559"/>
                </a:lnTo>
                <a:cubicBezTo>
                  <a:pt x="11689" y="6339"/>
                  <a:pt x="11531" y="6181"/>
                  <a:pt x="11310" y="6181"/>
                </a:cubicBezTo>
                <a:lnTo>
                  <a:pt x="10901" y="6181"/>
                </a:lnTo>
                <a:cubicBezTo>
                  <a:pt x="10775" y="5520"/>
                  <a:pt x="10239" y="4984"/>
                  <a:pt x="9546" y="4826"/>
                </a:cubicBezTo>
                <a:lnTo>
                  <a:pt x="9546" y="3094"/>
                </a:lnTo>
                <a:cubicBezTo>
                  <a:pt x="9546" y="2621"/>
                  <a:pt x="9231" y="2243"/>
                  <a:pt x="8790" y="2117"/>
                </a:cubicBezTo>
                <a:lnTo>
                  <a:pt x="9515" y="447"/>
                </a:lnTo>
                <a:cubicBezTo>
                  <a:pt x="9578" y="290"/>
                  <a:pt x="9515" y="69"/>
                  <a:pt x="9326" y="38"/>
                </a:cubicBezTo>
                <a:cubicBezTo>
                  <a:pt x="9283" y="12"/>
                  <a:pt x="9234" y="1"/>
                  <a:pt x="9185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32"/>
          <p:cNvCxnSpPr/>
          <p:nvPr/>
        </p:nvCxnSpPr>
        <p:spPr>
          <a:xfrm>
            <a:off x="2842425" y="2854725"/>
            <a:ext cx="0" cy="118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32"/>
          <p:cNvCxnSpPr/>
          <p:nvPr/>
        </p:nvCxnSpPr>
        <p:spPr>
          <a:xfrm>
            <a:off x="5951175" y="2854725"/>
            <a:ext cx="0" cy="118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2" name="Google Shape;272;p32"/>
          <p:cNvGrpSpPr/>
          <p:nvPr/>
        </p:nvGrpSpPr>
        <p:grpSpPr>
          <a:xfrm>
            <a:off x="7101232" y="1612718"/>
            <a:ext cx="554159" cy="530663"/>
            <a:chOff x="1790525" y="2319150"/>
            <a:chExt cx="267800" cy="294600"/>
          </a:xfrm>
        </p:grpSpPr>
        <p:sp>
          <p:nvSpPr>
            <p:cNvPr id="273" name="Google Shape;273;p32"/>
            <p:cNvSpPr/>
            <p:nvPr/>
          </p:nvSpPr>
          <p:spPr>
            <a:xfrm>
              <a:off x="1881100" y="2423125"/>
              <a:ext cx="88225" cy="155175"/>
            </a:xfrm>
            <a:custGeom>
              <a:avLst/>
              <a:gdLst/>
              <a:ahLst/>
              <a:cxnLst/>
              <a:rect l="l" t="t" r="r" b="b"/>
              <a:pathLst>
                <a:path w="3529" h="6207" extrusionOk="0">
                  <a:moveTo>
                    <a:pt x="1418" y="1323"/>
                  </a:moveTo>
                  <a:lnTo>
                    <a:pt x="1418" y="2741"/>
                  </a:lnTo>
                  <a:lnTo>
                    <a:pt x="1072" y="2741"/>
                  </a:lnTo>
                  <a:cubicBezTo>
                    <a:pt x="882" y="2741"/>
                    <a:pt x="725" y="2583"/>
                    <a:pt x="725" y="2394"/>
                  </a:cubicBezTo>
                  <a:lnTo>
                    <a:pt x="725" y="1701"/>
                  </a:lnTo>
                  <a:cubicBezTo>
                    <a:pt x="725" y="1481"/>
                    <a:pt x="882" y="1323"/>
                    <a:pt x="1072" y="1323"/>
                  </a:cubicBezTo>
                  <a:close/>
                  <a:moveTo>
                    <a:pt x="2458" y="3466"/>
                  </a:moveTo>
                  <a:cubicBezTo>
                    <a:pt x="2647" y="3466"/>
                    <a:pt x="2804" y="3623"/>
                    <a:pt x="2804" y="3812"/>
                  </a:cubicBezTo>
                  <a:lnTo>
                    <a:pt x="2804" y="4537"/>
                  </a:lnTo>
                  <a:cubicBezTo>
                    <a:pt x="2804" y="4726"/>
                    <a:pt x="2647" y="4883"/>
                    <a:pt x="2458" y="4883"/>
                  </a:cubicBezTo>
                  <a:lnTo>
                    <a:pt x="2111" y="4883"/>
                  </a:lnTo>
                  <a:lnTo>
                    <a:pt x="2111" y="3466"/>
                  </a:lnTo>
                  <a:close/>
                  <a:moveTo>
                    <a:pt x="1796" y="0"/>
                  </a:moveTo>
                  <a:cubicBezTo>
                    <a:pt x="1576" y="0"/>
                    <a:pt x="1418" y="158"/>
                    <a:pt x="1418" y="347"/>
                  </a:cubicBezTo>
                  <a:lnTo>
                    <a:pt x="1418" y="693"/>
                  </a:lnTo>
                  <a:lnTo>
                    <a:pt x="1072" y="693"/>
                  </a:lnTo>
                  <a:cubicBezTo>
                    <a:pt x="473" y="693"/>
                    <a:pt x="63" y="1166"/>
                    <a:pt x="63" y="1733"/>
                  </a:cubicBezTo>
                  <a:lnTo>
                    <a:pt x="63" y="2426"/>
                  </a:lnTo>
                  <a:cubicBezTo>
                    <a:pt x="63" y="3025"/>
                    <a:pt x="536" y="3466"/>
                    <a:pt x="1072" y="3466"/>
                  </a:cubicBezTo>
                  <a:lnTo>
                    <a:pt x="1418" y="3466"/>
                  </a:lnTo>
                  <a:lnTo>
                    <a:pt x="1418" y="4852"/>
                  </a:lnTo>
                  <a:lnTo>
                    <a:pt x="1072" y="4852"/>
                  </a:lnTo>
                  <a:cubicBezTo>
                    <a:pt x="882" y="4852"/>
                    <a:pt x="725" y="4694"/>
                    <a:pt x="725" y="4474"/>
                  </a:cubicBezTo>
                  <a:cubicBezTo>
                    <a:pt x="725" y="4285"/>
                    <a:pt x="567" y="4127"/>
                    <a:pt x="378" y="4127"/>
                  </a:cubicBezTo>
                  <a:cubicBezTo>
                    <a:pt x="158" y="4127"/>
                    <a:pt x="0" y="4285"/>
                    <a:pt x="0" y="4474"/>
                  </a:cubicBezTo>
                  <a:cubicBezTo>
                    <a:pt x="0" y="5072"/>
                    <a:pt x="473" y="5513"/>
                    <a:pt x="1040" y="5513"/>
                  </a:cubicBezTo>
                  <a:lnTo>
                    <a:pt x="1387" y="5513"/>
                  </a:lnTo>
                  <a:lnTo>
                    <a:pt x="1387" y="5860"/>
                  </a:lnTo>
                  <a:cubicBezTo>
                    <a:pt x="1387" y="6049"/>
                    <a:pt x="1544" y="6207"/>
                    <a:pt x="1733" y="6207"/>
                  </a:cubicBezTo>
                  <a:cubicBezTo>
                    <a:pt x="1954" y="6207"/>
                    <a:pt x="2111" y="6049"/>
                    <a:pt x="2111" y="5860"/>
                  </a:cubicBezTo>
                  <a:lnTo>
                    <a:pt x="2111" y="5545"/>
                  </a:lnTo>
                  <a:lnTo>
                    <a:pt x="2458" y="5545"/>
                  </a:lnTo>
                  <a:cubicBezTo>
                    <a:pt x="3056" y="5545"/>
                    <a:pt x="3466" y="5072"/>
                    <a:pt x="3466" y="4537"/>
                  </a:cubicBezTo>
                  <a:lnTo>
                    <a:pt x="3466" y="3812"/>
                  </a:lnTo>
                  <a:cubicBezTo>
                    <a:pt x="3466" y="3214"/>
                    <a:pt x="2993" y="2804"/>
                    <a:pt x="2458" y="2804"/>
                  </a:cubicBezTo>
                  <a:lnTo>
                    <a:pt x="2111" y="2804"/>
                  </a:lnTo>
                  <a:lnTo>
                    <a:pt x="2111" y="1386"/>
                  </a:lnTo>
                  <a:lnTo>
                    <a:pt x="2458" y="1386"/>
                  </a:lnTo>
                  <a:cubicBezTo>
                    <a:pt x="2647" y="1386"/>
                    <a:pt x="2804" y="1544"/>
                    <a:pt x="2804" y="1733"/>
                  </a:cubicBezTo>
                  <a:cubicBezTo>
                    <a:pt x="2804" y="1922"/>
                    <a:pt x="2962" y="2079"/>
                    <a:pt x="3151" y="2079"/>
                  </a:cubicBezTo>
                  <a:cubicBezTo>
                    <a:pt x="3371" y="2079"/>
                    <a:pt x="3529" y="1922"/>
                    <a:pt x="3529" y="1733"/>
                  </a:cubicBezTo>
                  <a:cubicBezTo>
                    <a:pt x="3529" y="1134"/>
                    <a:pt x="3056" y="693"/>
                    <a:pt x="2489" y="693"/>
                  </a:cubicBezTo>
                  <a:lnTo>
                    <a:pt x="2143" y="693"/>
                  </a:lnTo>
                  <a:lnTo>
                    <a:pt x="2143" y="347"/>
                  </a:lnTo>
                  <a:cubicBezTo>
                    <a:pt x="2143" y="158"/>
                    <a:pt x="1985" y="0"/>
                    <a:pt x="17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1790525" y="2319150"/>
              <a:ext cx="267800" cy="294600"/>
            </a:xfrm>
            <a:custGeom>
              <a:avLst/>
              <a:gdLst/>
              <a:ahLst/>
              <a:cxnLst/>
              <a:rect l="l" t="t" r="r" b="b"/>
              <a:pathLst>
                <a:path w="10712" h="11784" extrusionOk="0">
                  <a:moveTo>
                    <a:pt x="6427" y="662"/>
                  </a:moveTo>
                  <a:cubicBezTo>
                    <a:pt x="6837" y="662"/>
                    <a:pt x="7152" y="977"/>
                    <a:pt x="7152" y="1355"/>
                  </a:cubicBezTo>
                  <a:cubicBezTo>
                    <a:pt x="7152" y="1765"/>
                    <a:pt x="6837" y="2080"/>
                    <a:pt x="6427" y="2080"/>
                  </a:cubicBezTo>
                  <a:lnTo>
                    <a:pt x="6427" y="1702"/>
                  </a:lnTo>
                  <a:cubicBezTo>
                    <a:pt x="6427" y="1513"/>
                    <a:pt x="6270" y="1355"/>
                    <a:pt x="6081" y="1355"/>
                  </a:cubicBezTo>
                  <a:lnTo>
                    <a:pt x="4695" y="1355"/>
                  </a:lnTo>
                  <a:cubicBezTo>
                    <a:pt x="4505" y="1355"/>
                    <a:pt x="4348" y="1513"/>
                    <a:pt x="4348" y="1702"/>
                  </a:cubicBezTo>
                  <a:lnTo>
                    <a:pt x="4348" y="2080"/>
                  </a:lnTo>
                  <a:cubicBezTo>
                    <a:pt x="3938" y="2017"/>
                    <a:pt x="3623" y="1765"/>
                    <a:pt x="3623" y="1355"/>
                  </a:cubicBezTo>
                  <a:cubicBezTo>
                    <a:pt x="3623" y="977"/>
                    <a:pt x="3938" y="662"/>
                    <a:pt x="4348" y="662"/>
                  </a:cubicBezTo>
                  <a:close/>
                  <a:moveTo>
                    <a:pt x="5734" y="2017"/>
                  </a:moveTo>
                  <a:lnTo>
                    <a:pt x="5734" y="2741"/>
                  </a:lnTo>
                  <a:lnTo>
                    <a:pt x="5010" y="2741"/>
                  </a:lnTo>
                  <a:lnTo>
                    <a:pt x="5010" y="2017"/>
                  </a:lnTo>
                  <a:close/>
                  <a:moveTo>
                    <a:pt x="1418" y="1985"/>
                  </a:moveTo>
                  <a:lnTo>
                    <a:pt x="1859" y="2489"/>
                  </a:lnTo>
                  <a:lnTo>
                    <a:pt x="1355" y="2930"/>
                  </a:lnTo>
                  <a:lnTo>
                    <a:pt x="914" y="2426"/>
                  </a:lnTo>
                  <a:lnTo>
                    <a:pt x="1418" y="1985"/>
                  </a:lnTo>
                  <a:close/>
                  <a:moveTo>
                    <a:pt x="9357" y="1985"/>
                  </a:moveTo>
                  <a:lnTo>
                    <a:pt x="9861" y="2426"/>
                  </a:lnTo>
                  <a:lnTo>
                    <a:pt x="9420" y="2930"/>
                  </a:lnTo>
                  <a:lnTo>
                    <a:pt x="8916" y="2489"/>
                  </a:lnTo>
                  <a:lnTo>
                    <a:pt x="9357" y="1985"/>
                  </a:lnTo>
                  <a:close/>
                  <a:moveTo>
                    <a:pt x="5356" y="3434"/>
                  </a:moveTo>
                  <a:cubicBezTo>
                    <a:pt x="7467" y="3434"/>
                    <a:pt x="9200" y="5167"/>
                    <a:pt x="9200" y="7278"/>
                  </a:cubicBezTo>
                  <a:cubicBezTo>
                    <a:pt x="9200" y="9389"/>
                    <a:pt x="7498" y="11090"/>
                    <a:pt x="5356" y="11090"/>
                  </a:cubicBezTo>
                  <a:cubicBezTo>
                    <a:pt x="3277" y="11090"/>
                    <a:pt x="1544" y="9357"/>
                    <a:pt x="1544" y="7278"/>
                  </a:cubicBezTo>
                  <a:cubicBezTo>
                    <a:pt x="1576" y="5136"/>
                    <a:pt x="3277" y="3434"/>
                    <a:pt x="5356" y="3434"/>
                  </a:cubicBezTo>
                  <a:close/>
                  <a:moveTo>
                    <a:pt x="4316" y="0"/>
                  </a:moveTo>
                  <a:cubicBezTo>
                    <a:pt x="3560" y="0"/>
                    <a:pt x="2930" y="631"/>
                    <a:pt x="2930" y="1387"/>
                  </a:cubicBezTo>
                  <a:cubicBezTo>
                    <a:pt x="2930" y="2143"/>
                    <a:pt x="3560" y="2773"/>
                    <a:pt x="4316" y="2773"/>
                  </a:cubicBezTo>
                  <a:lnTo>
                    <a:pt x="4316" y="2899"/>
                  </a:lnTo>
                  <a:cubicBezTo>
                    <a:pt x="3749" y="3025"/>
                    <a:pt x="3214" y="3277"/>
                    <a:pt x="2741" y="3592"/>
                  </a:cubicBezTo>
                  <a:lnTo>
                    <a:pt x="2269" y="3056"/>
                  </a:lnTo>
                  <a:lnTo>
                    <a:pt x="2521" y="2804"/>
                  </a:lnTo>
                  <a:cubicBezTo>
                    <a:pt x="2741" y="2678"/>
                    <a:pt x="2741" y="2458"/>
                    <a:pt x="2615" y="2332"/>
                  </a:cubicBezTo>
                  <a:lnTo>
                    <a:pt x="1702" y="1292"/>
                  </a:lnTo>
                  <a:cubicBezTo>
                    <a:pt x="1631" y="1203"/>
                    <a:pt x="1530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7"/>
                  </a:lnTo>
                  <a:cubicBezTo>
                    <a:pt x="1106" y="3770"/>
                    <a:pt x="1199" y="3809"/>
                    <a:pt x="1291" y="3809"/>
                  </a:cubicBezTo>
                  <a:cubicBezTo>
                    <a:pt x="1372" y="3809"/>
                    <a:pt x="1453" y="3778"/>
                    <a:pt x="1513" y="3718"/>
                  </a:cubicBezTo>
                  <a:lnTo>
                    <a:pt x="1796" y="3498"/>
                  </a:lnTo>
                  <a:lnTo>
                    <a:pt x="2269" y="4033"/>
                  </a:lnTo>
                  <a:cubicBezTo>
                    <a:pt x="1387" y="4852"/>
                    <a:pt x="882" y="6018"/>
                    <a:pt x="882" y="7278"/>
                  </a:cubicBezTo>
                  <a:cubicBezTo>
                    <a:pt x="882" y="9735"/>
                    <a:pt x="2899" y="11783"/>
                    <a:pt x="5356" y="11783"/>
                  </a:cubicBezTo>
                  <a:cubicBezTo>
                    <a:pt x="7845" y="11783"/>
                    <a:pt x="9861" y="9735"/>
                    <a:pt x="9861" y="7278"/>
                  </a:cubicBezTo>
                  <a:cubicBezTo>
                    <a:pt x="9861" y="6081"/>
                    <a:pt x="9389" y="4915"/>
                    <a:pt x="8475" y="4033"/>
                  </a:cubicBezTo>
                  <a:lnTo>
                    <a:pt x="8948" y="3498"/>
                  </a:lnTo>
                  <a:lnTo>
                    <a:pt x="9231" y="3718"/>
                  </a:lnTo>
                  <a:cubicBezTo>
                    <a:pt x="9306" y="3778"/>
                    <a:pt x="9387" y="3809"/>
                    <a:pt x="9465" y="3809"/>
                  </a:cubicBezTo>
                  <a:cubicBezTo>
                    <a:pt x="9553" y="3809"/>
                    <a:pt x="9637" y="3770"/>
                    <a:pt x="9704" y="3687"/>
                  </a:cubicBezTo>
                  <a:lnTo>
                    <a:pt x="10617" y="2615"/>
                  </a:lnTo>
                  <a:cubicBezTo>
                    <a:pt x="10712" y="2458"/>
                    <a:pt x="10712" y="2269"/>
                    <a:pt x="10554" y="2143"/>
                  </a:cubicBezTo>
                  <a:lnTo>
                    <a:pt x="9515" y="1229"/>
                  </a:lnTo>
                  <a:cubicBezTo>
                    <a:pt x="9446" y="1188"/>
                    <a:pt x="9365" y="1165"/>
                    <a:pt x="9288" y="1165"/>
                  </a:cubicBezTo>
                  <a:cubicBezTo>
                    <a:pt x="9189" y="1165"/>
                    <a:pt x="9095" y="1203"/>
                    <a:pt x="9042" y="1292"/>
                  </a:cubicBezTo>
                  <a:lnTo>
                    <a:pt x="8129" y="2332"/>
                  </a:lnTo>
                  <a:cubicBezTo>
                    <a:pt x="8003" y="2489"/>
                    <a:pt x="8003" y="2710"/>
                    <a:pt x="8160" y="2804"/>
                  </a:cubicBezTo>
                  <a:lnTo>
                    <a:pt x="8444" y="3056"/>
                  </a:lnTo>
                  <a:lnTo>
                    <a:pt x="7971" y="3592"/>
                  </a:lnTo>
                  <a:cubicBezTo>
                    <a:pt x="7498" y="3245"/>
                    <a:pt x="6931" y="3025"/>
                    <a:pt x="6396" y="2899"/>
                  </a:cubicBezTo>
                  <a:lnTo>
                    <a:pt x="6396" y="2773"/>
                  </a:lnTo>
                  <a:cubicBezTo>
                    <a:pt x="7152" y="2773"/>
                    <a:pt x="7782" y="2143"/>
                    <a:pt x="7782" y="1387"/>
                  </a:cubicBezTo>
                  <a:cubicBezTo>
                    <a:pt x="7782" y="631"/>
                    <a:pt x="7152" y="0"/>
                    <a:pt x="639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5" name="Google Shape;275;p32"/>
          <p:cNvSpPr txBox="1">
            <a:spLocks noGrp="1"/>
          </p:cNvSpPr>
          <p:nvPr>
            <p:ph type="subTitle" idx="1"/>
          </p:nvPr>
        </p:nvSpPr>
        <p:spPr>
          <a:xfrm>
            <a:off x="6121800" y="2765493"/>
            <a:ext cx="28041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Digital check handling cuts paper-based processing expenses (Target: $1M savings vs. Actual: $950K)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>
            <a:spLocks noGrp="1"/>
          </p:cNvSpPr>
          <p:nvPr>
            <p:ph type="subTitle" idx="1"/>
          </p:nvPr>
        </p:nvSpPr>
        <p:spPr>
          <a:xfrm>
            <a:off x="535325" y="1286800"/>
            <a:ext cx="4171500" cy="29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Faster Funds Availability</a:t>
            </a:r>
            <a:r>
              <a:rPr lang="en" b="1"/>
              <a:t>:</a:t>
            </a:r>
            <a:r>
              <a:rPr lang="en"/>
              <a:t> Deposits clear in 1–3 business days, boosting cash flow for customers and the bank.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Revenue Increases:</a:t>
            </a:r>
            <a:r>
              <a:rPr lang="en" b="1"/>
              <a:t> </a:t>
            </a:r>
            <a:r>
              <a:rPr lang="en"/>
              <a:t>Attracts tech-savvy customers, increasing digital banking revenue (Target: $5M/year; Actual: $4.8M/year).</a:t>
            </a:r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title"/>
          </p:nvPr>
        </p:nvSpPr>
        <p:spPr>
          <a:xfrm>
            <a:off x="402719" y="410825"/>
            <a:ext cx="56712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2700">
                <a:latin typeface="Catamaran SemiBold"/>
                <a:ea typeface="Catamaran SemiBold"/>
                <a:cs typeface="Catamaran SemiBold"/>
                <a:sym typeface="Catamaran SemiBold"/>
              </a:rPr>
              <a:t>Tangible Benefits</a:t>
            </a:r>
            <a:r>
              <a:rPr lang="en" sz="2700">
                <a:latin typeface="Catamaran Medium"/>
                <a:ea typeface="Catamaran Medium"/>
                <a:cs typeface="Catamaran Medium"/>
                <a:sym typeface="Catamaran Medium"/>
              </a:rPr>
              <a:t> – Financial Gains</a:t>
            </a:r>
            <a:endParaRPr sz="27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3">
            <a:alphaModFix/>
          </a:blip>
          <a:srcRect l="21869" r="21869"/>
          <a:stretch/>
        </p:blipFill>
        <p:spPr>
          <a:xfrm>
            <a:off x="5282025" y="1300300"/>
            <a:ext cx="3055500" cy="3054300"/>
          </a:xfrm>
          <a:prstGeom prst="roundRect">
            <a:avLst>
              <a:gd name="adj" fmla="val 4969"/>
            </a:avLst>
          </a:prstGeom>
          <a:noFill/>
          <a:ln>
            <a:noFill/>
          </a:ln>
        </p:spPr>
      </p:pic>
      <p:cxnSp>
        <p:nvCxnSpPr>
          <p:cNvPr id="283" name="Google Shape;283;p33"/>
          <p:cNvCxnSpPr/>
          <p:nvPr/>
        </p:nvCxnSpPr>
        <p:spPr>
          <a:xfrm>
            <a:off x="402722" y="1130514"/>
            <a:ext cx="740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>
            <a:spLocks noGrp="1"/>
          </p:cNvSpPr>
          <p:nvPr>
            <p:ph type="subTitle" idx="1"/>
          </p:nvPr>
        </p:nvSpPr>
        <p:spPr>
          <a:xfrm>
            <a:off x="547525" y="1311775"/>
            <a:ext cx="3900300" cy="31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Enhanced Security Measures: </a:t>
            </a:r>
            <a:r>
              <a:rPr lang="en"/>
              <a:t>Fraud detection &amp; image recognition minimize fraud risk (Security incidents: Target 0 vs. Actual 1).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Improved Compliance: </a:t>
            </a:r>
            <a:r>
              <a:rPr lang="en"/>
              <a:t>Digital processes enhance adherence to regulatory standards (Target compliance: 100%; Actual: 95%).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l="22200" r="22200"/>
          <a:stretch/>
        </p:blipFill>
        <p:spPr>
          <a:xfrm>
            <a:off x="4861925" y="1349725"/>
            <a:ext cx="3093900" cy="3092700"/>
          </a:xfrm>
          <a:prstGeom prst="roundRect">
            <a:avLst>
              <a:gd name="adj" fmla="val 4969"/>
            </a:avLst>
          </a:prstGeom>
          <a:noFill/>
          <a:ln>
            <a:noFill/>
          </a:ln>
        </p:spPr>
      </p:pic>
      <p:sp>
        <p:nvSpPr>
          <p:cNvPr id="290" name="Google Shape;290;p34"/>
          <p:cNvSpPr txBox="1">
            <a:spLocks noGrp="1"/>
          </p:cNvSpPr>
          <p:nvPr>
            <p:ph type="title"/>
          </p:nvPr>
        </p:nvSpPr>
        <p:spPr>
          <a:xfrm>
            <a:off x="547515" y="451250"/>
            <a:ext cx="77466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2700">
                <a:latin typeface="Catamaran SemiBold"/>
                <a:ea typeface="Catamaran SemiBold"/>
                <a:cs typeface="Catamaran SemiBold"/>
                <a:sym typeface="Catamaran SemiBold"/>
              </a:rPr>
              <a:t>Tangible Benefits </a:t>
            </a:r>
            <a:r>
              <a:rPr lang="en" sz="2700">
                <a:latin typeface="Catamaran Medium"/>
                <a:ea typeface="Catamaran Medium"/>
                <a:cs typeface="Catamaran Medium"/>
                <a:sym typeface="Catamaran Medium"/>
              </a:rPr>
              <a:t>– Risk Mitigation and Compliance</a:t>
            </a:r>
            <a:endParaRPr sz="2700">
              <a:latin typeface="Catamaran Medium"/>
              <a:ea typeface="Catamaran Medium"/>
              <a:cs typeface="Catamaran Medium"/>
              <a:sym typeface="Catamaran Medium"/>
            </a:endParaRPr>
          </a:p>
        </p:txBody>
      </p:sp>
      <p:cxnSp>
        <p:nvCxnSpPr>
          <p:cNvPr id="291" name="Google Shape;291;p34"/>
          <p:cNvCxnSpPr/>
          <p:nvPr/>
        </p:nvCxnSpPr>
        <p:spPr>
          <a:xfrm>
            <a:off x="623722" y="1164439"/>
            <a:ext cx="740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35"/>
          <p:cNvPicPr preferRelativeResize="0"/>
          <p:nvPr/>
        </p:nvPicPr>
        <p:blipFill rotWithShape="1">
          <a:blip r:embed="rId3">
            <a:alphaModFix/>
          </a:blip>
          <a:srcRect l="22163" r="22163"/>
          <a:stretch/>
        </p:blipFill>
        <p:spPr>
          <a:xfrm>
            <a:off x="5335225" y="1297100"/>
            <a:ext cx="2968200" cy="2967000"/>
          </a:xfrm>
          <a:prstGeom prst="roundRect">
            <a:avLst>
              <a:gd name="adj" fmla="val 4969"/>
            </a:avLst>
          </a:prstGeom>
          <a:noFill/>
          <a:ln>
            <a:noFill/>
          </a:ln>
        </p:spPr>
      </p:pic>
      <p:sp>
        <p:nvSpPr>
          <p:cNvPr id="297" name="Google Shape;297;p35"/>
          <p:cNvSpPr txBox="1">
            <a:spLocks noGrp="1"/>
          </p:cNvSpPr>
          <p:nvPr>
            <p:ph type="subTitle" idx="1"/>
          </p:nvPr>
        </p:nvSpPr>
        <p:spPr>
          <a:xfrm>
            <a:off x="484625" y="1237550"/>
            <a:ext cx="44367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Convenience &amp; Accessibility:</a:t>
            </a:r>
            <a:r>
              <a:rPr lang="en" b="1"/>
              <a:t> </a:t>
            </a:r>
            <a:r>
              <a:rPr lang="en"/>
              <a:t>Customers can deposit checks anytime, anywhere, improving the banking experience.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Improved Trust:</a:t>
            </a:r>
            <a:r>
              <a:rPr lang="en" b="1"/>
              <a:t> </a:t>
            </a:r>
            <a:r>
              <a:rPr lang="en"/>
              <a:t>A secure, user-friendly process enhances brand loyalty and customer confidence (e.g., boosts Net Promoter Score).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title"/>
          </p:nvPr>
        </p:nvSpPr>
        <p:spPr>
          <a:xfrm>
            <a:off x="318602" y="440950"/>
            <a:ext cx="85068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700">
                <a:latin typeface="Catamaran SemiBold"/>
                <a:ea typeface="Catamaran SemiBold"/>
                <a:cs typeface="Catamaran SemiBold"/>
                <a:sym typeface="Catamaran SemiBold"/>
              </a:rPr>
              <a:t>Intangible Benefits</a:t>
            </a:r>
            <a:r>
              <a:rPr lang="en" sz="2700"/>
              <a:t> </a:t>
            </a:r>
            <a:r>
              <a:rPr lang="en" sz="2700">
                <a:latin typeface="Catamaran Medium"/>
                <a:ea typeface="Catamaran Medium"/>
                <a:cs typeface="Catamaran Medium"/>
                <a:sym typeface="Catamaran Medium"/>
              </a:rPr>
              <a:t>– Enhanced Customer Experience</a:t>
            </a:r>
            <a:endParaRPr/>
          </a:p>
        </p:txBody>
      </p:sp>
      <p:cxnSp>
        <p:nvCxnSpPr>
          <p:cNvPr id="299" name="Google Shape;299;p35"/>
          <p:cNvCxnSpPr/>
          <p:nvPr/>
        </p:nvCxnSpPr>
        <p:spPr>
          <a:xfrm>
            <a:off x="409022" y="1164439"/>
            <a:ext cx="740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6"/>
          <p:cNvPicPr preferRelativeResize="0"/>
          <p:nvPr/>
        </p:nvPicPr>
        <p:blipFill rotWithShape="1">
          <a:blip r:embed="rId3">
            <a:alphaModFix/>
          </a:blip>
          <a:srcRect l="20701" r="20701"/>
          <a:stretch/>
        </p:blipFill>
        <p:spPr>
          <a:xfrm>
            <a:off x="5130400" y="1277475"/>
            <a:ext cx="3074100" cy="3066900"/>
          </a:xfrm>
          <a:prstGeom prst="roundRect">
            <a:avLst>
              <a:gd name="adj" fmla="val 4969"/>
            </a:avLst>
          </a:prstGeom>
          <a:noFill/>
          <a:ln>
            <a:noFill/>
          </a:ln>
        </p:spPr>
      </p:pic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556150" y="1107000"/>
            <a:ext cx="4204200" cy="33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Innovation Leadership:</a:t>
            </a:r>
            <a:r>
              <a:rPr lang="en" b="1"/>
              <a:t> </a:t>
            </a:r>
            <a:r>
              <a:rPr lang="en"/>
              <a:t>Differentiates SecureBank as an innovative, tech-forward institution.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Long-Term Strategic Value:</a:t>
            </a:r>
            <a:r>
              <a:rPr lang="en" b="1"/>
              <a:t> </a:t>
            </a:r>
            <a:r>
              <a:rPr lang="en"/>
              <a:t>Enhances market position and opens new revenue opportunities.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500"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Brand Reputation: </a:t>
            </a:r>
            <a:r>
              <a:rPr lang="en"/>
              <a:t>Positive customer experiences elevate the bank’s image.</a:t>
            </a:r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title"/>
          </p:nvPr>
        </p:nvSpPr>
        <p:spPr>
          <a:xfrm>
            <a:off x="395115" y="285250"/>
            <a:ext cx="79881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300">
                <a:latin typeface="Catamaran SemiBold"/>
                <a:ea typeface="Catamaran SemiBold"/>
                <a:cs typeface="Catamaran SemiBold"/>
                <a:sym typeface="Catamaran SemiBold"/>
              </a:rPr>
              <a:t>Intangible Benefits </a:t>
            </a:r>
            <a:r>
              <a:rPr lang="en" sz="2300"/>
              <a:t>– </a:t>
            </a:r>
            <a:r>
              <a:rPr lang="en" sz="2300">
                <a:latin typeface="Catamaran Medium"/>
                <a:ea typeface="Catamaran Medium"/>
                <a:cs typeface="Catamaran Medium"/>
                <a:sym typeface="Catamaran Medium"/>
              </a:rPr>
              <a:t>Competitive Advantage &amp; Market Position</a:t>
            </a:r>
            <a:r>
              <a:rPr lang="en" sz="2500">
                <a:latin typeface="Catamaran Medium"/>
                <a:ea typeface="Catamaran Medium"/>
                <a:cs typeface="Catamaran Medium"/>
                <a:sym typeface="Catamaran Medium"/>
              </a:rPr>
              <a:t>         </a:t>
            </a:r>
            <a:r>
              <a:rPr lang="en" sz="2500"/>
              <a:t>  </a:t>
            </a:r>
            <a:r>
              <a:rPr lang="en"/>
              <a:t>                        </a:t>
            </a:r>
            <a:endParaRPr/>
          </a:p>
        </p:txBody>
      </p:sp>
      <p:cxnSp>
        <p:nvCxnSpPr>
          <p:cNvPr id="307" name="Google Shape;307;p36"/>
          <p:cNvCxnSpPr/>
          <p:nvPr/>
        </p:nvCxnSpPr>
        <p:spPr>
          <a:xfrm>
            <a:off x="489522" y="1021314"/>
            <a:ext cx="740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7"/>
          <p:cNvPicPr preferRelativeResize="0"/>
          <p:nvPr/>
        </p:nvPicPr>
        <p:blipFill rotWithShape="1">
          <a:blip r:embed="rId3">
            <a:alphaModFix/>
          </a:blip>
          <a:srcRect l="20104" r="20098"/>
          <a:stretch/>
        </p:blipFill>
        <p:spPr>
          <a:xfrm>
            <a:off x="5464975" y="1401550"/>
            <a:ext cx="2959200" cy="2863200"/>
          </a:xfrm>
          <a:prstGeom prst="roundRect">
            <a:avLst>
              <a:gd name="adj" fmla="val 4969"/>
            </a:avLst>
          </a:prstGeom>
          <a:noFill/>
          <a:ln>
            <a:noFill/>
          </a:ln>
        </p:spPr>
      </p:pic>
      <p:sp>
        <p:nvSpPr>
          <p:cNvPr id="313" name="Google Shape;313;p37"/>
          <p:cNvSpPr txBox="1">
            <a:spLocks noGrp="1"/>
          </p:cNvSpPr>
          <p:nvPr>
            <p:ph type="subTitle" idx="1"/>
          </p:nvPr>
        </p:nvSpPr>
        <p:spPr>
          <a:xfrm>
            <a:off x="453650" y="1223375"/>
            <a:ext cx="4359300" cy="31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Empowered Workforce:</a:t>
            </a:r>
            <a:r>
              <a:rPr lang="en" b="1"/>
              <a:t> </a:t>
            </a:r>
            <a:r>
              <a:rPr lang="en"/>
              <a:t>Cross-functional collaboration leads to better decision-making and teamwork.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latin typeface="Catamaran SemiBold"/>
                <a:ea typeface="Catamaran SemiBold"/>
                <a:cs typeface="Catamaran SemiBold"/>
                <a:sym typeface="Catamaran SemiBold"/>
              </a:rPr>
              <a:t>Employee Satisfaction: </a:t>
            </a:r>
            <a:r>
              <a:rPr lang="en"/>
              <a:t>Reduced manual tasks free up staff to focus on high-value work.</a:t>
            </a:r>
            <a:endParaRPr/>
          </a:p>
        </p:txBody>
      </p:sp>
      <p:sp>
        <p:nvSpPr>
          <p:cNvPr id="314" name="Google Shape;314;p37"/>
          <p:cNvSpPr txBox="1">
            <a:spLocks noGrp="1"/>
          </p:cNvSpPr>
          <p:nvPr>
            <p:ph type="title"/>
          </p:nvPr>
        </p:nvSpPr>
        <p:spPr>
          <a:xfrm>
            <a:off x="310375" y="428700"/>
            <a:ext cx="8511900" cy="5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400">
                <a:latin typeface="Catamaran SemiBold"/>
                <a:ea typeface="Catamaran SemiBold"/>
                <a:cs typeface="Catamaran SemiBold"/>
                <a:sym typeface="Catamaran SemiBold"/>
              </a:rPr>
              <a:t>Intangible Benefits</a:t>
            </a:r>
            <a:r>
              <a:rPr lang="en" sz="2400"/>
              <a:t> – </a:t>
            </a:r>
            <a:r>
              <a:rPr lang="en" sz="2400">
                <a:latin typeface="Catamaran Medium"/>
                <a:ea typeface="Catamaran Medium"/>
                <a:cs typeface="Catamaran Medium"/>
                <a:sym typeface="Catamaran Medium"/>
              </a:rPr>
              <a:t>Internal Collaboration &amp; Employee Morale</a:t>
            </a:r>
            <a:endParaRPr sz="3000"/>
          </a:p>
        </p:txBody>
      </p:sp>
      <p:cxnSp>
        <p:nvCxnSpPr>
          <p:cNvPr id="315" name="Google Shape;315;p37"/>
          <p:cNvCxnSpPr/>
          <p:nvPr/>
        </p:nvCxnSpPr>
        <p:spPr>
          <a:xfrm>
            <a:off x="391122" y="1079089"/>
            <a:ext cx="7400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nking &amp; Financial Support Services Pitch Deck by Slidesgo">
  <a:themeElements>
    <a:clrScheme name="Simple Light">
      <a:dk1>
        <a:srgbClr val="0B0B0D"/>
      </a:dk1>
      <a:lt1>
        <a:srgbClr val="FFFFFF"/>
      </a:lt1>
      <a:dk2>
        <a:srgbClr val="1E549F"/>
      </a:dk2>
      <a:lt2>
        <a:srgbClr val="2E79BA"/>
      </a:lt2>
      <a:accent1>
        <a:srgbClr val="ACC2E9"/>
      </a:accent1>
      <a:accent2>
        <a:srgbClr val="C9DAF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B0B0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Catamaran Medium</vt:lpstr>
      <vt:lpstr>Arial</vt:lpstr>
      <vt:lpstr>Catamaran SemiBold</vt:lpstr>
      <vt:lpstr>Hind Siliguri SemiBold</vt:lpstr>
      <vt:lpstr>Palanquin Dark</vt:lpstr>
      <vt:lpstr>Catamaran</vt:lpstr>
      <vt:lpstr>Fredoka</vt:lpstr>
      <vt:lpstr>Banking &amp; Financial Support Services Pitch Deck by Slidesgo</vt:lpstr>
      <vt:lpstr>Secure Bank Mobile Check Deposit- Benefits Analysis</vt:lpstr>
      <vt:lpstr>Agenda</vt:lpstr>
      <vt:lpstr>Overview of the Project</vt:lpstr>
      <vt:lpstr>Tangible Benefits - Operational Efficiency &amp; Cost Saving</vt:lpstr>
      <vt:lpstr>Tangible Benefits – Financial Gains</vt:lpstr>
      <vt:lpstr>Tangible Benefits – Risk Mitigation and Compliance</vt:lpstr>
      <vt:lpstr>Intangible Benefits – Enhanced Customer Experience</vt:lpstr>
      <vt:lpstr>Intangible Benefits – Competitive Advantage &amp; Market Position                                   </vt:lpstr>
      <vt:lpstr>Intangible Benefits – Internal Collaboration &amp; Employee Morale</vt:lpstr>
      <vt:lpstr>Alignment with Requirements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Amisha Shrestha</cp:lastModifiedBy>
  <cp:revision>2</cp:revision>
  <dcterms:modified xsi:type="dcterms:W3CDTF">2025-04-21T19:32:47Z</dcterms:modified>
</cp:coreProperties>
</file>