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72f081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72f081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4A5F6F"/>
                </a:solidFill>
                <a:highlight>
                  <a:srgbClr val="FFFFFF"/>
                </a:highlight>
              </a:rPr>
              <a:t>To detect fraud, a machine learning model first needs to collect data. The model analyzes all the data gathered, segments, and extracts the required features from it. Next, the machine learning model receives training sets that teach it to predict the probability of fraud. Finally, it creates fraud detection machine learning models.</a:t>
            </a:r>
            <a:endParaRPr sz="14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8f641a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8f641a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8f641a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8f641a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a72f081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a72f081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b802e754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b802e754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802e754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802e754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b802e754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b802e754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Clr>
                <a:schemeClr val="dk1"/>
              </a:buClr>
              <a:buSzPts val="1100"/>
              <a:buFont typeface="Arial"/>
              <a:buNone/>
            </a:pPr>
            <a:r>
              <a:rPr lang="en-GB" sz="1600">
                <a:solidFill>
                  <a:srgbClr val="292929"/>
                </a:solidFill>
                <a:highlight>
                  <a:srgbClr val="FFFFFF"/>
                </a:highlight>
                <a:latin typeface="Georgia"/>
                <a:ea typeface="Georgia"/>
                <a:cs typeface="Georgia"/>
                <a:sym typeface="Georgia"/>
              </a:rPr>
              <a:t>There is a wide range of open-source machine learning algorithms and tools that fit greatly with financial data. Additionally, established financial services companies have substantial funds that they can afford to spend on state-of-the-art computing hardware.</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Clr>
                <a:schemeClr val="dk1"/>
              </a:buClr>
              <a:buSzPts val="1100"/>
              <a:buFont typeface="Arial"/>
              <a:buNone/>
            </a:pPr>
            <a:r>
              <a:rPr lang="en-GB" sz="1600">
                <a:solidFill>
                  <a:srgbClr val="292929"/>
                </a:solidFill>
                <a:highlight>
                  <a:srgbClr val="FFFFFF"/>
                </a:highlight>
                <a:latin typeface="Georgia"/>
                <a:ea typeface="Georgia"/>
                <a:cs typeface="Georgia"/>
                <a:sym typeface="Georgia"/>
              </a:rPr>
              <a:t>Tanks to the quantitative nature of the financial domain and large volumes of historical data, machine learning is poised to enhance many aspects of the financial ecosystem.</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Clr>
                <a:schemeClr val="dk1"/>
              </a:buClr>
              <a:buSzPts val="1100"/>
              <a:buFont typeface="Arial"/>
              <a:buNone/>
            </a:pPr>
            <a:r>
              <a:rPr lang="en-GB" sz="1600">
                <a:solidFill>
                  <a:srgbClr val="292929"/>
                </a:solidFill>
                <a:highlight>
                  <a:srgbClr val="FFFFFF"/>
                </a:highlight>
                <a:latin typeface="Georgia"/>
                <a:ea typeface="Georgia"/>
                <a:cs typeface="Georgia"/>
                <a:sym typeface="Georgia"/>
              </a:rPr>
              <a:t>That is why so many financial companies are investing heavily in machine learning R&amp;D. As for the laggards, it can prove to be costly to neglect AI and ML.</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b802e754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b802e754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b802e754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b802e754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b802e754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b802e754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b802e754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b802e754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a72f081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a72f081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colab.research.google.com/drive/1FvOcaKi45xUjXJPc1onxbNXks3YqqOXa?usp=sharing" TargetMode="External"/><Relationship Id="rId4" Type="http://schemas.openxmlformats.org/officeDocument/2006/relationships/hyperlink" Target="https://github.com/Amisha-A/DL-Seminar.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corporatefinanceinstitute.com/resources/knowledge/finance/credit-score/" TargetMode="External"/><Relationship Id="rId4" Type="http://schemas.openxmlformats.org/officeDocument/2006/relationships/hyperlink" Target="https://www.n-ix.com/machine-learning-a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corporatefinanceinstitute.com/resources/knowledge/finance/fintech-financial-technolo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ictionary.cambridge.org/dictionary/english/fraud" TargetMode="External"/><Relationship Id="rId4" Type="http://schemas.openxmlformats.org/officeDocument/2006/relationships/hyperlink" Target="https://intellias.com/machine-learning-artificial-intelligence-development-servic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intellias.com/how-to-build-an-ai-powered-financial-assistant-making-the-finance-management-a-piece-of-cak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 IN FINANCE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AMISHA ASRANI</a:t>
            </a:r>
            <a:endParaRPr/>
          </a:p>
          <a:p>
            <a:pPr indent="0" lvl="0" marL="0" rtl="0" algn="l">
              <a:spcBef>
                <a:spcPts val="0"/>
              </a:spcBef>
              <a:spcAft>
                <a:spcPts val="0"/>
              </a:spcAft>
              <a:buNone/>
            </a:pPr>
            <a:r>
              <a:rPr lang="en-GB"/>
              <a:t>ENG19CS0029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55200" y="301450"/>
            <a:ext cx="8520600" cy="8703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GB" sz="1800">
                <a:latin typeface="Arial"/>
                <a:ea typeface="Arial"/>
                <a:cs typeface="Arial"/>
                <a:sym typeface="Arial"/>
              </a:rPr>
              <a:t>How does machine learning in fraud detection work?</a:t>
            </a:r>
            <a:endParaRPr b="1" sz="1800">
              <a:latin typeface="Arial"/>
              <a:ea typeface="Arial"/>
              <a:cs typeface="Arial"/>
              <a:sym typeface="Arial"/>
            </a:endParaRPr>
          </a:p>
          <a:p>
            <a:pPr indent="0" lvl="0" marL="0" rtl="0" algn="l">
              <a:spcBef>
                <a:spcPts val="1400"/>
              </a:spcBef>
              <a:spcAft>
                <a:spcPts val="0"/>
              </a:spcAft>
              <a:buNone/>
            </a:pPr>
            <a:r>
              <a:t/>
            </a:r>
            <a:endParaRPr/>
          </a:p>
        </p:txBody>
      </p:sp>
      <p:pic>
        <p:nvPicPr>
          <p:cNvPr id="116" name="Google Shape;116;p22"/>
          <p:cNvPicPr preferRelativeResize="0"/>
          <p:nvPr/>
        </p:nvPicPr>
        <p:blipFill>
          <a:blip r:embed="rId3">
            <a:alphaModFix/>
          </a:blip>
          <a:stretch>
            <a:fillRect/>
          </a:stretch>
        </p:blipFill>
        <p:spPr>
          <a:xfrm>
            <a:off x="970825" y="1843550"/>
            <a:ext cx="7334250" cy="222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SET</a:t>
            </a:r>
            <a:endParaRPr/>
          </a:p>
        </p:txBody>
      </p:sp>
      <p:sp>
        <p:nvSpPr>
          <p:cNvPr id="122" name="Google Shape;122;p23"/>
          <p:cNvSpPr txBox="1"/>
          <p:nvPr/>
        </p:nvSpPr>
        <p:spPr>
          <a:xfrm>
            <a:off x="499275" y="1620300"/>
            <a:ext cx="8110800" cy="285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lang="en-GB" sz="1050">
                <a:highlight>
                  <a:srgbClr val="FFFFFF"/>
                </a:highlight>
              </a:rPr>
              <a:t>The dataset contains transactions made by credit cards in September 2013 by European cardholders.</a:t>
            </a:r>
            <a:endParaRPr sz="1050">
              <a:highlight>
                <a:srgbClr val="FFFFFF"/>
              </a:highlight>
            </a:endParaRPr>
          </a:p>
          <a:p>
            <a:pPr indent="0" lvl="0" marL="0" rtl="0" algn="l">
              <a:lnSpc>
                <a:spcPct val="115000"/>
              </a:lnSpc>
              <a:spcBef>
                <a:spcPts val="800"/>
              </a:spcBef>
              <a:spcAft>
                <a:spcPts val="0"/>
              </a:spcAft>
              <a:buNone/>
            </a:pPr>
            <a:r>
              <a:rPr lang="en-GB" sz="1050">
                <a:highlight>
                  <a:srgbClr val="FFFFFF"/>
                </a:highlight>
              </a:rPr>
              <a:t>This dataset presents transactions that occurred in two days, where we have 73 frauds out of 15,936 transactions. The dataset is highly unbalanced, the positive class (frauds) account for 0.46% of all transactions.</a:t>
            </a:r>
            <a:endParaRPr sz="1050">
              <a:highlight>
                <a:srgbClr val="FFFFFF"/>
              </a:highlight>
            </a:endParaRPr>
          </a:p>
          <a:p>
            <a:pPr indent="0" lvl="0" marL="0" rtl="0" algn="l">
              <a:lnSpc>
                <a:spcPct val="115000"/>
              </a:lnSpc>
              <a:spcBef>
                <a:spcPts val="800"/>
              </a:spcBef>
              <a:spcAft>
                <a:spcPts val="0"/>
              </a:spcAft>
              <a:buNone/>
            </a:pPr>
            <a:r>
              <a:rPr lang="en-GB" sz="1050">
                <a:highlight>
                  <a:srgbClr val="FFFFFF"/>
                </a:highlight>
              </a:rPr>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example-dependant cost-sensitive learning. Feature 'Class' is the response variable and it takes value 1 in case of fraud and 0 otherwise.</a:t>
            </a:r>
            <a:endParaRPr sz="1050">
              <a:highlight>
                <a:srgbClr val="FFFFFF"/>
              </a:highlight>
            </a:endParaRPr>
          </a:p>
          <a:p>
            <a:pPr indent="0" lvl="0" marL="0" rtl="0" algn="l">
              <a:lnSpc>
                <a:spcPct val="115000"/>
              </a:lnSpc>
              <a:spcBef>
                <a:spcPts val="800"/>
              </a:spcBef>
              <a:spcAft>
                <a:spcPts val="0"/>
              </a:spcAft>
              <a:buNone/>
            </a:pPr>
            <a:r>
              <a:rPr lang="en-GB" sz="1050">
                <a:highlight>
                  <a:srgbClr val="FFFFFF"/>
                </a:highlight>
              </a:rPr>
              <a:t>Given the class imbalance ratio, we recommend measuring the accuracy using the Area Under the Precision-Recall Curve (AUPRC). Confusion matrix accuracy is not meaningful for unbalanced classification.</a:t>
            </a:r>
            <a:endParaRPr sz="1050">
              <a:highlight>
                <a:srgbClr val="FFFFFF"/>
              </a:highlight>
            </a:endParaRPr>
          </a:p>
          <a:p>
            <a:pPr indent="0" lvl="0" marL="0" rtl="0" algn="l">
              <a:spcBef>
                <a:spcPts val="80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XGBOOST</a:t>
            </a:r>
            <a:endParaRPr/>
          </a:p>
        </p:txBody>
      </p:sp>
      <p:sp>
        <p:nvSpPr>
          <p:cNvPr id="128" name="Google Shape;128;p24"/>
          <p:cNvSpPr txBox="1"/>
          <p:nvPr/>
        </p:nvSpPr>
        <p:spPr>
          <a:xfrm>
            <a:off x="197825" y="1468725"/>
            <a:ext cx="8883300" cy="341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solidFill>
                  <a:srgbClr val="132E57"/>
                </a:solidFill>
                <a:latin typeface="Georgia"/>
                <a:ea typeface="Georgia"/>
                <a:cs typeface="Georgia"/>
                <a:sym typeface="Georgia"/>
              </a:rPr>
              <a:t>“It is the execution of gradient boosted decision trees that is designed for high speed and performance.”</a:t>
            </a:r>
            <a:r>
              <a:rPr lang="en-GB">
                <a:solidFill>
                  <a:srgbClr val="132E57"/>
                </a:solidFill>
                <a:highlight>
                  <a:srgbClr val="FFFFFF"/>
                </a:highlight>
                <a:latin typeface="Georgia"/>
                <a:ea typeface="Georgia"/>
                <a:cs typeface="Georgia"/>
                <a:sym typeface="Georgia"/>
              </a:rPr>
              <a:t>XGboost is commonly used for supervised learning in machine learning.</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GB">
                <a:solidFill>
                  <a:srgbClr val="132E57"/>
                </a:solidFill>
                <a:highlight>
                  <a:srgbClr val="FFFFFF"/>
                </a:highlight>
                <a:latin typeface="Georgia"/>
                <a:ea typeface="Georgia"/>
                <a:cs typeface="Georgia"/>
                <a:sym typeface="Georgia"/>
              </a:rPr>
              <a:t>It carries out the gradient boosting decision tree algorithm. It has several different names like gradient boosting, gradient boosting machine, etc.</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GB">
                <a:solidFill>
                  <a:srgbClr val="132E57"/>
                </a:solidFill>
                <a:highlight>
                  <a:srgbClr val="FFFFFF"/>
                </a:highlight>
                <a:latin typeface="Georgia"/>
                <a:ea typeface="Georgia"/>
                <a:cs typeface="Georgia"/>
                <a:sym typeface="Georgia"/>
              </a:rPr>
              <a:t> </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GB">
                <a:solidFill>
                  <a:srgbClr val="132E57"/>
                </a:solidFill>
                <a:highlight>
                  <a:srgbClr val="FFFFFF"/>
                </a:highlight>
                <a:latin typeface="Georgia"/>
                <a:ea typeface="Georgia"/>
                <a:cs typeface="Georgia"/>
                <a:sym typeface="Georgia"/>
              </a:rPr>
              <a:t>Boosting is nothing but ensemble techniques where previous model errors are resolved in the new models. These models are added straight until no other improvement is seen. One of the best examples of such an algorithm is the AdaBoost algorithm. </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GB">
                <a:solidFill>
                  <a:srgbClr val="132E57"/>
                </a:solidFill>
                <a:highlight>
                  <a:srgbClr val="FFFFFF"/>
                </a:highlight>
                <a:latin typeface="Georgia"/>
                <a:ea typeface="Georgia"/>
                <a:cs typeface="Georgia"/>
                <a:sym typeface="Georgia"/>
              </a:rPr>
              <a:t> </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GB">
                <a:solidFill>
                  <a:srgbClr val="132E57"/>
                </a:solidFill>
                <a:highlight>
                  <a:srgbClr val="FFFFFF"/>
                </a:highlight>
                <a:latin typeface="Georgia"/>
                <a:ea typeface="Georgia"/>
                <a:cs typeface="Georgia"/>
                <a:sym typeface="Georgia"/>
              </a:rPr>
              <a:t>Gradient boosting is a method where the new models are created that computes the error in the previous model and then leftover is added to make the final prediction. </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GB">
                <a:solidFill>
                  <a:srgbClr val="132E57"/>
                </a:solidFill>
                <a:highlight>
                  <a:srgbClr val="FFFFFF"/>
                </a:highlight>
                <a:latin typeface="Georgia"/>
                <a:ea typeface="Georgia"/>
                <a:cs typeface="Georgia"/>
                <a:sym typeface="Georgia"/>
              </a:rPr>
              <a:t> </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en-GB">
                <a:solidFill>
                  <a:srgbClr val="132E57"/>
                </a:solidFill>
                <a:highlight>
                  <a:srgbClr val="FFFFFF"/>
                </a:highlight>
                <a:latin typeface="Georgia"/>
                <a:ea typeface="Georgia"/>
                <a:cs typeface="Georgia"/>
                <a:sym typeface="Georgia"/>
              </a:rPr>
              <a:t>It uses a gradient descent algorithm that is the reason it is called a “Gradient Boosting Algorithm”. Weather classification or regression methods are supported for both types of predictive modelling problems.</a:t>
            </a:r>
            <a:endParaRPr>
              <a:solidFill>
                <a:srgbClr val="132E57"/>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GB" sz="1800"/>
              <a:t>Colab-</a:t>
            </a:r>
            <a:endParaRPr sz="1800"/>
          </a:p>
          <a:p>
            <a:pPr indent="0" lvl="0" marL="0" rtl="0" algn="l">
              <a:spcBef>
                <a:spcPts val="0"/>
              </a:spcBef>
              <a:spcAft>
                <a:spcPts val="0"/>
              </a:spcAft>
              <a:buNone/>
            </a:pPr>
            <a:r>
              <a:rPr lang="en-GB" sz="1800" u="sng">
                <a:solidFill>
                  <a:schemeClr val="hlink"/>
                </a:solidFill>
                <a:hlinkClick r:id="rId3"/>
              </a:rPr>
              <a:t>https://colab.research.google.com/drive/1FvOcaKi45xUjXJPc1onxbNXks3YqqOXa?usp=sharing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Github-</a:t>
            </a:r>
            <a:endParaRPr sz="1800"/>
          </a:p>
          <a:p>
            <a:pPr indent="0" lvl="0" marL="0" rtl="0" algn="l">
              <a:spcBef>
                <a:spcPts val="0"/>
              </a:spcBef>
              <a:spcAft>
                <a:spcPts val="0"/>
              </a:spcAft>
              <a:buNone/>
            </a:pPr>
            <a:r>
              <a:rPr lang="en-GB" sz="1800" u="sng">
                <a:solidFill>
                  <a:schemeClr val="hlink"/>
                </a:solidFill>
                <a:hlinkClick r:id="rId4"/>
              </a:rPr>
              <a:t>https://github.com/Amisha-A/DL-Seminar.git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37500"/>
              </a:lnSpc>
              <a:spcBef>
                <a:spcPts val="1800"/>
              </a:spcBef>
              <a:spcAft>
                <a:spcPts val="0"/>
              </a:spcAft>
              <a:buNone/>
            </a:pPr>
            <a:r>
              <a:rPr b="1" lang="en-GB" sz="1700">
                <a:solidFill>
                  <a:srgbClr val="132E57"/>
                </a:solidFill>
                <a:highlight>
                  <a:srgbClr val="F8F9FA"/>
                </a:highlight>
                <a:latin typeface="Roboto"/>
                <a:ea typeface="Roboto"/>
                <a:cs typeface="Roboto"/>
                <a:sym typeface="Roboto"/>
              </a:rPr>
              <a:t>What is Machine Learning (in Finance)?</a:t>
            </a:r>
            <a:endParaRPr b="1" sz="1700">
              <a:solidFill>
                <a:srgbClr val="132E57"/>
              </a:solidFill>
              <a:highlight>
                <a:srgbClr val="F8F9FA"/>
              </a:highlight>
              <a:latin typeface="Roboto"/>
              <a:ea typeface="Roboto"/>
              <a:cs typeface="Roboto"/>
              <a:sym typeface="Roboto"/>
            </a:endParaRPr>
          </a:p>
          <a:p>
            <a:pPr indent="0" lvl="0" marL="0" rtl="0" algn="l">
              <a:spcBef>
                <a:spcPts val="400"/>
              </a:spcBef>
              <a:spcAft>
                <a:spcPts val="0"/>
              </a:spcAft>
              <a:buNone/>
            </a:pPr>
            <a:r>
              <a:t/>
            </a:r>
            <a:endParaRPr/>
          </a:p>
        </p:txBody>
      </p:sp>
      <p:sp>
        <p:nvSpPr>
          <p:cNvPr id="71" name="Google Shape;71;p14"/>
          <p:cNvSpPr txBox="1"/>
          <p:nvPr>
            <p:ph idx="1" type="body"/>
          </p:nvPr>
        </p:nvSpPr>
        <p:spPr>
          <a:xfrm>
            <a:off x="311700" y="1505700"/>
            <a:ext cx="8327100" cy="3076200"/>
          </a:xfrm>
          <a:prstGeom prst="rect">
            <a:avLst/>
          </a:prstGeom>
        </p:spPr>
        <p:txBody>
          <a:bodyPr anchorCtr="0" anchor="t" bIns="91425" lIns="91425" spcFirstLastPara="1" rIns="91425" wrap="square" tIns="91425">
            <a:normAutofit fontScale="32500"/>
          </a:bodyPr>
          <a:lstStyle/>
          <a:p>
            <a:pPr indent="0" lvl="0" marL="0" rtl="0" algn="l">
              <a:lnSpc>
                <a:spcPct val="100000"/>
              </a:lnSpc>
              <a:spcBef>
                <a:spcPts val="0"/>
              </a:spcBef>
              <a:spcAft>
                <a:spcPts val="0"/>
              </a:spcAft>
              <a:buNone/>
            </a:pPr>
            <a:r>
              <a:rPr lang="en-GB" sz="4500">
                <a:solidFill>
                  <a:srgbClr val="132E57"/>
                </a:solidFill>
                <a:highlight>
                  <a:srgbClr val="F8F9FA"/>
                </a:highlight>
                <a:latin typeface="Georgia"/>
                <a:ea typeface="Georgia"/>
                <a:cs typeface="Georgia"/>
                <a:sym typeface="Georgia"/>
              </a:rPr>
              <a:t>Machine learning is a subset of data science that provides the ability to learn and improve from experience without being programmed.</a:t>
            </a:r>
            <a:endParaRPr sz="4500">
              <a:solidFill>
                <a:srgbClr val="132E57"/>
              </a:solidFill>
              <a:highlight>
                <a:srgbClr val="F8F9FA"/>
              </a:highlight>
              <a:latin typeface="Georgia"/>
              <a:ea typeface="Georgia"/>
              <a:cs typeface="Georgia"/>
              <a:sym typeface="Georgia"/>
            </a:endParaRPr>
          </a:p>
          <a:p>
            <a:pPr indent="0" lvl="0" marL="0" rtl="0" algn="l">
              <a:lnSpc>
                <a:spcPct val="100000"/>
              </a:lnSpc>
              <a:spcBef>
                <a:spcPts val="1800"/>
              </a:spcBef>
              <a:spcAft>
                <a:spcPts val="0"/>
              </a:spcAft>
              <a:buNone/>
            </a:pPr>
            <a:r>
              <a:rPr lang="en-GB" sz="4500">
                <a:solidFill>
                  <a:srgbClr val="132E57"/>
                </a:solidFill>
                <a:highlight>
                  <a:srgbClr val="FFFFFF"/>
                </a:highlight>
                <a:latin typeface="Georgia"/>
                <a:ea typeface="Georgia"/>
                <a:cs typeface="Georgia"/>
                <a:sym typeface="Georgia"/>
              </a:rPr>
              <a:t>Machine learning is making significant inroads in the financial services industry. </a:t>
            </a:r>
            <a:endParaRPr sz="4500">
              <a:solidFill>
                <a:srgbClr val="132E57"/>
              </a:solidFill>
              <a:highlight>
                <a:srgbClr val="FFFFFF"/>
              </a:highlight>
              <a:latin typeface="Georgia"/>
              <a:ea typeface="Georgia"/>
              <a:cs typeface="Georgia"/>
              <a:sym typeface="Georgia"/>
            </a:endParaRPr>
          </a:p>
          <a:p>
            <a:pPr indent="0" lvl="0" marL="0" rtl="0" algn="l">
              <a:lnSpc>
                <a:spcPct val="100000"/>
              </a:lnSpc>
              <a:spcBef>
                <a:spcPts val="1800"/>
              </a:spcBef>
              <a:spcAft>
                <a:spcPts val="0"/>
              </a:spcAft>
              <a:buNone/>
            </a:pPr>
            <a:r>
              <a:rPr lang="en-GB" sz="4500">
                <a:solidFill>
                  <a:srgbClr val="132E57"/>
                </a:solidFill>
                <a:highlight>
                  <a:srgbClr val="F8F9FA"/>
                </a:highlight>
                <a:latin typeface="Georgia"/>
                <a:ea typeface="Georgia"/>
                <a:cs typeface="Georgia"/>
                <a:sym typeface="Georgia"/>
              </a:rPr>
              <a:t>Machine learning in finance is now considered a key aspect of several financial services and applications, including managing assets, evaluating levels of risk, calculating </a:t>
            </a:r>
            <a:r>
              <a:rPr lang="en-GB" sz="4500">
                <a:solidFill>
                  <a:srgbClr val="132E57"/>
                </a:solidFill>
                <a:highlight>
                  <a:srgbClr val="F8F9FA"/>
                </a:highlight>
                <a:uFill>
                  <a:noFill/>
                </a:uFill>
                <a:latin typeface="Georgia"/>
                <a:ea typeface="Georgia"/>
                <a:cs typeface="Georgia"/>
                <a:sym typeface="Georgia"/>
                <a:hlinkClick r:id="rId3">
                  <a:extLst>
                    <a:ext uri="{A12FA001-AC4F-418D-AE19-62706E023703}">
                      <ahyp:hlinkClr val="tx"/>
                    </a:ext>
                  </a:extLst>
                </a:hlinkClick>
              </a:rPr>
              <a:t>credit scores</a:t>
            </a:r>
            <a:r>
              <a:rPr lang="en-GB" sz="4500">
                <a:solidFill>
                  <a:srgbClr val="132E57"/>
                </a:solidFill>
                <a:highlight>
                  <a:srgbClr val="F8F9FA"/>
                </a:highlight>
                <a:latin typeface="Georgia"/>
                <a:ea typeface="Georgia"/>
                <a:cs typeface="Georgia"/>
                <a:sym typeface="Georgia"/>
              </a:rPr>
              <a:t>, and even approving loans.</a:t>
            </a:r>
            <a:endParaRPr sz="4500">
              <a:solidFill>
                <a:srgbClr val="132E57"/>
              </a:solidFill>
              <a:highlight>
                <a:srgbClr val="F8F9FA"/>
              </a:highlight>
              <a:latin typeface="Georgia"/>
              <a:ea typeface="Georgia"/>
              <a:cs typeface="Georgia"/>
              <a:sym typeface="Georgia"/>
            </a:endParaRPr>
          </a:p>
          <a:p>
            <a:pPr indent="0" lvl="0" marL="0" rtl="0" algn="l">
              <a:lnSpc>
                <a:spcPct val="100000"/>
              </a:lnSpc>
              <a:spcBef>
                <a:spcPts val="1800"/>
              </a:spcBef>
              <a:spcAft>
                <a:spcPts val="0"/>
              </a:spcAft>
              <a:buNone/>
            </a:pPr>
            <a:r>
              <a:rPr lang="en-GB" sz="4500">
                <a:solidFill>
                  <a:srgbClr val="132E57"/>
                </a:solidFill>
                <a:highlight>
                  <a:srgbClr val="FFFFFF"/>
                </a:highlight>
                <a:latin typeface="Georgia"/>
                <a:ea typeface="Georgia"/>
                <a:cs typeface="Georgia"/>
                <a:sym typeface="Georgia"/>
              </a:rPr>
              <a:t>Let’s see why financial companies should care, what solutions they can implement with </a:t>
            </a:r>
            <a:r>
              <a:rPr lang="en-GB" sz="4500" u="sng">
                <a:solidFill>
                  <a:srgbClr val="132E57"/>
                </a:solidFill>
                <a:highlight>
                  <a:srgbClr val="FFFFFF"/>
                </a:highlight>
                <a:latin typeface="Georgia"/>
                <a:ea typeface="Georgia"/>
                <a:cs typeface="Georgia"/>
                <a:sym typeface="Georgia"/>
                <a:hlinkClick r:id="rId4">
                  <a:extLst>
                    <a:ext uri="{A12FA001-AC4F-418D-AE19-62706E023703}">
                      <ahyp:hlinkClr val="tx"/>
                    </a:ext>
                  </a:extLst>
                </a:hlinkClick>
              </a:rPr>
              <a:t>AI and machine learning</a:t>
            </a:r>
            <a:r>
              <a:rPr lang="en-GB" sz="4500">
                <a:solidFill>
                  <a:srgbClr val="132E57"/>
                </a:solidFill>
                <a:highlight>
                  <a:srgbClr val="FFFFFF"/>
                </a:highlight>
                <a:latin typeface="Georgia"/>
                <a:ea typeface="Georgia"/>
                <a:cs typeface="Georgia"/>
                <a:sym typeface="Georgia"/>
              </a:rPr>
              <a:t>, and how exactly they can apply this technology.</a:t>
            </a:r>
            <a:endParaRPr sz="4500">
              <a:solidFill>
                <a:srgbClr val="132E57"/>
              </a:solidFill>
              <a:highlight>
                <a:srgbClr val="FFFFFF"/>
              </a:highlight>
              <a:latin typeface="Georgia"/>
              <a:ea typeface="Georgia"/>
              <a:cs typeface="Georgia"/>
              <a:sym typeface="Georgia"/>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49350" y="395650"/>
            <a:ext cx="8282700" cy="4184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lang="en-GB" sz="1600">
                <a:solidFill>
                  <a:srgbClr val="132E57"/>
                </a:solidFill>
                <a:latin typeface="Georgia"/>
                <a:ea typeface="Georgia"/>
                <a:cs typeface="Georgia"/>
                <a:sym typeface="Georgia"/>
              </a:rPr>
              <a:t>As an application of artificial intelligence, machine learning focuses on developing systems that can access pools of data, and the system automatically adjusts its parameters to improve experiences. Computer systems run operations in the background and produce outcomes automatically according to how it is trained.</a:t>
            </a:r>
            <a:endParaRPr sz="1600">
              <a:solidFill>
                <a:srgbClr val="132E57"/>
              </a:solidFill>
              <a:latin typeface="Georgia"/>
              <a:ea typeface="Georgia"/>
              <a:cs typeface="Georgia"/>
              <a:sym typeface="Georgia"/>
            </a:endParaRPr>
          </a:p>
          <a:p>
            <a:pPr indent="0" lvl="0" marL="0" rtl="0" algn="l">
              <a:lnSpc>
                <a:spcPct val="115000"/>
              </a:lnSpc>
              <a:spcBef>
                <a:spcPts val="1800"/>
              </a:spcBef>
              <a:spcAft>
                <a:spcPts val="0"/>
              </a:spcAft>
              <a:buNone/>
            </a:pPr>
            <a:r>
              <a:rPr lang="en-GB" sz="1600">
                <a:solidFill>
                  <a:srgbClr val="132E57"/>
                </a:solidFill>
                <a:latin typeface="Georgia"/>
                <a:ea typeface="Georgia"/>
                <a:cs typeface="Georgia"/>
                <a:sym typeface="Georgia"/>
              </a:rPr>
              <a:t>Machine learning tends to be more accurate in drawing insights and making predictions when large volumes of data are fed into the system. For example, the financial services industry tends to encounter enormous volumes of data relating to daily transactions, bills, payments, vendors, and customers, which are perfect for machine learning.</a:t>
            </a:r>
            <a:endParaRPr sz="1600">
              <a:solidFill>
                <a:srgbClr val="132E57"/>
              </a:solidFill>
              <a:latin typeface="Georgia"/>
              <a:ea typeface="Georgia"/>
              <a:cs typeface="Georgia"/>
              <a:sym typeface="Georgia"/>
            </a:endParaRPr>
          </a:p>
          <a:p>
            <a:pPr indent="0" lvl="0" marL="0" rtl="0" algn="l">
              <a:lnSpc>
                <a:spcPct val="115000"/>
              </a:lnSpc>
              <a:spcBef>
                <a:spcPts val="1800"/>
              </a:spcBef>
              <a:spcAft>
                <a:spcPts val="0"/>
              </a:spcAft>
              <a:buNone/>
            </a:pPr>
            <a:r>
              <a:rPr lang="en-GB" sz="1600">
                <a:solidFill>
                  <a:srgbClr val="132E57"/>
                </a:solidFill>
                <a:latin typeface="Georgia"/>
                <a:ea typeface="Georgia"/>
                <a:cs typeface="Georgia"/>
                <a:sym typeface="Georgia"/>
              </a:rPr>
              <a:t>Nowadays, many leading </a:t>
            </a:r>
            <a:r>
              <a:rPr lang="en-GB" sz="1600">
                <a:solidFill>
                  <a:srgbClr val="132E57"/>
                </a:solidFill>
                <a:uFill>
                  <a:noFill/>
                </a:uFill>
                <a:latin typeface="Georgia"/>
                <a:ea typeface="Georgia"/>
                <a:cs typeface="Georgia"/>
                <a:sym typeface="Georgia"/>
                <a:hlinkClick r:id="rId3">
                  <a:extLst>
                    <a:ext uri="{A12FA001-AC4F-418D-AE19-62706E023703}">
                      <ahyp:hlinkClr val="tx"/>
                    </a:ext>
                  </a:extLst>
                </a:hlinkClick>
              </a:rPr>
              <a:t>fintech</a:t>
            </a:r>
            <a:r>
              <a:rPr lang="en-GB" sz="1600">
                <a:solidFill>
                  <a:srgbClr val="132E57"/>
                </a:solidFill>
                <a:latin typeface="Georgia"/>
                <a:ea typeface="Georgia"/>
                <a:cs typeface="Georgia"/>
                <a:sym typeface="Georgia"/>
              </a:rPr>
              <a:t> and financial services companies are incorporating machine learning into their operations, resulting in a better-streamlined process, reduced risks, and better-optimized portfolios.</a:t>
            </a:r>
            <a:endParaRPr sz="1600">
              <a:solidFill>
                <a:srgbClr val="132E57"/>
              </a:solidFill>
              <a:latin typeface="Georgia"/>
              <a:ea typeface="Georgia"/>
              <a:cs typeface="Georgia"/>
              <a:sym typeface="Georgia"/>
            </a:endParaRPr>
          </a:p>
          <a:p>
            <a:pPr indent="0" lvl="0" marL="0" rtl="0" algn="l">
              <a:lnSpc>
                <a:spcPct val="115000"/>
              </a:lnSpc>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None/>
            </a:pPr>
            <a:r>
              <a:rPr lang="en-GB" sz="2250">
                <a:solidFill>
                  <a:srgbClr val="292929"/>
                </a:solidFill>
                <a:highlight>
                  <a:srgbClr val="FFFFFF"/>
                </a:highlight>
                <a:latin typeface="Arial"/>
                <a:ea typeface="Arial"/>
                <a:cs typeface="Arial"/>
                <a:sym typeface="Arial"/>
              </a:rPr>
              <a:t>Why consider machine learning in finance?</a:t>
            </a:r>
            <a:endParaRPr sz="225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82" name="Google Shape;82;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fontScale="62500"/>
          </a:bodyPr>
          <a:lstStyle/>
          <a:p>
            <a:pPr indent="0" lvl="0" marL="0" rtl="0" algn="l">
              <a:lnSpc>
                <a:spcPct val="218181"/>
              </a:lnSpc>
              <a:spcBef>
                <a:spcPts val="1400"/>
              </a:spcBef>
              <a:spcAft>
                <a:spcPts val="0"/>
              </a:spcAft>
              <a:buNone/>
            </a:pPr>
            <a:r>
              <a:rPr lang="en-GB" sz="1600">
                <a:solidFill>
                  <a:srgbClr val="292929"/>
                </a:solidFill>
                <a:highlight>
                  <a:srgbClr val="FFFFFF"/>
                </a:highlight>
                <a:latin typeface="Georgia"/>
                <a:ea typeface="Georgia"/>
                <a:cs typeface="Georgia"/>
                <a:sym typeface="Georgia"/>
              </a:rPr>
              <a:t>The figure below shows that financial services’ execs take machine learning very seriously, and they do it for a bunch of good reasons:</a:t>
            </a:r>
            <a:endParaRPr sz="1600">
              <a:solidFill>
                <a:srgbClr val="292929"/>
              </a:solidFill>
              <a:highlight>
                <a:srgbClr val="FFFFFF"/>
              </a:highlight>
              <a:latin typeface="Georgia"/>
              <a:ea typeface="Georgia"/>
              <a:cs typeface="Georgia"/>
              <a:sym typeface="Georgia"/>
            </a:endParaRPr>
          </a:p>
          <a:p>
            <a:pPr indent="-292100" lvl="0" marL="749300" rtl="0" algn="l">
              <a:lnSpc>
                <a:spcPct val="218181"/>
              </a:lnSpc>
              <a:spcBef>
                <a:spcPts val="3200"/>
              </a:spcBef>
              <a:spcAft>
                <a:spcPts val="0"/>
              </a:spcAft>
              <a:buClr>
                <a:srgbClr val="292929"/>
              </a:buClr>
              <a:buSzPct val="100000"/>
              <a:buFont typeface="Georgia"/>
              <a:buAutoNum type="arabicPeriod"/>
            </a:pPr>
            <a:r>
              <a:rPr lang="en-GB" sz="1600">
                <a:solidFill>
                  <a:srgbClr val="292929"/>
                </a:solidFill>
                <a:highlight>
                  <a:srgbClr val="FFFFFF"/>
                </a:highlight>
                <a:latin typeface="Georgia"/>
                <a:ea typeface="Georgia"/>
                <a:cs typeface="Georgia"/>
                <a:sym typeface="Georgia"/>
              </a:rPr>
              <a:t>Reduced operational costs thanks to process automation.</a:t>
            </a:r>
            <a:endParaRPr sz="1600">
              <a:solidFill>
                <a:srgbClr val="292929"/>
              </a:solidFill>
              <a:highlight>
                <a:srgbClr val="FFFFFF"/>
              </a:highlight>
              <a:latin typeface="Georgia"/>
              <a:ea typeface="Georgia"/>
              <a:cs typeface="Georgia"/>
              <a:sym typeface="Georgia"/>
            </a:endParaRPr>
          </a:p>
          <a:p>
            <a:pPr indent="-292100" lvl="0" marL="749300" rtl="0" algn="l">
              <a:lnSpc>
                <a:spcPct val="218181"/>
              </a:lnSpc>
              <a:spcBef>
                <a:spcPts val="0"/>
              </a:spcBef>
              <a:spcAft>
                <a:spcPts val="0"/>
              </a:spcAft>
              <a:buClr>
                <a:srgbClr val="292929"/>
              </a:buClr>
              <a:buSzPct val="100000"/>
              <a:buFont typeface="Georgia"/>
              <a:buAutoNum type="arabicPeriod"/>
            </a:pPr>
            <a:r>
              <a:rPr lang="en-GB" sz="1600">
                <a:solidFill>
                  <a:srgbClr val="292929"/>
                </a:solidFill>
                <a:highlight>
                  <a:srgbClr val="FFFFFF"/>
                </a:highlight>
                <a:latin typeface="Georgia"/>
                <a:ea typeface="Georgia"/>
                <a:cs typeface="Georgia"/>
                <a:sym typeface="Georgia"/>
              </a:rPr>
              <a:t>Increased revenues thanks to better productivity and enhanced user experiences.</a:t>
            </a:r>
            <a:endParaRPr sz="1600">
              <a:solidFill>
                <a:srgbClr val="292929"/>
              </a:solidFill>
              <a:highlight>
                <a:srgbClr val="FFFFFF"/>
              </a:highlight>
              <a:latin typeface="Georgia"/>
              <a:ea typeface="Georgia"/>
              <a:cs typeface="Georgia"/>
              <a:sym typeface="Georgia"/>
            </a:endParaRPr>
          </a:p>
          <a:p>
            <a:pPr indent="-292100" lvl="0" marL="749300" rtl="0" algn="l">
              <a:lnSpc>
                <a:spcPct val="218181"/>
              </a:lnSpc>
              <a:spcBef>
                <a:spcPts val="0"/>
              </a:spcBef>
              <a:spcAft>
                <a:spcPts val="0"/>
              </a:spcAft>
              <a:buClr>
                <a:srgbClr val="292929"/>
              </a:buClr>
              <a:buSzPct val="100000"/>
              <a:buFont typeface="Georgia"/>
              <a:buAutoNum type="arabicPeriod"/>
            </a:pPr>
            <a:r>
              <a:rPr lang="en-GB" sz="1600">
                <a:solidFill>
                  <a:srgbClr val="292929"/>
                </a:solidFill>
                <a:highlight>
                  <a:srgbClr val="FFFFFF"/>
                </a:highlight>
                <a:latin typeface="Georgia"/>
                <a:ea typeface="Georgia"/>
                <a:cs typeface="Georgia"/>
                <a:sym typeface="Georgia"/>
              </a:rPr>
              <a:t>Better compliance and reinforced security.</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4419700" y="2079475"/>
            <a:ext cx="4162224" cy="215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4294967295" type="body"/>
          </p:nvPr>
        </p:nvSpPr>
        <p:spPr>
          <a:xfrm>
            <a:off x="255175" y="1486850"/>
            <a:ext cx="79218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None/>
            </a:pPr>
            <a:r>
              <a:rPr lang="en-GB" sz="1400">
                <a:solidFill>
                  <a:srgbClr val="132E57"/>
                </a:solidFill>
                <a:highlight>
                  <a:srgbClr val="FFFFFF"/>
                </a:highlight>
                <a:latin typeface="Georgia"/>
                <a:ea typeface="Georgia"/>
                <a:cs typeface="Georgia"/>
                <a:sym typeface="Georgia"/>
              </a:rPr>
              <a:t>That said, </a:t>
            </a:r>
            <a:r>
              <a:rPr b="1" lang="en-GB" sz="1400">
                <a:solidFill>
                  <a:srgbClr val="132E57"/>
                </a:solidFill>
                <a:highlight>
                  <a:srgbClr val="FFFFFF"/>
                </a:highlight>
                <a:latin typeface="Georgia"/>
                <a:ea typeface="Georgia"/>
                <a:cs typeface="Georgia"/>
                <a:sym typeface="Georgia"/>
              </a:rPr>
              <a:t>most financial services companies are</a:t>
            </a:r>
            <a:r>
              <a:rPr lang="en-GB" sz="1400">
                <a:solidFill>
                  <a:srgbClr val="132E57"/>
                </a:solidFill>
                <a:highlight>
                  <a:srgbClr val="FFFFFF"/>
                </a:highlight>
                <a:latin typeface="Georgia"/>
                <a:ea typeface="Georgia"/>
                <a:cs typeface="Georgia"/>
                <a:sym typeface="Georgia"/>
              </a:rPr>
              <a:t> still </a:t>
            </a:r>
            <a:r>
              <a:rPr b="1" lang="en-GB" sz="1400">
                <a:solidFill>
                  <a:srgbClr val="132E57"/>
                </a:solidFill>
                <a:highlight>
                  <a:srgbClr val="FFFFFF"/>
                </a:highlight>
                <a:latin typeface="Georgia"/>
                <a:ea typeface="Georgia"/>
                <a:cs typeface="Georgia"/>
                <a:sym typeface="Georgia"/>
              </a:rPr>
              <a:t>not ready</a:t>
            </a:r>
            <a:r>
              <a:rPr lang="en-GB" sz="1400">
                <a:solidFill>
                  <a:srgbClr val="132E57"/>
                </a:solidFill>
                <a:highlight>
                  <a:srgbClr val="FFFFFF"/>
                </a:highlight>
                <a:latin typeface="Georgia"/>
                <a:ea typeface="Georgia"/>
                <a:cs typeface="Georgia"/>
                <a:sym typeface="Georgia"/>
              </a:rPr>
              <a:t> to extract the real value from this technology for the following reasons:</a:t>
            </a:r>
            <a:endParaRPr sz="1400">
              <a:solidFill>
                <a:srgbClr val="132E57"/>
              </a:solidFill>
              <a:highlight>
                <a:srgbClr val="FFFFFF"/>
              </a:highlight>
              <a:latin typeface="Georgia"/>
              <a:ea typeface="Georgia"/>
              <a:cs typeface="Georgia"/>
              <a:sym typeface="Georgia"/>
            </a:endParaRPr>
          </a:p>
          <a:p>
            <a:pPr indent="-317500" lvl="0" marL="749300" rtl="0" algn="l">
              <a:lnSpc>
                <a:spcPct val="100000"/>
              </a:lnSpc>
              <a:spcBef>
                <a:spcPts val="3200"/>
              </a:spcBef>
              <a:spcAft>
                <a:spcPts val="0"/>
              </a:spcAft>
              <a:buClr>
                <a:srgbClr val="132E57"/>
              </a:buClr>
              <a:buSzPts val="1400"/>
              <a:buFont typeface="Georgia"/>
              <a:buAutoNum type="arabicPeriod"/>
            </a:pPr>
            <a:r>
              <a:rPr lang="en-GB" sz="1400">
                <a:solidFill>
                  <a:srgbClr val="132E57"/>
                </a:solidFill>
                <a:highlight>
                  <a:srgbClr val="FFFFFF"/>
                </a:highlight>
                <a:latin typeface="Georgia"/>
                <a:ea typeface="Georgia"/>
                <a:cs typeface="Georgia"/>
                <a:sym typeface="Georgia"/>
              </a:rPr>
              <a:t>Businesses often have completely unrealistic expectations towards machine learning and its value for their organizations.</a:t>
            </a:r>
            <a:endParaRPr sz="1400">
              <a:solidFill>
                <a:srgbClr val="132E57"/>
              </a:solidFill>
              <a:highlight>
                <a:srgbClr val="FFFFFF"/>
              </a:highlight>
              <a:latin typeface="Georgia"/>
              <a:ea typeface="Georgia"/>
              <a:cs typeface="Georgia"/>
              <a:sym typeface="Georgia"/>
            </a:endParaRPr>
          </a:p>
          <a:p>
            <a:pPr indent="-317500" lvl="0" marL="749300" rtl="0" algn="l">
              <a:lnSpc>
                <a:spcPct val="100000"/>
              </a:lnSpc>
              <a:spcBef>
                <a:spcPts val="0"/>
              </a:spcBef>
              <a:spcAft>
                <a:spcPts val="0"/>
              </a:spcAft>
              <a:buClr>
                <a:srgbClr val="132E57"/>
              </a:buClr>
              <a:buSzPts val="1400"/>
              <a:buFont typeface="Georgia"/>
              <a:buAutoNum type="arabicPeriod"/>
            </a:pPr>
            <a:r>
              <a:rPr lang="en-GB" sz="1400">
                <a:solidFill>
                  <a:srgbClr val="132E57"/>
                </a:solidFill>
                <a:highlight>
                  <a:srgbClr val="FFFFFF"/>
                </a:highlight>
                <a:latin typeface="Georgia"/>
                <a:ea typeface="Georgia"/>
                <a:cs typeface="Georgia"/>
                <a:sym typeface="Georgia"/>
              </a:rPr>
              <a:t>R&amp;D in machine learning is costly.</a:t>
            </a:r>
            <a:endParaRPr sz="1400">
              <a:solidFill>
                <a:srgbClr val="132E57"/>
              </a:solidFill>
              <a:highlight>
                <a:srgbClr val="FFFFFF"/>
              </a:highlight>
              <a:latin typeface="Georgia"/>
              <a:ea typeface="Georgia"/>
              <a:cs typeface="Georgia"/>
              <a:sym typeface="Georgia"/>
            </a:endParaRPr>
          </a:p>
          <a:p>
            <a:pPr indent="-317500" lvl="0" marL="749300" rtl="0" algn="l">
              <a:lnSpc>
                <a:spcPct val="100000"/>
              </a:lnSpc>
              <a:spcBef>
                <a:spcPts val="0"/>
              </a:spcBef>
              <a:spcAft>
                <a:spcPts val="0"/>
              </a:spcAft>
              <a:buClr>
                <a:srgbClr val="132E57"/>
              </a:buClr>
              <a:buSzPts val="1400"/>
              <a:buFont typeface="Georgia"/>
              <a:buAutoNum type="arabicPeriod"/>
            </a:pPr>
            <a:r>
              <a:rPr lang="en-GB" sz="1400">
                <a:solidFill>
                  <a:srgbClr val="132E57"/>
                </a:solidFill>
                <a:highlight>
                  <a:srgbClr val="FFFFFF"/>
                </a:highlight>
                <a:latin typeface="Georgia"/>
                <a:ea typeface="Georgia"/>
                <a:cs typeface="Georgia"/>
                <a:sym typeface="Georgia"/>
              </a:rPr>
              <a:t>The shortage of DS/ML engineers is another major concern. The figure below illustrates an explosive growth of demand for AI and machine learning skills.</a:t>
            </a:r>
            <a:endParaRPr sz="1400">
              <a:solidFill>
                <a:srgbClr val="132E57"/>
              </a:solidFill>
              <a:highlight>
                <a:srgbClr val="FFFFFF"/>
              </a:highlight>
              <a:latin typeface="Georgia"/>
              <a:ea typeface="Georgia"/>
              <a:cs typeface="Georgia"/>
              <a:sym typeface="Georgia"/>
            </a:endParaRPr>
          </a:p>
          <a:p>
            <a:pPr indent="-317500" lvl="0" marL="749300" rtl="0" algn="l">
              <a:lnSpc>
                <a:spcPct val="100000"/>
              </a:lnSpc>
              <a:spcBef>
                <a:spcPts val="0"/>
              </a:spcBef>
              <a:spcAft>
                <a:spcPts val="0"/>
              </a:spcAft>
              <a:buClr>
                <a:srgbClr val="132E57"/>
              </a:buClr>
              <a:buSzPts val="1400"/>
              <a:buFont typeface="Georgia"/>
              <a:buAutoNum type="arabicPeriod"/>
            </a:pPr>
            <a:r>
              <a:rPr lang="en-GB" sz="1400">
                <a:solidFill>
                  <a:srgbClr val="132E57"/>
                </a:solidFill>
                <a:highlight>
                  <a:srgbClr val="FFFFFF"/>
                </a:highlight>
                <a:latin typeface="Georgia"/>
                <a:ea typeface="Georgia"/>
                <a:cs typeface="Georgia"/>
                <a:sym typeface="Georgia"/>
              </a:rPr>
              <a:t>Financial incumbents are not agile enough when it comes to updating data infrastructure.</a:t>
            </a:r>
            <a:endParaRPr sz="1400">
              <a:solidFill>
                <a:srgbClr val="132E57"/>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sz="1400">
              <a:solidFill>
                <a:srgbClr val="132E57"/>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629150" y="367725"/>
            <a:ext cx="8019375" cy="419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17500" y="218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Georgia"/>
                <a:ea typeface="Georgia"/>
                <a:cs typeface="Georgia"/>
                <a:sym typeface="Georgia"/>
              </a:rPr>
              <a:t>Fraud Detection</a:t>
            </a:r>
            <a:endParaRPr sz="3600">
              <a:latin typeface="Georgia"/>
              <a:ea typeface="Georgia"/>
              <a:cs typeface="Georgia"/>
              <a:sym typeface="Georgia"/>
            </a:endParaRPr>
          </a:p>
        </p:txBody>
      </p:sp>
      <p:sp>
        <p:nvSpPr>
          <p:cNvPr id="99" name="Google Shape;99;p19"/>
          <p:cNvSpPr txBox="1"/>
          <p:nvPr/>
        </p:nvSpPr>
        <p:spPr>
          <a:xfrm>
            <a:off x="1300025" y="183697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4A5F6F"/>
                </a:solidFill>
                <a:highlight>
                  <a:schemeClr val="lt1"/>
                </a:highlight>
              </a:rPr>
              <a:t>.</a:t>
            </a:r>
            <a:endParaRPr sz="1050">
              <a:solidFill>
                <a:srgbClr val="4A5F6F"/>
              </a:solidFill>
              <a:highlight>
                <a:schemeClr val="lt1"/>
              </a:highlight>
            </a:endParaRPr>
          </a:p>
        </p:txBody>
      </p:sp>
      <p:sp>
        <p:nvSpPr>
          <p:cNvPr id="100" name="Google Shape;100;p19"/>
          <p:cNvSpPr txBox="1"/>
          <p:nvPr>
            <p:ph idx="1" type="body"/>
          </p:nvPr>
        </p:nvSpPr>
        <p:spPr>
          <a:xfrm>
            <a:off x="311700" y="1505700"/>
            <a:ext cx="7714500" cy="307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rgbClr val="132E57"/>
                </a:solidFill>
                <a:latin typeface="Georgia"/>
                <a:ea typeface="Georgia"/>
                <a:cs typeface="Georgia"/>
                <a:sym typeface="Georgia"/>
              </a:rPr>
              <a:t>According to the </a:t>
            </a:r>
            <a:r>
              <a:rPr lang="en-GB" sz="1400">
                <a:solidFill>
                  <a:srgbClr val="132E57"/>
                </a:solidFill>
                <a:uFill>
                  <a:noFill/>
                </a:uFill>
                <a:latin typeface="Georgia"/>
                <a:ea typeface="Georgia"/>
                <a:cs typeface="Georgia"/>
                <a:sym typeface="Georgia"/>
                <a:hlinkClick r:id="rId3">
                  <a:extLst>
                    <a:ext uri="{A12FA001-AC4F-418D-AE19-62706E023703}">
                      <ahyp:hlinkClr val="tx"/>
                    </a:ext>
                  </a:extLst>
                </a:hlinkClick>
              </a:rPr>
              <a:t>Cambridge Dictionary</a:t>
            </a:r>
            <a:r>
              <a:rPr lang="en-GB" sz="1400">
                <a:solidFill>
                  <a:srgbClr val="132E57"/>
                </a:solidFill>
                <a:latin typeface="Georgia"/>
                <a:ea typeface="Georgia"/>
                <a:cs typeface="Georgia"/>
                <a:sym typeface="Georgia"/>
              </a:rPr>
              <a:t>, fraud is “the crime of getting money by deceiving people.”  With the development and expansion of e-commerce, fraud has taken on new forms and become more powerful than ever. As the scale of e-shopping, online banking, and online insurance increases, fraudsters take full advantage of every weak spot in every system they can find. Quite often, before professionals can patch up a system, sensitive data is stolen and millions of dollars are lost. Fraud has turned into a major issue and an uncontrolled expenditure for e-commerce retailers on a global level.</a:t>
            </a:r>
            <a:endParaRPr sz="1400">
              <a:solidFill>
                <a:srgbClr val="132E57"/>
              </a:solidFill>
              <a:latin typeface="Georgia"/>
              <a:ea typeface="Georgia"/>
              <a:cs typeface="Georgia"/>
              <a:sym typeface="Georgia"/>
            </a:endParaRPr>
          </a:p>
          <a:p>
            <a:pPr indent="0" lvl="0" marL="0" rtl="0" algn="l">
              <a:lnSpc>
                <a:spcPct val="100000"/>
              </a:lnSpc>
              <a:spcBef>
                <a:spcPts val="0"/>
              </a:spcBef>
              <a:spcAft>
                <a:spcPts val="0"/>
              </a:spcAft>
              <a:buNone/>
            </a:pPr>
            <a:r>
              <a:t/>
            </a:r>
            <a:endParaRPr sz="1400">
              <a:solidFill>
                <a:srgbClr val="132E57"/>
              </a:solidFill>
              <a:latin typeface="Georgia"/>
              <a:ea typeface="Georgia"/>
              <a:cs typeface="Georgia"/>
              <a:sym typeface="Georgia"/>
            </a:endParaRPr>
          </a:p>
          <a:p>
            <a:pPr indent="0" lvl="0" marL="0" rtl="0" algn="l">
              <a:lnSpc>
                <a:spcPct val="100000"/>
              </a:lnSpc>
              <a:spcBef>
                <a:spcPts val="0"/>
              </a:spcBef>
              <a:spcAft>
                <a:spcPts val="0"/>
              </a:spcAft>
              <a:buNone/>
            </a:pPr>
            <a:r>
              <a:rPr lang="en-GB" sz="1400">
                <a:solidFill>
                  <a:srgbClr val="132E57"/>
                </a:solidFill>
                <a:latin typeface="Georgia"/>
                <a:ea typeface="Georgia"/>
                <a:cs typeface="Georgia"/>
                <a:sym typeface="Georgia"/>
              </a:rPr>
              <a:t>Preventing, detecting, and eliminating fraud are some of the primary concerns of the e-commerce and banking industries at present. One of the most promising means for achieving them are </a:t>
            </a:r>
            <a:r>
              <a:rPr lang="en-GB" sz="1400">
                <a:solidFill>
                  <a:srgbClr val="132E57"/>
                </a:solidFill>
                <a:uFill>
                  <a:noFill/>
                </a:uFill>
                <a:latin typeface="Georgia"/>
                <a:ea typeface="Georgia"/>
                <a:cs typeface="Georgia"/>
                <a:sym typeface="Georgia"/>
                <a:hlinkClick r:id="rId4">
                  <a:extLst>
                    <a:ext uri="{A12FA001-AC4F-418D-AE19-62706E023703}">
                      <ahyp:hlinkClr val="tx"/>
                    </a:ext>
                  </a:extLst>
                </a:hlinkClick>
              </a:rPr>
              <a:t>machine learning development services</a:t>
            </a:r>
            <a:r>
              <a:rPr lang="en-GB" sz="1400">
                <a:solidFill>
                  <a:srgbClr val="132E57"/>
                </a:solidFill>
                <a:latin typeface="Georgia"/>
                <a:ea typeface="Georgia"/>
                <a:cs typeface="Georgia"/>
                <a:sym typeface="Georgia"/>
              </a:rPr>
              <a:t>.</a:t>
            </a:r>
            <a:endParaRPr sz="1400">
              <a:solidFill>
                <a:srgbClr val="132E57"/>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675" y="188400"/>
            <a:ext cx="8016000" cy="4156500"/>
          </a:xfrm>
          <a:prstGeom prst="rect">
            <a:avLst/>
          </a:prstGeom>
        </p:spPr>
        <p:txBody>
          <a:bodyPr anchorCtr="0" anchor="ctr" bIns="91425" lIns="91425" spcFirstLastPara="1" rIns="91425" wrap="square" tIns="91425">
            <a:noAutofit/>
          </a:bodyPr>
          <a:lstStyle/>
          <a:p>
            <a:pPr indent="0" lvl="0" marL="0" rtl="0" algn="l">
              <a:lnSpc>
                <a:spcPct val="115000"/>
              </a:lnSpc>
              <a:spcBef>
                <a:spcPts val="1500"/>
              </a:spcBef>
              <a:spcAft>
                <a:spcPts val="0"/>
              </a:spcAft>
              <a:buNone/>
            </a:pPr>
            <a:r>
              <a:rPr b="1" lang="en-GB" sz="1400">
                <a:solidFill>
                  <a:srgbClr val="132E57"/>
                </a:solidFill>
                <a:latin typeface="Georgia"/>
                <a:ea typeface="Georgia"/>
                <a:cs typeface="Georgia"/>
                <a:sym typeface="Georgia"/>
              </a:rPr>
              <a:t>Why use machine learning for fraud detection?</a:t>
            </a:r>
            <a:endParaRPr b="1" sz="1400">
              <a:solidFill>
                <a:srgbClr val="132E57"/>
              </a:solidFill>
              <a:latin typeface="Georgia"/>
              <a:ea typeface="Georgia"/>
              <a:cs typeface="Georgia"/>
              <a:sym typeface="Georgia"/>
            </a:endParaRPr>
          </a:p>
          <a:p>
            <a:pPr indent="0" lvl="0" marL="0" rtl="0" algn="l">
              <a:spcBef>
                <a:spcPts val="1400"/>
              </a:spcBef>
              <a:spcAft>
                <a:spcPts val="0"/>
              </a:spcAft>
              <a:buNone/>
            </a:pPr>
            <a:r>
              <a:rPr lang="en-GB" sz="1400">
                <a:solidFill>
                  <a:srgbClr val="132E57"/>
                </a:solidFill>
                <a:latin typeface="Georgia"/>
                <a:ea typeface="Georgia"/>
                <a:cs typeface="Georgia"/>
                <a:sym typeface="Georgia"/>
              </a:rPr>
              <a:t>In a nutshell, machine learning (ML) is the science of creating and applying algorithms that are capable of learning from the past. Machine learning finds a perfect use case in fraud detection. Machine learning algorithms learn to tell fraudulent operations from legitimate ones without raising the suspicions of those executing the transactions. Machine learning can </a:t>
            </a:r>
            <a:r>
              <a:rPr lang="en-GB" sz="1400">
                <a:solidFill>
                  <a:srgbClr val="132E57"/>
                </a:solidFill>
                <a:uFill>
                  <a:noFill/>
                </a:uFill>
                <a:latin typeface="Georgia"/>
                <a:ea typeface="Georgia"/>
                <a:cs typeface="Georgia"/>
                <a:sym typeface="Georgia"/>
                <a:hlinkClick r:id="rId3">
                  <a:extLst>
                    <a:ext uri="{A12FA001-AC4F-418D-AE19-62706E023703}">
                      <ahyp:hlinkClr val="tx"/>
                    </a:ext>
                  </a:extLst>
                </a:hlinkClick>
              </a:rPr>
              <a:t>fight financial fraud by using big data</a:t>
            </a:r>
            <a:r>
              <a:rPr lang="en-GB" sz="1400">
                <a:solidFill>
                  <a:srgbClr val="132E57"/>
                </a:solidFill>
                <a:latin typeface="Georgia"/>
                <a:ea typeface="Georgia"/>
                <a:cs typeface="Georgia"/>
                <a:sym typeface="Georgia"/>
              </a:rPr>
              <a:t> better and faster than humans ever will be able to.</a:t>
            </a:r>
            <a:endParaRPr sz="1400">
              <a:solidFill>
                <a:srgbClr val="132E57"/>
              </a:solidFill>
              <a:latin typeface="Georgia"/>
              <a:ea typeface="Georgia"/>
              <a:cs typeface="Georgia"/>
              <a:sym typeface="Georgia"/>
            </a:endParaRPr>
          </a:p>
          <a:p>
            <a:pPr indent="0" lvl="0" marL="0" rtl="0" algn="l">
              <a:lnSpc>
                <a:spcPct val="115000"/>
              </a:lnSpc>
              <a:spcBef>
                <a:spcPts val="2000"/>
              </a:spcBef>
              <a:spcAft>
                <a:spcPts val="0"/>
              </a:spcAft>
              <a:buNone/>
            </a:pPr>
            <a:r>
              <a:rPr b="1" lang="en-GB" sz="1400">
                <a:solidFill>
                  <a:srgbClr val="132E57"/>
                </a:solidFill>
                <a:latin typeface="Georgia"/>
                <a:ea typeface="Georgia"/>
                <a:cs typeface="Georgia"/>
                <a:sym typeface="Georgia"/>
              </a:rPr>
              <a:t>Fraud detection machine learning models are more effective than humans</a:t>
            </a:r>
            <a:endParaRPr b="1" sz="1400">
              <a:solidFill>
                <a:srgbClr val="132E57"/>
              </a:solidFill>
              <a:latin typeface="Georgia"/>
              <a:ea typeface="Georgia"/>
              <a:cs typeface="Georgia"/>
              <a:sym typeface="Georgia"/>
            </a:endParaRPr>
          </a:p>
          <a:p>
            <a:pPr indent="0" lvl="0" marL="0" rtl="0" algn="l">
              <a:lnSpc>
                <a:spcPct val="115000"/>
              </a:lnSpc>
              <a:spcBef>
                <a:spcPts val="400"/>
              </a:spcBef>
              <a:spcAft>
                <a:spcPts val="0"/>
              </a:spcAft>
              <a:buNone/>
            </a:pPr>
            <a:r>
              <a:rPr lang="en-GB" sz="1400">
                <a:solidFill>
                  <a:srgbClr val="132E57"/>
                </a:solidFill>
                <a:latin typeface="Georgia"/>
                <a:ea typeface="Georgia"/>
                <a:cs typeface="Georgia"/>
                <a:sym typeface="Georgia"/>
              </a:rPr>
              <a:t>The concept behind using machine learning in fraud detection is that fraudulent transactions have specific features that legitimate transactions do not. Based on this assumption, machine learning algorithms detect patterns in financial operations and decide whether a given transaction is legitimate. Machine learning fraud detection algorithms are way more effective than humans. They can process a raft of information faster than a team of the best analysts ever could. </a:t>
            </a:r>
            <a:endParaRPr sz="1400">
              <a:solidFill>
                <a:srgbClr val="132E57"/>
              </a:solidFill>
              <a:latin typeface="Georgia"/>
              <a:ea typeface="Georgia"/>
              <a:cs typeface="Georgia"/>
              <a:sym typeface="Georgia"/>
            </a:endParaRPr>
          </a:p>
          <a:p>
            <a:pPr indent="0" lvl="0" marL="0" rtl="0" algn="l">
              <a:spcBef>
                <a:spcPts val="1600"/>
              </a:spcBef>
              <a:spcAft>
                <a:spcPts val="0"/>
              </a:spcAft>
              <a:buNone/>
            </a:pPr>
            <a:r>
              <a:t/>
            </a:r>
            <a:endParaRPr sz="1050">
              <a:solidFill>
                <a:srgbClr val="4A5F6F"/>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675" y="798600"/>
            <a:ext cx="7761600" cy="35463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2000"/>
              </a:spcBef>
              <a:spcAft>
                <a:spcPts val="0"/>
              </a:spcAft>
              <a:buNone/>
            </a:pPr>
            <a:r>
              <a:rPr b="1" lang="en-GB" sz="2650">
                <a:solidFill>
                  <a:srgbClr val="132E57"/>
                </a:solidFill>
                <a:latin typeface="Georgia"/>
                <a:ea typeface="Georgia"/>
                <a:cs typeface="Georgia"/>
                <a:sym typeface="Georgia"/>
              </a:rPr>
              <a:t>ML beats traditional fraud detection systems</a:t>
            </a:r>
            <a:endParaRPr b="1" sz="2650">
              <a:solidFill>
                <a:srgbClr val="132E57"/>
              </a:solidFill>
              <a:latin typeface="Georgia"/>
              <a:ea typeface="Georgia"/>
              <a:cs typeface="Georgia"/>
              <a:sym typeface="Georgia"/>
            </a:endParaRPr>
          </a:p>
          <a:p>
            <a:pPr indent="0" lvl="0" marL="0" rtl="0" algn="l">
              <a:lnSpc>
                <a:spcPct val="115000"/>
              </a:lnSpc>
              <a:spcBef>
                <a:spcPts val="2000"/>
              </a:spcBef>
              <a:spcAft>
                <a:spcPts val="0"/>
              </a:spcAft>
              <a:buNone/>
            </a:pPr>
            <a:r>
              <a:t/>
            </a:r>
            <a:endParaRPr b="1" sz="2000">
              <a:solidFill>
                <a:srgbClr val="132E57"/>
              </a:solidFill>
              <a:latin typeface="Georgia"/>
              <a:ea typeface="Georgia"/>
              <a:cs typeface="Georgia"/>
              <a:sym typeface="Georgia"/>
            </a:endParaRPr>
          </a:p>
          <a:p>
            <a:pPr indent="0" lvl="0" marL="0" rtl="0" algn="l">
              <a:lnSpc>
                <a:spcPct val="115000"/>
              </a:lnSpc>
              <a:spcBef>
                <a:spcPts val="400"/>
              </a:spcBef>
              <a:spcAft>
                <a:spcPts val="0"/>
              </a:spcAft>
              <a:buNone/>
            </a:pPr>
            <a:r>
              <a:rPr lang="en-GB" sz="1550">
                <a:solidFill>
                  <a:srgbClr val="132E57"/>
                </a:solidFill>
                <a:latin typeface="Georgia"/>
                <a:ea typeface="Georgia"/>
                <a:cs typeface="Georgia"/>
                <a:sym typeface="Georgia"/>
              </a:rPr>
              <a:t>The traditional fraud detection model is based on a static rules-based system, also referred to as a production or expert system. Although these systems have been effective for a long time, some of their major disadvantages make them unsuitable for modern digital environments. A static rules-based system is heavily dependent on human labor. But naturally, top analysts are expensive. And their work takes time. What’s more, even top experts create rules based on their knowledge, skills, and experience, which are always limited. Such rules can grow to enormous sizes and get so complex that it’s nearly impossible for an outsider to understand them when needed. Also, creating a new rule and implementing it takes a while when done by hand.</a:t>
            </a:r>
            <a:endParaRPr sz="1550">
              <a:solidFill>
                <a:srgbClr val="132E57"/>
              </a:solidFill>
              <a:latin typeface="Georgia"/>
              <a:ea typeface="Georgia"/>
              <a:cs typeface="Georgia"/>
              <a:sym typeface="Georgia"/>
            </a:endParaRPr>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