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09c01289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09c01289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09c01289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09c01289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09c012891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09c012891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09c01289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09c01289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09c01289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09c01289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09c01289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09c01289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09c0128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09c0128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09c01289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09c0128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09c01289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09c0128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09c01289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09c01289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09c01289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09c01289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09c01289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09c01289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09c01289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09c01289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09c01289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09c01289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hyperlink" Target="https://github.com/Amisha-A/Deep-Learning.git" TargetMode="External"/><Relationship Id="rId4" Type="http://schemas.openxmlformats.org/officeDocument/2006/relationships/hyperlink" Target="https://colab.research.google.com/drive/1EiJxW_D8atDprEHgm-3Rff5XtGm5UJuc?usp=sha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Artificial_neural_network" TargetMode="External"/><Relationship Id="rId4" Type="http://schemas.openxmlformats.org/officeDocument/2006/relationships/hyperlink" Target="https://en.wikipedia.org/wiki/Deep_learning#cite_note-BENGIODEEP-13" TargetMode="External"/><Relationship Id="rId5" Type="http://schemas.openxmlformats.org/officeDocument/2006/relationships/hyperlink" Target="https://en.wikipedia.org/wiki/Deep_learning#cite_note-SCHIDHUB-2" TargetMode="External"/><Relationship Id="rId6" Type="http://schemas.openxmlformats.org/officeDocument/2006/relationships/hyperlink" Target="https://en.wikipedia.org/wiki/Deep_learning#cite_note-Nokkada-11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265500" y="1081400"/>
            <a:ext cx="4045200" cy="1710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DEEP LEARNING</a:t>
            </a:r>
            <a:endParaRPr/>
          </a:p>
        </p:txBody>
      </p:sp>
      <p:sp>
        <p:nvSpPr>
          <p:cNvPr id="60" name="Google Shape;60;p1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3600">
                <a:solidFill>
                  <a:srgbClr val="20124D"/>
                </a:solidFill>
              </a:rPr>
              <a:t>ASSIGNMENT 3</a:t>
            </a:r>
            <a:endParaRPr sz="3600">
              <a:solidFill>
                <a:srgbClr val="20124D"/>
              </a:solidFill>
            </a:endParaRPr>
          </a:p>
          <a:p>
            <a:pPr indent="0" lvl="0" marL="0" rtl="0" algn="ctr">
              <a:lnSpc>
                <a:spcPct val="100000"/>
              </a:lnSpc>
              <a:spcBef>
                <a:spcPts val="0"/>
              </a:spcBef>
              <a:spcAft>
                <a:spcPts val="0"/>
              </a:spcAft>
              <a:buNone/>
            </a:pPr>
            <a:r>
              <a:t/>
            </a:r>
            <a:endParaRPr sz="3600">
              <a:solidFill>
                <a:srgbClr val="20124D"/>
              </a:solidFill>
            </a:endParaRPr>
          </a:p>
          <a:p>
            <a:pPr indent="0" lvl="0" marL="0" rtl="0" algn="ctr">
              <a:lnSpc>
                <a:spcPct val="100000"/>
              </a:lnSpc>
              <a:spcBef>
                <a:spcPts val="0"/>
              </a:spcBef>
              <a:spcAft>
                <a:spcPts val="0"/>
              </a:spcAft>
              <a:buNone/>
            </a:pPr>
            <a:r>
              <a:rPr lang="en" sz="2400">
                <a:solidFill>
                  <a:srgbClr val="20124D"/>
                </a:solidFill>
              </a:rPr>
              <a:t>SUBMITTED BY - AMISHA ASRANI</a:t>
            </a:r>
            <a:endParaRPr sz="2400">
              <a:solidFill>
                <a:srgbClr val="20124D"/>
              </a:solidFill>
            </a:endParaRPr>
          </a:p>
          <a:p>
            <a:pPr indent="0" lvl="0" marL="0" rtl="0" algn="ctr">
              <a:lnSpc>
                <a:spcPct val="100000"/>
              </a:lnSpc>
              <a:spcBef>
                <a:spcPts val="0"/>
              </a:spcBef>
              <a:spcAft>
                <a:spcPts val="0"/>
              </a:spcAft>
              <a:buNone/>
            </a:pPr>
            <a:r>
              <a:rPr lang="en" sz="2400">
                <a:solidFill>
                  <a:srgbClr val="20124D"/>
                </a:solidFill>
              </a:rPr>
              <a:t>USN - ENG19CS0029</a:t>
            </a:r>
            <a:endParaRPr sz="5150">
              <a:solidFill>
                <a:srgbClr val="20124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APPLICATIONS OF RNN</a:t>
            </a:r>
            <a:endParaRPr/>
          </a:p>
        </p:txBody>
      </p:sp>
      <p:sp>
        <p:nvSpPr>
          <p:cNvPr id="110" name="Google Shape;110;p2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17500" lvl="0" marL="457200" rtl="0" algn="l">
              <a:spcBef>
                <a:spcPts val="500"/>
              </a:spcBef>
              <a:spcAft>
                <a:spcPts val="0"/>
              </a:spcAft>
              <a:buClr>
                <a:srgbClr val="226477"/>
              </a:buClr>
              <a:buSzPts val="1400"/>
              <a:buChar char="●"/>
            </a:pPr>
            <a:r>
              <a:rPr lang="en" sz="1400">
                <a:solidFill>
                  <a:srgbClr val="226477"/>
                </a:solidFill>
                <a:latin typeface="Arial"/>
                <a:ea typeface="Arial"/>
                <a:cs typeface="Arial"/>
                <a:sym typeface="Arial"/>
              </a:rPr>
              <a:t>Prediction problems.</a:t>
            </a:r>
            <a:endParaRPr sz="1400">
              <a:solidFill>
                <a:srgbClr val="226477"/>
              </a:solidFill>
              <a:latin typeface="Arial"/>
              <a:ea typeface="Arial"/>
              <a:cs typeface="Arial"/>
              <a:sym typeface="Arial"/>
            </a:endParaRPr>
          </a:p>
          <a:p>
            <a:pPr indent="-317500" lvl="0" marL="457200" rtl="0" algn="l">
              <a:spcBef>
                <a:spcPts val="0"/>
              </a:spcBef>
              <a:spcAft>
                <a:spcPts val="0"/>
              </a:spcAft>
              <a:buClr>
                <a:srgbClr val="226477"/>
              </a:buClr>
              <a:buSzPts val="1400"/>
              <a:buChar char="●"/>
            </a:pPr>
            <a:r>
              <a:rPr lang="en" sz="1400">
                <a:solidFill>
                  <a:srgbClr val="226477"/>
                </a:solidFill>
                <a:latin typeface="Arial"/>
                <a:ea typeface="Arial"/>
                <a:cs typeface="Arial"/>
                <a:sym typeface="Arial"/>
              </a:rPr>
              <a:t>Machine Translation.</a:t>
            </a:r>
            <a:endParaRPr sz="1400">
              <a:solidFill>
                <a:srgbClr val="226477"/>
              </a:solidFill>
              <a:latin typeface="Arial"/>
              <a:ea typeface="Arial"/>
              <a:cs typeface="Arial"/>
              <a:sym typeface="Arial"/>
            </a:endParaRPr>
          </a:p>
          <a:p>
            <a:pPr indent="-317500" lvl="0" marL="457200" rtl="0" algn="l">
              <a:spcBef>
                <a:spcPts val="0"/>
              </a:spcBef>
              <a:spcAft>
                <a:spcPts val="0"/>
              </a:spcAft>
              <a:buClr>
                <a:srgbClr val="226477"/>
              </a:buClr>
              <a:buSzPts val="1400"/>
              <a:buChar char="●"/>
            </a:pPr>
            <a:r>
              <a:rPr lang="en" sz="1400">
                <a:solidFill>
                  <a:srgbClr val="226477"/>
                </a:solidFill>
                <a:latin typeface="Arial"/>
                <a:ea typeface="Arial"/>
                <a:cs typeface="Arial"/>
                <a:sym typeface="Arial"/>
              </a:rPr>
              <a:t>Speech Recognition.</a:t>
            </a:r>
            <a:endParaRPr sz="1400">
              <a:solidFill>
                <a:srgbClr val="226477"/>
              </a:solidFill>
              <a:latin typeface="Arial"/>
              <a:ea typeface="Arial"/>
              <a:cs typeface="Arial"/>
              <a:sym typeface="Arial"/>
            </a:endParaRPr>
          </a:p>
          <a:p>
            <a:pPr indent="-317500" lvl="0" marL="457200" rtl="0" algn="l">
              <a:spcBef>
                <a:spcPts val="0"/>
              </a:spcBef>
              <a:spcAft>
                <a:spcPts val="0"/>
              </a:spcAft>
              <a:buClr>
                <a:srgbClr val="226477"/>
              </a:buClr>
              <a:buSzPts val="1400"/>
              <a:buChar char="●"/>
            </a:pPr>
            <a:r>
              <a:rPr lang="en" sz="1400">
                <a:solidFill>
                  <a:srgbClr val="226477"/>
                </a:solidFill>
                <a:latin typeface="Arial"/>
                <a:ea typeface="Arial"/>
                <a:cs typeface="Arial"/>
                <a:sym typeface="Arial"/>
              </a:rPr>
              <a:t>Language Modelling and Generating Text.</a:t>
            </a:r>
            <a:endParaRPr sz="1400">
              <a:solidFill>
                <a:srgbClr val="226477"/>
              </a:solidFill>
              <a:latin typeface="Arial"/>
              <a:ea typeface="Arial"/>
              <a:cs typeface="Arial"/>
              <a:sym typeface="Arial"/>
            </a:endParaRPr>
          </a:p>
          <a:p>
            <a:pPr indent="-317500" lvl="0" marL="457200" rtl="0" algn="l">
              <a:spcBef>
                <a:spcPts val="0"/>
              </a:spcBef>
              <a:spcAft>
                <a:spcPts val="0"/>
              </a:spcAft>
              <a:buClr>
                <a:srgbClr val="226477"/>
              </a:buClr>
              <a:buSzPts val="1400"/>
              <a:buChar char="●"/>
            </a:pPr>
            <a:r>
              <a:rPr lang="en" sz="1400">
                <a:solidFill>
                  <a:srgbClr val="226477"/>
                </a:solidFill>
                <a:latin typeface="Arial"/>
                <a:ea typeface="Arial"/>
                <a:cs typeface="Arial"/>
                <a:sym typeface="Arial"/>
              </a:rPr>
              <a:t>Video Tagging.</a:t>
            </a:r>
            <a:endParaRPr sz="1400">
              <a:solidFill>
                <a:srgbClr val="226477"/>
              </a:solidFill>
              <a:latin typeface="Arial"/>
              <a:ea typeface="Arial"/>
              <a:cs typeface="Arial"/>
              <a:sym typeface="Arial"/>
            </a:endParaRPr>
          </a:p>
          <a:p>
            <a:pPr indent="-317500" lvl="0" marL="457200" rtl="0" algn="l">
              <a:spcBef>
                <a:spcPts val="0"/>
              </a:spcBef>
              <a:spcAft>
                <a:spcPts val="0"/>
              </a:spcAft>
              <a:buClr>
                <a:srgbClr val="226477"/>
              </a:buClr>
              <a:buSzPts val="1400"/>
              <a:buChar char="●"/>
            </a:pPr>
            <a:r>
              <a:rPr lang="en" sz="1400">
                <a:solidFill>
                  <a:srgbClr val="226477"/>
                </a:solidFill>
                <a:latin typeface="Arial"/>
                <a:ea typeface="Arial"/>
                <a:cs typeface="Arial"/>
                <a:sym typeface="Arial"/>
              </a:rPr>
              <a:t>Generating Image Descriptions.</a:t>
            </a:r>
            <a:endParaRPr sz="1400">
              <a:solidFill>
                <a:srgbClr val="226477"/>
              </a:solidFill>
              <a:latin typeface="Arial"/>
              <a:ea typeface="Arial"/>
              <a:cs typeface="Arial"/>
              <a:sym typeface="Arial"/>
            </a:endParaRPr>
          </a:p>
          <a:p>
            <a:pPr indent="-317500" lvl="0" marL="457200" rtl="0" algn="l">
              <a:spcBef>
                <a:spcPts val="0"/>
              </a:spcBef>
              <a:spcAft>
                <a:spcPts val="0"/>
              </a:spcAft>
              <a:buClr>
                <a:srgbClr val="226477"/>
              </a:buClr>
              <a:buSzPts val="1400"/>
              <a:buChar char="●"/>
            </a:pPr>
            <a:r>
              <a:rPr lang="en" sz="1400">
                <a:solidFill>
                  <a:srgbClr val="226477"/>
                </a:solidFill>
                <a:latin typeface="Arial"/>
                <a:ea typeface="Arial"/>
                <a:cs typeface="Arial"/>
                <a:sym typeface="Arial"/>
              </a:rPr>
              <a:t>Text Summarization.</a:t>
            </a:r>
            <a:endParaRPr sz="1400">
              <a:solidFill>
                <a:srgbClr val="226477"/>
              </a:solidFill>
              <a:latin typeface="Arial"/>
              <a:ea typeface="Arial"/>
              <a:cs typeface="Arial"/>
              <a:sym typeface="Arial"/>
            </a:endParaRPr>
          </a:p>
          <a:p>
            <a:pPr indent="-317500" lvl="0" marL="457200" rtl="0" algn="l">
              <a:spcBef>
                <a:spcPts val="0"/>
              </a:spcBef>
              <a:spcAft>
                <a:spcPts val="0"/>
              </a:spcAft>
              <a:buClr>
                <a:srgbClr val="226477"/>
              </a:buClr>
              <a:buSzPts val="1400"/>
              <a:buChar char="●"/>
            </a:pPr>
            <a:r>
              <a:rPr lang="en" sz="1400">
                <a:solidFill>
                  <a:srgbClr val="226477"/>
                </a:solidFill>
                <a:latin typeface="Arial"/>
                <a:ea typeface="Arial"/>
                <a:cs typeface="Arial"/>
                <a:sym typeface="Arial"/>
              </a:rPr>
              <a:t>Call Center Analysis.</a:t>
            </a:r>
            <a:endParaRPr sz="1400">
              <a:solidFill>
                <a:srgbClr val="226477"/>
              </a:solidFill>
              <a:latin typeface="Arial"/>
              <a:ea typeface="Arial"/>
              <a:cs typeface="Arial"/>
              <a:sym typeface="Arial"/>
            </a:endParaRPr>
          </a:p>
          <a:p>
            <a:pPr indent="0" lvl="0" marL="457200" rtl="0" algn="l">
              <a:spcBef>
                <a:spcPts val="600"/>
              </a:spcBef>
              <a:spcAft>
                <a:spcPts val="0"/>
              </a:spcAft>
              <a:buNone/>
            </a:pPr>
            <a:r>
              <a:t/>
            </a:r>
            <a:endParaRPr sz="1400">
              <a:solidFill>
                <a:srgbClr val="226477"/>
              </a:solidFill>
              <a:latin typeface="Arial"/>
              <a:ea typeface="Arial"/>
              <a:cs typeface="Arial"/>
              <a:sym typeface="Arial"/>
            </a:endParaRPr>
          </a:p>
          <a:p>
            <a:pPr indent="0" lvl="0" marL="457200" rtl="0" algn="l">
              <a:spcBef>
                <a:spcPts val="6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Generative Adversarial Networks (GAN)</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500"/>
              </a:spcBef>
              <a:spcAft>
                <a:spcPts val="0"/>
              </a:spcAft>
              <a:buNone/>
            </a:pPr>
            <a:r>
              <a:rPr lang="en" sz="1600">
                <a:solidFill>
                  <a:schemeClr val="dk1"/>
                </a:solidFill>
                <a:latin typeface="Arial"/>
                <a:ea typeface="Arial"/>
                <a:cs typeface="Arial"/>
                <a:sym typeface="Arial"/>
              </a:rPr>
              <a:t>Generative Adversarial Networks, or GANs for short, are an approach to generative modeling using deep learning methods, such as convolutional neural networks</a:t>
            </a:r>
            <a:r>
              <a:rPr lang="en" sz="1600">
                <a:solidFill>
                  <a:schemeClr val="dk1"/>
                </a:solidFill>
                <a:latin typeface="Arial"/>
                <a:ea typeface="Arial"/>
                <a:cs typeface="Arial"/>
                <a:sym typeface="Arial"/>
              </a:rPr>
              <a:t>.</a:t>
            </a:r>
            <a:endParaRPr sz="1600">
              <a:solidFill>
                <a:schemeClr val="dk1"/>
              </a:solidFill>
            </a:endParaRPr>
          </a:p>
          <a:p>
            <a:pPr indent="0" lvl="0" marL="0" rtl="0" algn="l">
              <a:spcBef>
                <a:spcPts val="600"/>
              </a:spcBef>
              <a:spcAft>
                <a:spcPts val="0"/>
              </a:spcAft>
              <a:buNone/>
            </a:pPr>
            <a:r>
              <a:rPr lang="en" sz="1600">
                <a:solidFill>
                  <a:schemeClr val="dk1"/>
                </a:solidFill>
                <a:latin typeface="Arial"/>
                <a:ea typeface="Arial"/>
                <a:cs typeface="Arial"/>
                <a:sym typeface="Arial"/>
              </a:rPr>
              <a:t>GANs are basically made up of a system of two competing neural network models which compete with each other and are able to analyze, capture and copy the variations within a dataset.</a:t>
            </a:r>
            <a:endParaRPr sz="1600">
              <a:solidFill>
                <a:schemeClr val="dk1"/>
              </a:solidFill>
              <a:latin typeface="Arial"/>
              <a:ea typeface="Arial"/>
              <a:cs typeface="Arial"/>
              <a:sym typeface="Arial"/>
            </a:endParaRPr>
          </a:p>
          <a:p>
            <a:pPr indent="0" lvl="0" marL="0" rtl="0" algn="l">
              <a:spcBef>
                <a:spcPts val="1200"/>
              </a:spcBef>
              <a:spcAft>
                <a:spcPts val="0"/>
              </a:spcAft>
              <a:buNone/>
            </a:pPr>
            <a:r>
              <a:rPr lang="en" sz="1600">
                <a:solidFill>
                  <a:schemeClr val="dk1"/>
                </a:solidFill>
                <a:latin typeface="Arial"/>
                <a:ea typeface="Arial"/>
                <a:cs typeface="Arial"/>
                <a:sym typeface="Arial"/>
              </a:rPr>
              <a:t>Generative Adversarial Networks (GANs) can be broken down into three parts:</a:t>
            </a:r>
            <a:endParaRPr sz="1600">
              <a:solidFill>
                <a:schemeClr val="dk1"/>
              </a:solidFill>
              <a:latin typeface="Arial"/>
              <a:ea typeface="Arial"/>
              <a:cs typeface="Arial"/>
              <a:sym typeface="Arial"/>
            </a:endParaRPr>
          </a:p>
          <a:p>
            <a:pPr indent="-307340" lvl="0" marL="685800" rtl="0" algn="l">
              <a:lnSpc>
                <a:spcPct val="158000"/>
              </a:lnSpc>
              <a:spcBef>
                <a:spcPts val="800"/>
              </a:spcBef>
              <a:spcAft>
                <a:spcPts val="0"/>
              </a:spcAft>
              <a:buClr>
                <a:schemeClr val="dk1"/>
              </a:buClr>
              <a:buSzPct val="100000"/>
              <a:buFont typeface="Arial"/>
              <a:buChar char="●"/>
            </a:pPr>
            <a:r>
              <a:rPr b="1" lang="en" sz="1600">
                <a:solidFill>
                  <a:schemeClr val="dk1"/>
                </a:solidFill>
                <a:latin typeface="Arial"/>
                <a:ea typeface="Arial"/>
                <a:cs typeface="Arial"/>
                <a:sym typeface="Arial"/>
              </a:rPr>
              <a:t>Generative:</a:t>
            </a:r>
            <a:r>
              <a:rPr lang="en" sz="1600">
                <a:solidFill>
                  <a:schemeClr val="dk1"/>
                </a:solidFill>
                <a:latin typeface="Arial"/>
                <a:ea typeface="Arial"/>
                <a:cs typeface="Arial"/>
                <a:sym typeface="Arial"/>
              </a:rPr>
              <a:t> To learn a generative model, which describes how data is generated in terms of a probabilistic model.</a:t>
            </a:r>
            <a:endParaRPr sz="1600">
              <a:solidFill>
                <a:schemeClr val="dk1"/>
              </a:solidFill>
              <a:latin typeface="Arial"/>
              <a:ea typeface="Arial"/>
              <a:cs typeface="Arial"/>
              <a:sym typeface="Arial"/>
            </a:endParaRPr>
          </a:p>
          <a:p>
            <a:pPr indent="-307340" lvl="0" marL="685800" rtl="0" algn="l">
              <a:lnSpc>
                <a:spcPct val="158000"/>
              </a:lnSpc>
              <a:spcBef>
                <a:spcPts val="0"/>
              </a:spcBef>
              <a:spcAft>
                <a:spcPts val="0"/>
              </a:spcAft>
              <a:buClr>
                <a:schemeClr val="dk1"/>
              </a:buClr>
              <a:buSzPct val="100000"/>
              <a:buFont typeface="Arial"/>
              <a:buChar char="●"/>
            </a:pPr>
            <a:r>
              <a:rPr b="1" lang="en" sz="1600">
                <a:solidFill>
                  <a:schemeClr val="dk1"/>
                </a:solidFill>
                <a:latin typeface="Arial"/>
                <a:ea typeface="Arial"/>
                <a:cs typeface="Arial"/>
                <a:sym typeface="Arial"/>
              </a:rPr>
              <a:t>Adversarial:</a:t>
            </a:r>
            <a:r>
              <a:rPr lang="en" sz="1600">
                <a:solidFill>
                  <a:schemeClr val="dk1"/>
                </a:solidFill>
                <a:latin typeface="Arial"/>
                <a:ea typeface="Arial"/>
                <a:cs typeface="Arial"/>
                <a:sym typeface="Arial"/>
              </a:rPr>
              <a:t> The training of a model is done in an adversarial setting.</a:t>
            </a:r>
            <a:endParaRPr sz="1600">
              <a:solidFill>
                <a:schemeClr val="dk1"/>
              </a:solidFill>
              <a:latin typeface="Arial"/>
              <a:ea typeface="Arial"/>
              <a:cs typeface="Arial"/>
              <a:sym typeface="Arial"/>
            </a:endParaRPr>
          </a:p>
          <a:p>
            <a:pPr indent="-307340" lvl="0" marL="685800" rtl="0" algn="l">
              <a:lnSpc>
                <a:spcPct val="158000"/>
              </a:lnSpc>
              <a:spcBef>
                <a:spcPts val="0"/>
              </a:spcBef>
              <a:spcAft>
                <a:spcPts val="0"/>
              </a:spcAft>
              <a:buClr>
                <a:schemeClr val="dk1"/>
              </a:buClr>
              <a:buSzPct val="100000"/>
              <a:buFont typeface="Arial"/>
              <a:buChar char="●"/>
            </a:pPr>
            <a:r>
              <a:rPr b="1" lang="en" sz="1600">
                <a:solidFill>
                  <a:schemeClr val="dk1"/>
                </a:solidFill>
                <a:latin typeface="Arial"/>
                <a:ea typeface="Arial"/>
                <a:cs typeface="Arial"/>
                <a:sym typeface="Arial"/>
              </a:rPr>
              <a:t>Networks:</a:t>
            </a:r>
            <a:r>
              <a:rPr lang="en" sz="1600">
                <a:solidFill>
                  <a:schemeClr val="dk1"/>
                </a:solidFill>
                <a:latin typeface="Arial"/>
                <a:ea typeface="Arial"/>
                <a:cs typeface="Arial"/>
                <a:sym typeface="Arial"/>
              </a:rPr>
              <a:t> Use deep neural networks as the artificial intelligence (AI) algorithms for training purpose.</a:t>
            </a:r>
            <a:endParaRPr sz="1600">
              <a:solidFill>
                <a:schemeClr val="dk1"/>
              </a:solidFill>
              <a:latin typeface="Arial"/>
              <a:ea typeface="Arial"/>
              <a:cs typeface="Arial"/>
              <a:sym typeface="Arial"/>
            </a:endParaRPr>
          </a:p>
          <a:p>
            <a:pPr indent="0" lvl="0" marL="0" rtl="0" algn="l">
              <a:spcBef>
                <a:spcPts val="3600"/>
              </a:spcBef>
              <a:spcAft>
                <a:spcPts val="1200"/>
              </a:spcAft>
              <a:buNone/>
            </a:pPr>
            <a:r>
              <a:t/>
            </a:r>
            <a:endParaRPr sz="1400">
              <a:solidFill>
                <a:srgbClr val="273239"/>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4"/>
          <p:cNvPicPr preferRelativeResize="0"/>
          <p:nvPr/>
        </p:nvPicPr>
        <p:blipFill>
          <a:blip r:embed="rId3">
            <a:alphaModFix/>
          </a:blip>
          <a:stretch>
            <a:fillRect/>
          </a:stretch>
        </p:blipFill>
        <p:spPr>
          <a:xfrm>
            <a:off x="152400" y="152400"/>
            <a:ext cx="8602134" cy="4838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APPLICATIONS OF GAN</a:t>
            </a:r>
            <a:endParaRPr/>
          </a:p>
        </p:txBody>
      </p:sp>
      <p:sp>
        <p:nvSpPr>
          <p:cNvPr id="127" name="Google Shape;127;p2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10000"/>
          </a:bodyPr>
          <a:lstStyle/>
          <a:p>
            <a:pPr indent="-317500" lvl="0" marL="457200" rtl="0" algn="l">
              <a:spcBef>
                <a:spcPts val="300"/>
              </a:spcBef>
              <a:spcAft>
                <a:spcPts val="0"/>
              </a:spcAft>
              <a:buClr>
                <a:srgbClr val="226477"/>
              </a:buClr>
              <a:buSzPts val="1400"/>
              <a:buChar char="●"/>
            </a:pPr>
            <a:r>
              <a:rPr lang="en" sz="900">
                <a:solidFill>
                  <a:srgbClr val="FFFFFF"/>
                </a:solidFill>
                <a:latin typeface="Arial"/>
                <a:ea typeface="Arial"/>
                <a:cs typeface="Arial"/>
                <a:sym typeface="Arial"/>
              </a:rPr>
              <a:t></a:t>
            </a:r>
            <a:r>
              <a:rPr lang="en" sz="1100">
                <a:solidFill>
                  <a:srgbClr val="0F496F"/>
                </a:solidFill>
                <a:latin typeface="Arial"/>
                <a:ea typeface="Arial"/>
                <a:cs typeface="Arial"/>
                <a:sym typeface="Arial"/>
              </a:rPr>
              <a:t>Generate Examples for Image Datasets</a:t>
            </a:r>
            <a:endParaRPr sz="1100">
              <a:solidFill>
                <a:srgbClr val="0F496F"/>
              </a:solidFill>
              <a:latin typeface="Arial"/>
              <a:ea typeface="Arial"/>
              <a:cs typeface="Arial"/>
              <a:sym typeface="Arial"/>
            </a:endParaRPr>
          </a:p>
          <a:p>
            <a:pPr indent="-317500" lvl="0" marL="457200" rtl="0" algn="l">
              <a:spcBef>
                <a:spcPts val="0"/>
              </a:spcBef>
              <a:spcAft>
                <a:spcPts val="0"/>
              </a:spcAft>
              <a:buClr>
                <a:srgbClr val="226477"/>
              </a:buClr>
              <a:buSzPts val="1400"/>
              <a:buChar char="●"/>
            </a:pPr>
            <a:r>
              <a:rPr lang="en" sz="900">
                <a:solidFill>
                  <a:srgbClr val="FFFFFF"/>
                </a:solidFill>
                <a:latin typeface="Arial"/>
                <a:ea typeface="Arial"/>
                <a:cs typeface="Arial"/>
                <a:sym typeface="Arial"/>
              </a:rPr>
              <a:t></a:t>
            </a:r>
            <a:r>
              <a:rPr lang="en" sz="1100">
                <a:solidFill>
                  <a:srgbClr val="0F496F"/>
                </a:solidFill>
                <a:latin typeface="Arial"/>
                <a:ea typeface="Arial"/>
                <a:cs typeface="Arial"/>
                <a:sym typeface="Arial"/>
              </a:rPr>
              <a:t>Generate Photographs of Human Faces</a:t>
            </a:r>
            <a:endParaRPr sz="1100">
              <a:solidFill>
                <a:srgbClr val="0F496F"/>
              </a:solidFill>
              <a:latin typeface="Arial"/>
              <a:ea typeface="Arial"/>
              <a:cs typeface="Arial"/>
              <a:sym typeface="Arial"/>
            </a:endParaRPr>
          </a:p>
          <a:p>
            <a:pPr indent="-317500" lvl="0" marL="457200" rtl="0" algn="l">
              <a:spcBef>
                <a:spcPts val="0"/>
              </a:spcBef>
              <a:spcAft>
                <a:spcPts val="0"/>
              </a:spcAft>
              <a:buClr>
                <a:srgbClr val="226477"/>
              </a:buClr>
              <a:buSzPts val="1400"/>
              <a:buChar char="●"/>
            </a:pPr>
            <a:r>
              <a:rPr lang="en" sz="900">
                <a:solidFill>
                  <a:srgbClr val="FFFFFF"/>
                </a:solidFill>
                <a:latin typeface="Arial"/>
                <a:ea typeface="Arial"/>
                <a:cs typeface="Arial"/>
                <a:sym typeface="Arial"/>
              </a:rPr>
              <a:t></a:t>
            </a:r>
            <a:r>
              <a:rPr lang="en" sz="1100">
                <a:solidFill>
                  <a:srgbClr val="0F496F"/>
                </a:solidFill>
                <a:latin typeface="Arial"/>
                <a:ea typeface="Arial"/>
                <a:cs typeface="Arial"/>
                <a:sym typeface="Arial"/>
              </a:rPr>
              <a:t>Generate Realistic Photographs</a:t>
            </a:r>
            <a:endParaRPr sz="1100">
              <a:solidFill>
                <a:srgbClr val="0F496F"/>
              </a:solidFill>
              <a:latin typeface="Arial"/>
              <a:ea typeface="Arial"/>
              <a:cs typeface="Arial"/>
              <a:sym typeface="Arial"/>
            </a:endParaRPr>
          </a:p>
          <a:p>
            <a:pPr indent="-317500" lvl="0" marL="457200" rtl="0" algn="l">
              <a:spcBef>
                <a:spcPts val="0"/>
              </a:spcBef>
              <a:spcAft>
                <a:spcPts val="0"/>
              </a:spcAft>
              <a:buClr>
                <a:srgbClr val="226477"/>
              </a:buClr>
              <a:buSzPts val="1400"/>
              <a:buChar char="●"/>
            </a:pPr>
            <a:r>
              <a:rPr lang="en" sz="900">
                <a:solidFill>
                  <a:srgbClr val="FFFFFF"/>
                </a:solidFill>
                <a:latin typeface="Arial"/>
                <a:ea typeface="Arial"/>
                <a:cs typeface="Arial"/>
                <a:sym typeface="Arial"/>
              </a:rPr>
              <a:t></a:t>
            </a:r>
            <a:r>
              <a:rPr lang="en" sz="1100">
                <a:solidFill>
                  <a:srgbClr val="0F496F"/>
                </a:solidFill>
                <a:latin typeface="Arial"/>
                <a:ea typeface="Arial"/>
                <a:cs typeface="Arial"/>
                <a:sym typeface="Arial"/>
              </a:rPr>
              <a:t>Generate Cartoon Characters</a:t>
            </a:r>
            <a:endParaRPr sz="1100">
              <a:solidFill>
                <a:srgbClr val="0F496F"/>
              </a:solidFill>
              <a:latin typeface="Arial"/>
              <a:ea typeface="Arial"/>
              <a:cs typeface="Arial"/>
              <a:sym typeface="Arial"/>
            </a:endParaRPr>
          </a:p>
          <a:p>
            <a:pPr indent="-317500" lvl="0" marL="457200" rtl="0" algn="l">
              <a:spcBef>
                <a:spcPts val="0"/>
              </a:spcBef>
              <a:spcAft>
                <a:spcPts val="0"/>
              </a:spcAft>
              <a:buClr>
                <a:srgbClr val="226477"/>
              </a:buClr>
              <a:buSzPts val="1400"/>
              <a:buChar char="●"/>
            </a:pPr>
            <a:r>
              <a:rPr lang="en" sz="900">
                <a:solidFill>
                  <a:srgbClr val="FFFFFF"/>
                </a:solidFill>
                <a:latin typeface="Arial"/>
                <a:ea typeface="Arial"/>
                <a:cs typeface="Arial"/>
                <a:sym typeface="Arial"/>
              </a:rPr>
              <a:t></a:t>
            </a:r>
            <a:r>
              <a:rPr lang="en" sz="1100">
                <a:solidFill>
                  <a:srgbClr val="0F496F"/>
                </a:solidFill>
                <a:latin typeface="Arial"/>
                <a:ea typeface="Arial"/>
                <a:cs typeface="Arial"/>
                <a:sym typeface="Arial"/>
              </a:rPr>
              <a:t>Image-to-Image Translation</a:t>
            </a:r>
            <a:endParaRPr sz="1100">
              <a:solidFill>
                <a:srgbClr val="0F496F"/>
              </a:solidFill>
              <a:latin typeface="Arial"/>
              <a:ea typeface="Arial"/>
              <a:cs typeface="Arial"/>
              <a:sym typeface="Arial"/>
            </a:endParaRPr>
          </a:p>
          <a:p>
            <a:pPr indent="-317500" lvl="0" marL="457200" rtl="0" algn="l">
              <a:spcBef>
                <a:spcPts val="0"/>
              </a:spcBef>
              <a:spcAft>
                <a:spcPts val="0"/>
              </a:spcAft>
              <a:buClr>
                <a:srgbClr val="226477"/>
              </a:buClr>
              <a:buSzPts val="1400"/>
              <a:buChar char="●"/>
            </a:pPr>
            <a:r>
              <a:rPr lang="en" sz="900">
                <a:solidFill>
                  <a:srgbClr val="FFFFFF"/>
                </a:solidFill>
                <a:latin typeface="Arial"/>
                <a:ea typeface="Arial"/>
                <a:cs typeface="Arial"/>
                <a:sym typeface="Arial"/>
              </a:rPr>
              <a:t></a:t>
            </a:r>
            <a:r>
              <a:rPr lang="en" sz="1100">
                <a:solidFill>
                  <a:srgbClr val="0F496F"/>
                </a:solidFill>
                <a:latin typeface="Arial"/>
                <a:ea typeface="Arial"/>
                <a:cs typeface="Arial"/>
                <a:sym typeface="Arial"/>
              </a:rPr>
              <a:t>Text-to-Image Translation</a:t>
            </a:r>
            <a:endParaRPr sz="1100">
              <a:solidFill>
                <a:srgbClr val="0F496F"/>
              </a:solidFill>
              <a:latin typeface="Arial"/>
              <a:ea typeface="Arial"/>
              <a:cs typeface="Arial"/>
              <a:sym typeface="Arial"/>
            </a:endParaRPr>
          </a:p>
          <a:p>
            <a:pPr indent="-317500" lvl="0" marL="457200" rtl="0" algn="l">
              <a:spcBef>
                <a:spcPts val="0"/>
              </a:spcBef>
              <a:spcAft>
                <a:spcPts val="0"/>
              </a:spcAft>
              <a:buClr>
                <a:srgbClr val="226477"/>
              </a:buClr>
              <a:buSzPts val="1400"/>
              <a:buChar char="●"/>
            </a:pPr>
            <a:r>
              <a:rPr lang="en" sz="900">
                <a:solidFill>
                  <a:srgbClr val="FFFFFF"/>
                </a:solidFill>
                <a:latin typeface="Arial"/>
                <a:ea typeface="Arial"/>
                <a:cs typeface="Arial"/>
                <a:sym typeface="Arial"/>
              </a:rPr>
              <a:t></a:t>
            </a:r>
            <a:r>
              <a:rPr lang="en" sz="1100">
                <a:solidFill>
                  <a:srgbClr val="0F496F"/>
                </a:solidFill>
                <a:latin typeface="Arial"/>
                <a:ea typeface="Arial"/>
                <a:cs typeface="Arial"/>
                <a:sym typeface="Arial"/>
              </a:rPr>
              <a:t>Semantic-Image-to-Photo Translation</a:t>
            </a:r>
            <a:endParaRPr sz="1100">
              <a:solidFill>
                <a:srgbClr val="0F496F"/>
              </a:solidFill>
              <a:latin typeface="Arial"/>
              <a:ea typeface="Arial"/>
              <a:cs typeface="Arial"/>
              <a:sym typeface="Arial"/>
            </a:endParaRPr>
          </a:p>
          <a:p>
            <a:pPr indent="-317500" lvl="0" marL="457200" rtl="0" algn="l">
              <a:spcBef>
                <a:spcPts val="0"/>
              </a:spcBef>
              <a:spcAft>
                <a:spcPts val="0"/>
              </a:spcAft>
              <a:buClr>
                <a:srgbClr val="226477"/>
              </a:buClr>
              <a:buSzPts val="1400"/>
              <a:buChar char="●"/>
            </a:pPr>
            <a:r>
              <a:rPr lang="en" sz="900">
                <a:solidFill>
                  <a:srgbClr val="FFFFFF"/>
                </a:solidFill>
                <a:latin typeface="Arial"/>
                <a:ea typeface="Arial"/>
                <a:cs typeface="Arial"/>
                <a:sym typeface="Arial"/>
              </a:rPr>
              <a:t></a:t>
            </a:r>
            <a:r>
              <a:rPr lang="en" sz="1100">
                <a:solidFill>
                  <a:srgbClr val="0F496F"/>
                </a:solidFill>
                <a:latin typeface="Arial"/>
                <a:ea typeface="Arial"/>
                <a:cs typeface="Arial"/>
                <a:sym typeface="Arial"/>
              </a:rPr>
              <a:t>Face Frontal View Generation</a:t>
            </a:r>
            <a:endParaRPr sz="1100">
              <a:solidFill>
                <a:srgbClr val="0F496F"/>
              </a:solidFill>
              <a:latin typeface="Arial"/>
              <a:ea typeface="Arial"/>
              <a:cs typeface="Arial"/>
              <a:sym typeface="Arial"/>
            </a:endParaRPr>
          </a:p>
          <a:p>
            <a:pPr indent="-317500" lvl="0" marL="457200" rtl="0" algn="l">
              <a:spcBef>
                <a:spcPts val="0"/>
              </a:spcBef>
              <a:spcAft>
                <a:spcPts val="0"/>
              </a:spcAft>
              <a:buClr>
                <a:srgbClr val="226477"/>
              </a:buClr>
              <a:buSzPts val="1400"/>
              <a:buChar char="●"/>
            </a:pPr>
            <a:r>
              <a:rPr lang="en" sz="900">
                <a:solidFill>
                  <a:srgbClr val="FFFFFF"/>
                </a:solidFill>
                <a:latin typeface="Arial"/>
                <a:ea typeface="Arial"/>
                <a:cs typeface="Arial"/>
                <a:sym typeface="Arial"/>
              </a:rPr>
              <a:t></a:t>
            </a:r>
            <a:r>
              <a:rPr lang="en" sz="1100">
                <a:solidFill>
                  <a:srgbClr val="0F496F"/>
                </a:solidFill>
                <a:latin typeface="Arial"/>
                <a:ea typeface="Arial"/>
                <a:cs typeface="Arial"/>
                <a:sym typeface="Arial"/>
              </a:rPr>
              <a:t>Generate New Human Poses</a:t>
            </a:r>
            <a:endParaRPr sz="1100">
              <a:solidFill>
                <a:srgbClr val="0F496F"/>
              </a:solidFill>
              <a:latin typeface="Arial"/>
              <a:ea typeface="Arial"/>
              <a:cs typeface="Arial"/>
              <a:sym typeface="Arial"/>
            </a:endParaRPr>
          </a:p>
          <a:p>
            <a:pPr indent="-317500" lvl="0" marL="457200" rtl="0" algn="l">
              <a:spcBef>
                <a:spcPts val="0"/>
              </a:spcBef>
              <a:spcAft>
                <a:spcPts val="0"/>
              </a:spcAft>
              <a:buClr>
                <a:srgbClr val="226477"/>
              </a:buClr>
              <a:buSzPts val="1400"/>
              <a:buChar char="●"/>
            </a:pPr>
            <a:r>
              <a:rPr lang="en" sz="900">
                <a:solidFill>
                  <a:srgbClr val="FFFFFF"/>
                </a:solidFill>
                <a:latin typeface="Arial"/>
                <a:ea typeface="Arial"/>
                <a:cs typeface="Arial"/>
                <a:sym typeface="Arial"/>
              </a:rPr>
              <a:t></a:t>
            </a:r>
            <a:r>
              <a:rPr lang="en" sz="1100">
                <a:solidFill>
                  <a:srgbClr val="0F496F"/>
                </a:solidFill>
                <a:latin typeface="Arial"/>
                <a:ea typeface="Arial"/>
                <a:cs typeface="Arial"/>
                <a:sym typeface="Arial"/>
              </a:rPr>
              <a:t>Photos to Emojis</a:t>
            </a:r>
            <a:endParaRPr sz="1100">
              <a:solidFill>
                <a:srgbClr val="0F496F"/>
              </a:solidFill>
              <a:latin typeface="Arial"/>
              <a:ea typeface="Arial"/>
              <a:cs typeface="Arial"/>
              <a:sym typeface="Arial"/>
            </a:endParaRPr>
          </a:p>
          <a:p>
            <a:pPr indent="-317500" lvl="0" marL="457200" rtl="0" algn="l">
              <a:spcBef>
                <a:spcPts val="0"/>
              </a:spcBef>
              <a:spcAft>
                <a:spcPts val="0"/>
              </a:spcAft>
              <a:buClr>
                <a:srgbClr val="226477"/>
              </a:buClr>
              <a:buSzPts val="1400"/>
              <a:buChar char="●"/>
            </a:pPr>
            <a:r>
              <a:rPr lang="en" sz="900">
                <a:solidFill>
                  <a:srgbClr val="FFFFFF"/>
                </a:solidFill>
                <a:latin typeface="Arial"/>
                <a:ea typeface="Arial"/>
                <a:cs typeface="Arial"/>
                <a:sym typeface="Arial"/>
              </a:rPr>
              <a:t></a:t>
            </a:r>
            <a:r>
              <a:rPr lang="en" sz="1100">
                <a:solidFill>
                  <a:srgbClr val="0F496F"/>
                </a:solidFill>
                <a:latin typeface="Arial"/>
                <a:ea typeface="Arial"/>
                <a:cs typeface="Arial"/>
                <a:sym typeface="Arial"/>
              </a:rPr>
              <a:t>Photograph Editing</a:t>
            </a:r>
            <a:endParaRPr sz="1100">
              <a:solidFill>
                <a:srgbClr val="0F496F"/>
              </a:solidFill>
              <a:latin typeface="Arial"/>
              <a:ea typeface="Arial"/>
              <a:cs typeface="Arial"/>
              <a:sym typeface="Arial"/>
            </a:endParaRPr>
          </a:p>
          <a:p>
            <a:pPr indent="-317500" lvl="0" marL="457200" rtl="0" algn="l">
              <a:spcBef>
                <a:spcPts val="0"/>
              </a:spcBef>
              <a:spcAft>
                <a:spcPts val="0"/>
              </a:spcAft>
              <a:buClr>
                <a:srgbClr val="226477"/>
              </a:buClr>
              <a:buSzPts val="1400"/>
              <a:buChar char="●"/>
            </a:pPr>
            <a:r>
              <a:rPr lang="en" sz="900">
                <a:solidFill>
                  <a:srgbClr val="FFFFFF"/>
                </a:solidFill>
                <a:latin typeface="Arial"/>
                <a:ea typeface="Arial"/>
                <a:cs typeface="Arial"/>
                <a:sym typeface="Arial"/>
              </a:rPr>
              <a:t></a:t>
            </a:r>
            <a:r>
              <a:rPr lang="en" sz="1100">
                <a:solidFill>
                  <a:srgbClr val="0F496F"/>
                </a:solidFill>
                <a:latin typeface="Arial"/>
                <a:ea typeface="Arial"/>
                <a:cs typeface="Arial"/>
                <a:sym typeface="Arial"/>
              </a:rPr>
              <a:t>Face Aging</a:t>
            </a:r>
            <a:endParaRPr sz="1100">
              <a:solidFill>
                <a:srgbClr val="0F496F"/>
              </a:solidFill>
              <a:latin typeface="Arial"/>
              <a:ea typeface="Arial"/>
              <a:cs typeface="Arial"/>
              <a:sym typeface="Arial"/>
            </a:endParaRPr>
          </a:p>
          <a:p>
            <a:pPr indent="-317500" lvl="0" marL="457200" rtl="0" algn="l">
              <a:spcBef>
                <a:spcPts val="0"/>
              </a:spcBef>
              <a:spcAft>
                <a:spcPts val="0"/>
              </a:spcAft>
              <a:buClr>
                <a:srgbClr val="226477"/>
              </a:buClr>
              <a:buSzPts val="1400"/>
              <a:buChar char="●"/>
            </a:pPr>
            <a:r>
              <a:rPr lang="en" sz="900">
                <a:solidFill>
                  <a:srgbClr val="FFFFFF"/>
                </a:solidFill>
                <a:latin typeface="Arial"/>
                <a:ea typeface="Arial"/>
                <a:cs typeface="Arial"/>
                <a:sym typeface="Arial"/>
              </a:rPr>
              <a:t></a:t>
            </a:r>
            <a:r>
              <a:rPr lang="en" sz="1100">
                <a:solidFill>
                  <a:srgbClr val="0F496F"/>
                </a:solidFill>
                <a:latin typeface="Arial"/>
                <a:ea typeface="Arial"/>
                <a:cs typeface="Arial"/>
                <a:sym typeface="Arial"/>
              </a:rPr>
              <a:t>Photo Blending</a:t>
            </a:r>
            <a:endParaRPr sz="1400">
              <a:solidFill>
                <a:srgbClr val="226477"/>
              </a:solidFill>
              <a:latin typeface="Arial"/>
              <a:ea typeface="Arial"/>
              <a:cs typeface="Arial"/>
              <a:sym typeface="Arial"/>
            </a:endParaRPr>
          </a:p>
          <a:p>
            <a:pPr indent="0" lvl="0" marL="457200" rtl="0" algn="l">
              <a:spcBef>
                <a:spcPts val="6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490250" y="526350"/>
            <a:ext cx="6227100" cy="409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GITHUB - </a:t>
            </a:r>
            <a:r>
              <a:rPr lang="en" sz="1800" u="sng">
                <a:hlinkClick r:id="rId3"/>
              </a:rPr>
              <a:t>https://github.com/Amisha-A/Deep-Learning.git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COLAB - </a:t>
            </a:r>
            <a:r>
              <a:rPr lang="en" sz="1800" u="sng">
                <a:hlinkClick r:id="rId4"/>
              </a:rPr>
              <a:t>https://colab.research.google.com/drive/1EiJxW_D8atDprEHgm-3Rff5XtGm5UJuc?usp=sharing</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Deep Neural Networks (DNN)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lt2"/>
                </a:solidFill>
                <a:latin typeface="Arial"/>
                <a:ea typeface="Arial"/>
                <a:cs typeface="Arial"/>
                <a:sym typeface="Arial"/>
              </a:rPr>
              <a:t>A deep neural network (DNN) is an </a:t>
            </a:r>
            <a:r>
              <a:rPr lang="en" sz="1400">
                <a:solidFill>
                  <a:schemeClr val="lt2"/>
                </a:solidFill>
                <a:uFill>
                  <a:noFill/>
                </a:uFill>
                <a:latin typeface="Arial"/>
                <a:ea typeface="Arial"/>
                <a:cs typeface="Arial"/>
                <a:sym typeface="Arial"/>
                <a:hlinkClick r:id="rId3">
                  <a:extLst>
                    <a:ext uri="{A12FA001-AC4F-418D-AE19-62706E023703}">
                      <ahyp:hlinkClr val="tx"/>
                    </a:ext>
                  </a:extLst>
                </a:hlinkClick>
              </a:rPr>
              <a:t>artificial neural network</a:t>
            </a:r>
            <a:r>
              <a:rPr lang="en" sz="1400">
                <a:solidFill>
                  <a:schemeClr val="lt2"/>
                </a:solidFill>
                <a:latin typeface="Arial"/>
                <a:ea typeface="Arial"/>
                <a:cs typeface="Arial"/>
                <a:sym typeface="Arial"/>
              </a:rPr>
              <a:t> (ANN) with multiple layers between the input and output layers.</a:t>
            </a:r>
            <a:r>
              <a:rPr baseline="30000" lang="en" sz="1400">
                <a:solidFill>
                  <a:schemeClr val="lt2"/>
                </a:solidFill>
                <a:uFill>
                  <a:noFill/>
                </a:uFill>
                <a:latin typeface="Arial"/>
                <a:ea typeface="Arial"/>
                <a:cs typeface="Arial"/>
                <a:sym typeface="Arial"/>
                <a:hlinkClick r:id="rId4">
                  <a:extLst>
                    <a:ext uri="{A12FA001-AC4F-418D-AE19-62706E023703}">
                      <ahyp:hlinkClr val="tx"/>
                    </a:ext>
                  </a:extLst>
                </a:hlinkClick>
              </a:rPr>
              <a:t>[13]</a:t>
            </a:r>
            <a:r>
              <a:rPr baseline="30000" lang="en" sz="1400">
                <a:solidFill>
                  <a:schemeClr val="lt2"/>
                </a:solidFill>
                <a:uFill>
                  <a:noFill/>
                </a:uFill>
                <a:latin typeface="Arial"/>
                <a:ea typeface="Arial"/>
                <a:cs typeface="Arial"/>
                <a:sym typeface="Arial"/>
                <a:hlinkClick r:id="rId5">
                  <a:extLst>
                    <a:ext uri="{A12FA001-AC4F-418D-AE19-62706E023703}">
                      <ahyp:hlinkClr val="tx"/>
                    </a:ext>
                  </a:extLst>
                </a:hlinkClick>
              </a:rPr>
              <a:t>[2]</a:t>
            </a:r>
            <a:r>
              <a:rPr lang="en" sz="1400">
                <a:solidFill>
                  <a:schemeClr val="lt2"/>
                </a:solidFill>
                <a:latin typeface="Arial"/>
                <a:ea typeface="Arial"/>
                <a:cs typeface="Arial"/>
                <a:sym typeface="Arial"/>
              </a:rPr>
              <a:t> There are different types of neural networks but they always consist of the same components: neurons, synapses, weights, biases, and functions.</a:t>
            </a:r>
            <a:r>
              <a:rPr baseline="30000" lang="en" sz="1400">
                <a:solidFill>
                  <a:schemeClr val="lt2"/>
                </a:solidFill>
                <a:uFill>
                  <a:noFill/>
                </a:uFill>
                <a:latin typeface="Arial"/>
                <a:ea typeface="Arial"/>
                <a:cs typeface="Arial"/>
                <a:sym typeface="Arial"/>
                <a:hlinkClick r:id="rId6">
                  <a:extLst>
                    <a:ext uri="{A12FA001-AC4F-418D-AE19-62706E023703}">
                      <ahyp:hlinkClr val="tx"/>
                    </a:ext>
                  </a:extLst>
                </a:hlinkClick>
              </a:rPr>
              <a:t>[110]</a:t>
            </a:r>
            <a:r>
              <a:rPr lang="en" sz="1400">
                <a:solidFill>
                  <a:schemeClr val="lt2"/>
                </a:solidFill>
                <a:latin typeface="Arial"/>
                <a:ea typeface="Arial"/>
                <a:cs typeface="Arial"/>
                <a:sym typeface="Arial"/>
              </a:rPr>
              <a:t> These components functioning similar to the human brains and can be trained like any other ML algorithm.</a:t>
            </a:r>
            <a:endParaRPr sz="1400">
              <a:solidFill>
                <a:schemeClr val="lt2"/>
              </a:solidFill>
              <a:latin typeface="Arial"/>
              <a:ea typeface="Arial"/>
              <a:cs typeface="Arial"/>
              <a:sym typeface="Arial"/>
            </a:endParaRPr>
          </a:p>
          <a:p>
            <a:pPr indent="0" lvl="0" marL="0" rtl="0" algn="l">
              <a:spcBef>
                <a:spcPts val="1200"/>
              </a:spcBef>
              <a:spcAft>
                <a:spcPts val="0"/>
              </a:spcAft>
              <a:buNone/>
            </a:pPr>
            <a:r>
              <a:t/>
            </a:r>
            <a:endParaRPr sz="1400">
              <a:solidFill>
                <a:schemeClr val="lt2"/>
              </a:solidFill>
              <a:latin typeface="Arial"/>
              <a:ea typeface="Arial"/>
              <a:cs typeface="Arial"/>
              <a:sym typeface="Arial"/>
            </a:endParaRPr>
          </a:p>
          <a:p>
            <a:pPr indent="0" lvl="0" marL="0" rtl="0" algn="l">
              <a:spcBef>
                <a:spcPts val="1200"/>
              </a:spcBef>
              <a:spcAft>
                <a:spcPts val="0"/>
              </a:spcAft>
              <a:buNone/>
            </a:pPr>
            <a:r>
              <a:rPr lang="en" sz="1400">
                <a:solidFill>
                  <a:schemeClr val="lt2"/>
                </a:solidFill>
                <a:latin typeface="Arial"/>
                <a:ea typeface="Arial"/>
                <a:cs typeface="Arial"/>
                <a:sym typeface="Arial"/>
              </a:rPr>
              <a:t>An artificial network consists of a pool of simple processing units which communicate by sending signals to each other over a large number of weighted connections. Many Neural networks together forms DNN.</a:t>
            </a:r>
            <a:endParaRPr sz="1400">
              <a:solidFill>
                <a:schemeClr val="lt2"/>
              </a:solidFill>
              <a:latin typeface="Arial"/>
              <a:ea typeface="Arial"/>
              <a:cs typeface="Arial"/>
              <a:sym typeface="Arial"/>
            </a:endParaRPr>
          </a:p>
          <a:p>
            <a:pPr indent="0" lvl="0" marL="0" rtl="0" algn="l">
              <a:spcBef>
                <a:spcPts val="600"/>
              </a:spcBef>
              <a:spcAft>
                <a:spcPts val="0"/>
              </a:spcAft>
              <a:buNone/>
            </a:pPr>
            <a:r>
              <a:rPr lang="en" sz="1400">
                <a:solidFill>
                  <a:schemeClr val="lt2"/>
                </a:solidFill>
                <a:latin typeface="Arial"/>
                <a:ea typeface="Arial"/>
                <a:cs typeface="Arial"/>
                <a:sym typeface="Arial"/>
              </a:rPr>
              <a:t>It mainly has dense layers which consists of input, output and dense neurons.</a:t>
            </a:r>
            <a:endParaRPr sz="1400">
              <a:solidFill>
                <a:schemeClr val="lt2"/>
              </a:solidFill>
              <a:latin typeface="Arial"/>
              <a:ea typeface="Arial"/>
              <a:cs typeface="Arial"/>
              <a:sym typeface="Arial"/>
            </a:endParaRPr>
          </a:p>
          <a:p>
            <a:pPr indent="0" lvl="0" marL="0" rtl="0" algn="l">
              <a:spcBef>
                <a:spcPts val="600"/>
              </a:spcBef>
              <a:spcAft>
                <a:spcPts val="1200"/>
              </a:spcAft>
              <a:buNone/>
            </a:pPr>
            <a:r>
              <a:t/>
            </a:r>
            <a:endParaRPr sz="1050">
              <a:solidFill>
                <a:srgbClr val="202122"/>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a:off x="965350" y="152400"/>
            <a:ext cx="6810599" cy="4838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919338" y="214950"/>
            <a:ext cx="7305321" cy="4838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Convolution Neural Network (CNN)</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latin typeface="Arial"/>
                <a:ea typeface="Arial"/>
                <a:cs typeface="Arial"/>
                <a:sym typeface="Arial"/>
              </a:rPr>
              <a:t>Convolutional Neural Network or CNN is a type of artificial neural network, which is widely used for image/object recognition and classification. Deep Learning thus recognizes objects in an image by using a CNN. </a:t>
            </a:r>
            <a:endParaRPr sz="1400">
              <a:solidFill>
                <a:schemeClr val="dk1"/>
              </a:solidFill>
              <a:latin typeface="Arial"/>
              <a:ea typeface="Arial"/>
              <a:cs typeface="Arial"/>
              <a:sym typeface="Arial"/>
            </a:endParaRPr>
          </a:p>
          <a:p>
            <a:pPr indent="0" lvl="0" marL="0" rtl="0" algn="l">
              <a:spcBef>
                <a:spcPts val="1200"/>
              </a:spcBef>
              <a:spcAft>
                <a:spcPts val="0"/>
              </a:spcAft>
              <a:buNone/>
            </a:pPr>
            <a:r>
              <a:rPr lang="en" sz="1400">
                <a:solidFill>
                  <a:schemeClr val="dk1"/>
                </a:solidFill>
                <a:latin typeface="Arial"/>
                <a:ea typeface="Arial"/>
                <a:cs typeface="Arial"/>
                <a:sym typeface="Arial"/>
              </a:rPr>
              <a:t>convolutional neural networks (ConvNets or CNNs) are more often utilized for classification and computer vision tasks. Prior to CNNs, manual, time-consuming feature extraction methods were used to identify objects in images. However, convolutional neural networks now provide a more scalable approach to image classification and object recognition tasks, leveraging principles from linear algebra, specifically matrix multiplication, to identify patterns within an image. That said, they can be computationally demanding, requiring graphical processing units (GPUs) to train models.</a:t>
            </a:r>
            <a:r>
              <a:rPr lang="en" sz="1200">
                <a:solidFill>
                  <a:srgbClr val="525252"/>
                </a:solidFill>
                <a:highlight>
                  <a:srgbClr val="FFFFFF"/>
                </a:highlight>
                <a:latin typeface="Arial"/>
                <a:ea typeface="Arial"/>
                <a:cs typeface="Arial"/>
                <a:sym typeface="Arial"/>
              </a:rPr>
              <a:t> </a:t>
            </a:r>
            <a:endParaRPr sz="1200">
              <a:solidFill>
                <a:srgbClr val="525252"/>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sz="2000">
              <a:solidFill>
                <a:srgbClr val="0F496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152400" y="605775"/>
            <a:ext cx="8839200" cy="41156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APPLICATIONS OF CNN</a:t>
            </a:r>
            <a:endParaRPr/>
          </a:p>
        </p:txBody>
      </p:sp>
      <p:sp>
        <p:nvSpPr>
          <p:cNvPr id="93" name="Google Shape;93;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17500" lvl="0" marL="457200" rtl="0" algn="l">
              <a:lnSpc>
                <a:spcPct val="127777"/>
              </a:lnSpc>
              <a:spcBef>
                <a:spcPts val="500"/>
              </a:spcBef>
              <a:spcAft>
                <a:spcPts val="0"/>
              </a:spcAft>
              <a:buClr>
                <a:srgbClr val="226477"/>
              </a:buClr>
              <a:buSzPts val="1400"/>
              <a:buChar char="●"/>
            </a:pPr>
            <a:r>
              <a:rPr lang="en" sz="1400">
                <a:solidFill>
                  <a:srgbClr val="226477"/>
                </a:solidFill>
                <a:latin typeface="Arial"/>
                <a:ea typeface="Arial"/>
                <a:cs typeface="Arial"/>
                <a:sym typeface="Arial"/>
              </a:rPr>
              <a:t>Decoding Facial Recognition</a:t>
            </a:r>
            <a:endParaRPr sz="1400">
              <a:solidFill>
                <a:srgbClr val="226477"/>
              </a:solidFill>
              <a:latin typeface="Arial"/>
              <a:ea typeface="Arial"/>
              <a:cs typeface="Arial"/>
              <a:sym typeface="Arial"/>
            </a:endParaRPr>
          </a:p>
          <a:p>
            <a:pPr indent="-317500" lvl="0" marL="457200" rtl="0" algn="l">
              <a:lnSpc>
                <a:spcPct val="127777"/>
              </a:lnSpc>
              <a:spcBef>
                <a:spcPts val="0"/>
              </a:spcBef>
              <a:spcAft>
                <a:spcPts val="0"/>
              </a:spcAft>
              <a:buClr>
                <a:srgbClr val="226477"/>
              </a:buClr>
              <a:buSzPts val="1400"/>
              <a:buChar char="●"/>
            </a:pPr>
            <a:r>
              <a:rPr lang="en" sz="1400">
                <a:solidFill>
                  <a:srgbClr val="226477"/>
                </a:solidFill>
                <a:latin typeface="Arial"/>
                <a:ea typeface="Arial"/>
                <a:cs typeface="Arial"/>
                <a:sym typeface="Arial"/>
              </a:rPr>
              <a:t>Analyzing Documents</a:t>
            </a:r>
            <a:endParaRPr sz="1400">
              <a:solidFill>
                <a:srgbClr val="226477"/>
              </a:solidFill>
              <a:latin typeface="Arial"/>
              <a:ea typeface="Arial"/>
              <a:cs typeface="Arial"/>
              <a:sym typeface="Arial"/>
            </a:endParaRPr>
          </a:p>
          <a:p>
            <a:pPr indent="-317500" lvl="0" marL="457200" rtl="0" algn="l">
              <a:lnSpc>
                <a:spcPct val="127777"/>
              </a:lnSpc>
              <a:spcBef>
                <a:spcPts val="0"/>
              </a:spcBef>
              <a:spcAft>
                <a:spcPts val="0"/>
              </a:spcAft>
              <a:buClr>
                <a:srgbClr val="226477"/>
              </a:buClr>
              <a:buSzPts val="1400"/>
              <a:buChar char="●"/>
            </a:pPr>
            <a:r>
              <a:rPr lang="en" sz="1400">
                <a:solidFill>
                  <a:srgbClr val="226477"/>
                </a:solidFill>
                <a:latin typeface="Arial"/>
                <a:ea typeface="Arial"/>
                <a:cs typeface="Arial"/>
                <a:sym typeface="Arial"/>
              </a:rPr>
              <a:t>Historic and Environmental Collections</a:t>
            </a:r>
            <a:endParaRPr sz="1400">
              <a:solidFill>
                <a:srgbClr val="226477"/>
              </a:solidFill>
              <a:latin typeface="Arial"/>
              <a:ea typeface="Arial"/>
              <a:cs typeface="Arial"/>
              <a:sym typeface="Arial"/>
            </a:endParaRPr>
          </a:p>
          <a:p>
            <a:pPr indent="-317500" lvl="0" marL="457200" rtl="0" algn="l">
              <a:spcBef>
                <a:spcPts val="0"/>
              </a:spcBef>
              <a:spcAft>
                <a:spcPts val="0"/>
              </a:spcAft>
              <a:buClr>
                <a:srgbClr val="226477"/>
              </a:buClr>
              <a:buSzPts val="1400"/>
              <a:buChar char="●"/>
            </a:pPr>
            <a:r>
              <a:rPr lang="en" sz="1400">
                <a:solidFill>
                  <a:srgbClr val="226477"/>
                </a:solidFill>
                <a:latin typeface="Arial"/>
                <a:ea typeface="Arial"/>
                <a:cs typeface="Arial"/>
                <a:sym typeface="Arial"/>
              </a:rPr>
              <a:t>Understanding Climate</a:t>
            </a:r>
            <a:endParaRPr sz="1400">
              <a:solidFill>
                <a:srgbClr val="226477"/>
              </a:solidFill>
              <a:latin typeface="Arial"/>
              <a:ea typeface="Arial"/>
              <a:cs typeface="Arial"/>
              <a:sym typeface="Arial"/>
            </a:endParaRPr>
          </a:p>
          <a:p>
            <a:pPr indent="-317500" lvl="0" marL="457200" rtl="0" algn="l">
              <a:lnSpc>
                <a:spcPct val="127777"/>
              </a:lnSpc>
              <a:spcBef>
                <a:spcPts val="0"/>
              </a:spcBef>
              <a:spcAft>
                <a:spcPts val="0"/>
              </a:spcAft>
              <a:buClr>
                <a:srgbClr val="226477"/>
              </a:buClr>
              <a:buSzPts val="1400"/>
              <a:buChar char="●"/>
            </a:pPr>
            <a:r>
              <a:rPr lang="en" sz="1400">
                <a:solidFill>
                  <a:srgbClr val="226477"/>
                </a:solidFill>
                <a:latin typeface="Arial"/>
                <a:ea typeface="Arial"/>
                <a:cs typeface="Arial"/>
                <a:sym typeface="Arial"/>
              </a:rPr>
              <a:t>Advertising</a:t>
            </a:r>
            <a:endParaRPr sz="1400">
              <a:solidFill>
                <a:srgbClr val="226477"/>
              </a:solidFill>
              <a:latin typeface="Arial"/>
              <a:ea typeface="Arial"/>
              <a:cs typeface="Arial"/>
              <a:sym typeface="Arial"/>
            </a:endParaRPr>
          </a:p>
          <a:p>
            <a:pPr indent="-317500" lvl="0" marL="457200" rtl="0" algn="l">
              <a:lnSpc>
                <a:spcPct val="127777"/>
              </a:lnSpc>
              <a:spcBef>
                <a:spcPts val="0"/>
              </a:spcBef>
              <a:spcAft>
                <a:spcPts val="0"/>
              </a:spcAft>
              <a:buClr>
                <a:srgbClr val="226477"/>
              </a:buClr>
              <a:buSzPts val="1400"/>
              <a:buChar char="●"/>
            </a:pPr>
            <a:r>
              <a:rPr lang="en" sz="1400">
                <a:solidFill>
                  <a:srgbClr val="226477"/>
                </a:solidFill>
                <a:latin typeface="Arial"/>
                <a:ea typeface="Arial"/>
                <a:cs typeface="Arial"/>
                <a:sym typeface="Arial"/>
              </a:rPr>
              <a:t>Grey Areas</a:t>
            </a:r>
            <a:endParaRPr sz="1400">
              <a:solidFill>
                <a:srgbClr val="226477"/>
              </a:solidFill>
              <a:latin typeface="Arial"/>
              <a:ea typeface="Arial"/>
              <a:cs typeface="Arial"/>
              <a:sym typeface="Arial"/>
            </a:endParaRPr>
          </a:p>
          <a:p>
            <a:pPr indent="-317500" lvl="0" marL="457200" rtl="0" algn="l">
              <a:spcBef>
                <a:spcPts val="0"/>
              </a:spcBef>
              <a:spcAft>
                <a:spcPts val="0"/>
              </a:spcAft>
              <a:buClr>
                <a:srgbClr val="226477"/>
              </a:buClr>
              <a:buSzPts val="1400"/>
              <a:buChar char="●"/>
            </a:pPr>
            <a:r>
              <a:rPr lang="en" sz="1400">
                <a:solidFill>
                  <a:srgbClr val="226477"/>
                </a:solidFill>
                <a:latin typeface="Arial"/>
                <a:ea typeface="Arial"/>
                <a:cs typeface="Arial"/>
                <a:sym typeface="Arial"/>
              </a:rPr>
              <a:t>Video analysis </a:t>
            </a:r>
            <a:endParaRPr sz="1400">
              <a:solidFill>
                <a:srgbClr val="226477"/>
              </a:solidFill>
              <a:latin typeface="Arial"/>
              <a:ea typeface="Arial"/>
              <a:cs typeface="Arial"/>
              <a:sym typeface="Arial"/>
            </a:endParaRPr>
          </a:p>
          <a:p>
            <a:pPr indent="-317500" lvl="0" marL="457200" rtl="0" algn="l">
              <a:spcBef>
                <a:spcPts val="0"/>
              </a:spcBef>
              <a:spcAft>
                <a:spcPts val="0"/>
              </a:spcAft>
              <a:buClr>
                <a:srgbClr val="226477"/>
              </a:buClr>
              <a:buSzPts val="1400"/>
              <a:buChar char="●"/>
            </a:pPr>
            <a:r>
              <a:rPr lang="en" sz="1400">
                <a:solidFill>
                  <a:srgbClr val="226477"/>
                </a:solidFill>
                <a:latin typeface="Arial"/>
                <a:ea typeface="Arial"/>
                <a:cs typeface="Arial"/>
                <a:sym typeface="Arial"/>
              </a:rPr>
              <a:t>Recognize obstacles in self-driving cars</a:t>
            </a:r>
            <a:endParaRPr sz="1400">
              <a:solidFill>
                <a:srgbClr val="226477"/>
              </a:solidFill>
              <a:latin typeface="Arial"/>
              <a:ea typeface="Arial"/>
              <a:cs typeface="Arial"/>
              <a:sym typeface="Arial"/>
            </a:endParaRPr>
          </a:p>
          <a:p>
            <a:pPr indent="0" lvl="0" marL="457200" rtl="0" algn="l">
              <a:spcBef>
                <a:spcPts val="6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RECURRENT NEURAL NETWORK (RNN)</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latin typeface="Arial"/>
                <a:ea typeface="Arial"/>
                <a:cs typeface="Arial"/>
                <a:sym typeface="Arial"/>
              </a:rPr>
              <a:t>A recurrent neural network (RNN) iLike feedforward and convolutional neural networks (CNNs), recurrent neural networks utilize training data to learn. They are distinguished by their “memory” as they take information from prior inputs to influence the current input and output. While traditional deep neural networks assume that inputs and outputs are independent of each other, the output of recurrent neural networks depend on the prior elements within the sequence. While future events would also be helpful in determining the output of a given sequence, unidirectional recurrent neural networks cannot account for these events in their predictions.</a:t>
            </a:r>
            <a:endParaRPr sz="1400">
              <a:solidFill>
                <a:schemeClr val="dk1"/>
              </a:solidFill>
              <a:latin typeface="Arial"/>
              <a:ea typeface="Arial"/>
              <a:cs typeface="Arial"/>
              <a:sym typeface="Arial"/>
            </a:endParaRPr>
          </a:p>
          <a:p>
            <a:pPr indent="0" lvl="0" marL="0" rtl="0" algn="l">
              <a:spcBef>
                <a:spcPts val="1200"/>
              </a:spcBef>
              <a:spcAft>
                <a:spcPts val="0"/>
              </a:spcAft>
              <a:buNone/>
            </a:pPr>
            <a:r>
              <a:t/>
            </a:r>
            <a:endParaRPr sz="1400">
              <a:solidFill>
                <a:schemeClr val="dk1"/>
              </a:solidFill>
              <a:latin typeface="Arial"/>
              <a:ea typeface="Arial"/>
              <a:cs typeface="Arial"/>
              <a:sym typeface="Arial"/>
            </a:endParaRPr>
          </a:p>
          <a:p>
            <a:pPr indent="0" lvl="0" marL="0" rtl="0" algn="l">
              <a:spcBef>
                <a:spcPts val="0"/>
              </a:spcBef>
              <a:spcAft>
                <a:spcPts val="1200"/>
              </a:spcAft>
              <a:buNone/>
            </a:pPr>
            <a:r>
              <a:rPr lang="en" sz="1400">
                <a:solidFill>
                  <a:schemeClr val="dk1"/>
                </a:solidFill>
                <a:latin typeface="Arial"/>
                <a:ea typeface="Arial"/>
                <a:cs typeface="Arial"/>
                <a:sym typeface="Arial"/>
              </a:rPr>
              <a:t>s a type of artificial neural network which uses sequential data or time series data.</a:t>
            </a:r>
            <a:endParaRPr sz="1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1"/>
          <p:cNvPicPr preferRelativeResize="0"/>
          <p:nvPr/>
        </p:nvPicPr>
        <p:blipFill>
          <a:blip r:embed="rId3">
            <a:alphaModFix/>
          </a:blip>
          <a:stretch>
            <a:fillRect/>
          </a:stretch>
        </p:blipFill>
        <p:spPr>
          <a:xfrm>
            <a:off x="266700" y="758250"/>
            <a:ext cx="8610600" cy="3627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