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88c875bf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88c875bf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88c875bf9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88c875bf9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88c875bf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88c875bf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88c875bf9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88c875bf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88c875bf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88c875bf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88c875bf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88c875bf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88c875bf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88c875bf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88c875bf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88c875bf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88c875bf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88c875bf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88c875bf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88c875bf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88c875bf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88c875bf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88c875bf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88c875bf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88c875bf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88c875bf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9D2E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colab.research.google.com/drive/1JxM_akpcbh1QLMDX_Qn4u45qgWkPkq4p?usp=sharing" TargetMode="External"/><Relationship Id="rId4" Type="http://schemas.openxmlformats.org/officeDocument/2006/relationships/hyperlink" Target="https://github.com/Amisha-A/machine-learning.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earchenterpriseai.techtarget.com/definition/AI-Artificial-Intelligence" TargetMode="External"/><Relationship Id="rId4" Type="http://schemas.openxmlformats.org/officeDocument/2006/relationships/hyperlink" Target="https://whatis.techtarget.com/definition/algorithm" TargetMode="External"/><Relationship Id="rId5" Type="http://schemas.openxmlformats.org/officeDocument/2006/relationships/hyperlink" Target="https://searchenterpriseai.techtarget.com/definition/supervised-learning" TargetMode="External"/><Relationship Id="rId6" Type="http://schemas.openxmlformats.org/officeDocument/2006/relationships/hyperlink" Target="https://whatis.techtarget.com/definition/unsupervised-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earchenterpriseai.techtarget.com/definition/data-scientist" TargetMode="External"/><Relationship Id="rId4" Type="http://schemas.openxmlformats.org/officeDocument/2006/relationships/hyperlink" Target="https://searchenterpriseai.techtarget.com/definition/data-scientist" TargetMode="External"/><Relationship Id="rId5" Type="http://schemas.openxmlformats.org/officeDocument/2006/relationships/hyperlink" Target="https://searchenterpriseai.techtarget.com/definition/data-scientist" TargetMode="External"/><Relationship Id="rId6" Type="http://schemas.openxmlformats.org/officeDocument/2006/relationships/hyperlink" Target="https://searchenterpriseai.techtarget.com/definition/reinforcement-learn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ibm.com/cloud/learn/supervised-learning" TargetMode="External"/><Relationship Id="rId4" Type="http://schemas.openxmlformats.org/officeDocument/2006/relationships/hyperlink" Target="https://www.ibm.com/cloud/learn/overfitting" TargetMode="External"/><Relationship Id="rId5" Type="http://schemas.openxmlformats.org/officeDocument/2006/relationships/hyperlink" Target="https://www.ibm.com/cloud/learn/underfitting" TargetMode="External"/><Relationship Id="rId6" Type="http://schemas.openxmlformats.org/officeDocument/2006/relationships/hyperlink" Target="https://www.ibm.com/analytics/learn/linear-regression" TargetMode="External"/><Relationship Id="rId7" Type="http://schemas.openxmlformats.org/officeDocument/2006/relationships/hyperlink" Target="https://www.ibm.com/analytics/learn/logistic-regress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50950" y="187350"/>
            <a:ext cx="8807400" cy="205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100"/>
              <a:t>DAYANANDA SAGAR UNIVERSITY</a:t>
            </a:r>
            <a:endParaRPr sz="4100"/>
          </a:p>
        </p:txBody>
      </p:sp>
      <p:sp>
        <p:nvSpPr>
          <p:cNvPr id="55" name="Google Shape;55;p13"/>
          <p:cNvSpPr txBox="1"/>
          <p:nvPr>
            <p:ph idx="1" type="subTitle"/>
          </p:nvPr>
        </p:nvSpPr>
        <p:spPr>
          <a:xfrm>
            <a:off x="311700" y="2336000"/>
            <a:ext cx="8520600" cy="260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500" u="sng">
                <a:solidFill>
                  <a:srgbClr val="351C75"/>
                </a:solidFill>
              </a:rPr>
              <a:t>ASSIGNMENT 1 OF DEEP LEARNING</a:t>
            </a:r>
            <a:endParaRPr b="1" sz="3500" u="sng">
              <a:solidFill>
                <a:srgbClr val="351C75"/>
              </a:solidFill>
            </a:endParaRPr>
          </a:p>
          <a:p>
            <a:pPr indent="0" lvl="0" marL="0" rtl="0" algn="ctr">
              <a:spcBef>
                <a:spcPts val="0"/>
              </a:spcBef>
              <a:spcAft>
                <a:spcPts val="0"/>
              </a:spcAft>
              <a:buNone/>
            </a:pPr>
            <a:r>
              <a:rPr lang="en" sz="2900">
                <a:solidFill>
                  <a:srgbClr val="351C75"/>
                </a:solidFill>
              </a:rPr>
              <a:t>SUBMITTED BY-</a:t>
            </a:r>
            <a:endParaRPr sz="2900">
              <a:solidFill>
                <a:srgbClr val="351C75"/>
              </a:solidFill>
            </a:endParaRPr>
          </a:p>
          <a:p>
            <a:pPr indent="0" lvl="0" marL="0" rtl="0" algn="ctr">
              <a:spcBef>
                <a:spcPts val="0"/>
              </a:spcBef>
              <a:spcAft>
                <a:spcPts val="0"/>
              </a:spcAft>
              <a:buNone/>
            </a:pPr>
            <a:r>
              <a:rPr b="1" lang="en" sz="2900">
                <a:solidFill>
                  <a:srgbClr val="666666"/>
                </a:solidFill>
              </a:rPr>
              <a:t>AMISHA ASRANI</a:t>
            </a:r>
            <a:endParaRPr b="1" sz="2900">
              <a:solidFill>
                <a:srgbClr val="666666"/>
              </a:solidFill>
            </a:endParaRPr>
          </a:p>
          <a:p>
            <a:pPr indent="0" lvl="0" marL="0" rtl="0" algn="ctr">
              <a:spcBef>
                <a:spcPts val="0"/>
              </a:spcBef>
              <a:spcAft>
                <a:spcPts val="0"/>
              </a:spcAft>
              <a:buNone/>
            </a:pPr>
            <a:r>
              <a:rPr b="1" lang="en" sz="2900">
                <a:solidFill>
                  <a:srgbClr val="666666"/>
                </a:solidFill>
              </a:rPr>
              <a:t>USN:ENG19CS0029</a:t>
            </a:r>
            <a:endParaRPr b="1" sz="2900">
              <a:solidFill>
                <a:srgbClr val="666666"/>
              </a:solidFill>
            </a:endParaRPr>
          </a:p>
          <a:p>
            <a:pPr indent="0" lvl="0" marL="0" rtl="0" algn="ctr">
              <a:spcBef>
                <a:spcPts val="0"/>
              </a:spcBef>
              <a:spcAft>
                <a:spcPts val="0"/>
              </a:spcAft>
              <a:buNone/>
            </a:pPr>
            <a:r>
              <a:rPr b="1" lang="en" sz="2900">
                <a:solidFill>
                  <a:srgbClr val="666666"/>
                </a:solidFill>
              </a:rPr>
              <a:t>SEM/SECTION: V ‘A’</a:t>
            </a:r>
            <a:endParaRPr b="1" sz="2900">
              <a:solidFill>
                <a:srgbClr val="666666"/>
              </a:solidFill>
            </a:endParaRPr>
          </a:p>
        </p:txBody>
      </p:sp>
      <p:pic>
        <p:nvPicPr>
          <p:cNvPr id="56" name="Google Shape;56;p13"/>
          <p:cNvPicPr preferRelativeResize="0"/>
          <p:nvPr/>
        </p:nvPicPr>
        <p:blipFill>
          <a:blip r:embed="rId3">
            <a:alphaModFix/>
          </a:blip>
          <a:stretch>
            <a:fillRect/>
          </a:stretch>
        </p:blipFill>
        <p:spPr>
          <a:xfrm>
            <a:off x="3673100" y="1040600"/>
            <a:ext cx="1905000" cy="1156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VECTOR MACHINE(SVM)</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525252"/>
                </a:solidFill>
              </a:rPr>
              <a:t>A support vector machine is a popular supervised learning model developed by Vladimir Vapnik, used for both data classification and regression. That said, it is typically leveraged for classification problems, constructing a hyperplane where the distance between two classes of data points is at its maximum. This hyperplane is known as the decision boundary, separating the classes of data points (e.g., oranges vs. apples) on either side of the plane.</a:t>
            </a:r>
            <a:endParaRPr sz="1400">
              <a:solidFill>
                <a:srgbClr val="525252"/>
              </a:solidFill>
            </a:endParaRPr>
          </a:p>
          <a:p>
            <a:pPr indent="0" lvl="0" marL="0" rtl="0" algn="l">
              <a:spcBef>
                <a:spcPts val="1200"/>
              </a:spcBef>
              <a:spcAft>
                <a:spcPts val="1200"/>
              </a:spcAft>
              <a:buNone/>
            </a:pPr>
            <a:r>
              <a:rPr lang="en" sz="1400"/>
              <a:t>Is the algorithm in which we plot each data as just a point in n – dimensional space. Where n is the number of features(input or dataset). Then we classify the output  from the given space</a:t>
            </a:r>
            <a:endParaRPr sz="1400">
              <a:solidFill>
                <a:srgbClr val="525252"/>
              </a:solidFill>
            </a:endParaRPr>
          </a:p>
        </p:txBody>
      </p:sp>
      <p:pic>
        <p:nvPicPr>
          <p:cNvPr id="110" name="Google Shape;110;p22"/>
          <p:cNvPicPr preferRelativeResize="0"/>
          <p:nvPr/>
        </p:nvPicPr>
        <p:blipFill>
          <a:blip r:embed="rId3">
            <a:alphaModFix/>
          </a:blip>
          <a:stretch>
            <a:fillRect/>
          </a:stretch>
        </p:blipFill>
        <p:spPr>
          <a:xfrm>
            <a:off x="554838" y="3340138"/>
            <a:ext cx="3705225" cy="1228725"/>
          </a:xfrm>
          <a:prstGeom prst="rect">
            <a:avLst/>
          </a:prstGeom>
          <a:noFill/>
          <a:ln>
            <a:noFill/>
          </a:ln>
        </p:spPr>
      </p:pic>
      <p:pic>
        <p:nvPicPr>
          <p:cNvPr id="111" name="Google Shape;111;p22"/>
          <p:cNvPicPr preferRelativeResize="0"/>
          <p:nvPr/>
        </p:nvPicPr>
        <p:blipFill>
          <a:blip r:embed="rId4">
            <a:alphaModFix/>
          </a:blip>
          <a:stretch>
            <a:fillRect/>
          </a:stretch>
        </p:blipFill>
        <p:spPr>
          <a:xfrm>
            <a:off x="5368550" y="3256350"/>
            <a:ext cx="2762250" cy="1657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500"/>
              <a:t>It belongs to supervised learning algorithm. Decision tree can be used to classification and regression both having a tree like structure. In a decision tree building algorithm first the best attribute of dataset is placed at the root, then training dataset is split into subsets. Splitting of data depends on the features of datasets. This process is done </a:t>
            </a:r>
            <a:endParaRPr sz="1500"/>
          </a:p>
          <a:p>
            <a:pPr indent="0" lvl="0" marL="0" rtl="0" algn="l">
              <a:lnSpc>
                <a:spcPct val="150000"/>
              </a:lnSpc>
              <a:spcBef>
                <a:spcPts val="0"/>
              </a:spcBef>
              <a:spcAft>
                <a:spcPts val="0"/>
              </a:spcAft>
              <a:buNone/>
            </a:pPr>
            <a:r>
              <a:rPr lang="en" sz="1500"/>
              <a:t>until the whole data is classified and we find leaf node at each</a:t>
            </a:r>
            <a:endParaRPr sz="1500"/>
          </a:p>
          <a:p>
            <a:pPr indent="0" lvl="0" marL="0" rtl="0" algn="l">
              <a:lnSpc>
                <a:spcPct val="150000"/>
              </a:lnSpc>
              <a:spcBef>
                <a:spcPts val="0"/>
              </a:spcBef>
              <a:spcAft>
                <a:spcPts val="0"/>
              </a:spcAft>
              <a:buNone/>
            </a:pPr>
            <a:r>
              <a:rPr lang="en" sz="1500"/>
              <a:t> branch. Information gain can be calculated to find which feature</a:t>
            </a:r>
            <a:endParaRPr sz="1500"/>
          </a:p>
          <a:p>
            <a:pPr indent="0" lvl="0" marL="0" rtl="0" algn="l">
              <a:lnSpc>
                <a:spcPct val="150000"/>
              </a:lnSpc>
              <a:spcBef>
                <a:spcPts val="0"/>
              </a:spcBef>
              <a:spcAft>
                <a:spcPts val="0"/>
              </a:spcAft>
              <a:buNone/>
            </a:pPr>
            <a:r>
              <a:rPr lang="en" sz="1500"/>
              <a:t> is giving us the highest information gain. Decision trees are built</a:t>
            </a:r>
            <a:endParaRPr sz="1500"/>
          </a:p>
          <a:p>
            <a:pPr indent="0" lvl="0" marL="0" rtl="0" algn="l">
              <a:lnSpc>
                <a:spcPct val="150000"/>
              </a:lnSpc>
              <a:spcBef>
                <a:spcPts val="0"/>
              </a:spcBef>
              <a:spcAft>
                <a:spcPts val="0"/>
              </a:spcAft>
              <a:buNone/>
            </a:pPr>
            <a:r>
              <a:rPr lang="en" sz="1500"/>
              <a:t> for making a training model which can be used to predict class</a:t>
            </a:r>
            <a:endParaRPr sz="1500"/>
          </a:p>
          <a:p>
            <a:pPr indent="0" lvl="0" marL="0" rtl="0" algn="l">
              <a:lnSpc>
                <a:spcPct val="150000"/>
              </a:lnSpc>
              <a:spcBef>
                <a:spcPts val="0"/>
              </a:spcBef>
              <a:spcAft>
                <a:spcPts val="0"/>
              </a:spcAft>
              <a:buNone/>
            </a:pPr>
            <a:r>
              <a:rPr lang="en" sz="1500"/>
              <a:t> or the value of target variable.</a:t>
            </a:r>
            <a:endParaRPr sz="1500"/>
          </a:p>
        </p:txBody>
      </p:sp>
      <p:pic>
        <p:nvPicPr>
          <p:cNvPr id="118" name="Google Shape;118;p23"/>
          <p:cNvPicPr preferRelativeResize="0"/>
          <p:nvPr/>
        </p:nvPicPr>
        <p:blipFill>
          <a:blip r:embed="rId3">
            <a:alphaModFix/>
          </a:blip>
          <a:stretch>
            <a:fillRect/>
          </a:stretch>
        </p:blipFill>
        <p:spPr>
          <a:xfrm>
            <a:off x="5936450" y="2353875"/>
            <a:ext cx="2961100" cy="2478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198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sp>
        <p:nvSpPr>
          <p:cNvPr id="124" name="Google Shape;124;p24"/>
          <p:cNvSpPr txBox="1"/>
          <p:nvPr>
            <p:ph idx="1" type="body"/>
          </p:nvPr>
        </p:nvSpPr>
        <p:spPr>
          <a:xfrm>
            <a:off x="311700" y="854500"/>
            <a:ext cx="4810500" cy="37809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en" sz="4800">
                <a:solidFill>
                  <a:schemeClr val="dk1"/>
                </a:solidFill>
              </a:rPr>
              <a:t>Random forest is another flexible supervised machine learning algorithm used for both classification and regression purposes. The "forest" references a collection of uncorrelated decision trees, which are then merged together to reduce variance and create more accurate data predictions.</a:t>
            </a:r>
            <a:endParaRPr sz="4800">
              <a:solidFill>
                <a:schemeClr val="dk1"/>
              </a:solidFill>
            </a:endParaRPr>
          </a:p>
          <a:p>
            <a:pPr indent="0" lvl="0" marL="0" rtl="0" algn="l">
              <a:lnSpc>
                <a:spcPct val="150000"/>
              </a:lnSpc>
              <a:spcBef>
                <a:spcPts val="1200"/>
              </a:spcBef>
              <a:spcAft>
                <a:spcPts val="3000"/>
              </a:spcAft>
              <a:buNone/>
            </a:pPr>
            <a:r>
              <a:rPr lang="en" sz="4800">
                <a:solidFill>
                  <a:schemeClr val="dk1"/>
                </a:solidFill>
              </a:rPr>
              <a:t>A random forest algorithm consists of many decision trees. The ‘forest’ generated by the random forest algorithm is trained through bagging or bootstrap aggregating. Bagging is an ensemble meta-algorithm that improves the accuracy of machine learning algorithms.The (random forest) algorithm establishes the outcome based on the predictions of the decision trees. It predicts by taking the average or mean of the output from various trees. Increasing the number of trees increases the precision of the outcome.A random forest eradicates the limitations of a decision tree algorithm. It reduces the overfitting of datasets and increases precision. </a:t>
            </a:r>
            <a:endParaRPr sz="1400">
              <a:solidFill>
                <a:srgbClr val="525252"/>
              </a:solidFill>
            </a:endParaRPr>
          </a:p>
        </p:txBody>
      </p:sp>
      <p:pic>
        <p:nvPicPr>
          <p:cNvPr id="125" name="Google Shape;125;p24"/>
          <p:cNvPicPr preferRelativeResize="0"/>
          <p:nvPr/>
        </p:nvPicPr>
        <p:blipFill>
          <a:blip r:embed="rId3">
            <a:alphaModFix/>
          </a:blip>
          <a:stretch>
            <a:fillRect/>
          </a:stretch>
        </p:blipFill>
        <p:spPr>
          <a:xfrm>
            <a:off x="5231850" y="1152475"/>
            <a:ext cx="3600450" cy="3184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 NEAREST NEIGHBOUR (KNN)</a:t>
            </a:r>
            <a:endParaRPr/>
          </a:p>
        </p:txBody>
      </p:sp>
      <p:sp>
        <p:nvSpPr>
          <p:cNvPr id="131" name="Google Shape;131;p25"/>
          <p:cNvSpPr txBox="1"/>
          <p:nvPr>
            <p:ph idx="1" type="body"/>
          </p:nvPr>
        </p:nvSpPr>
        <p:spPr>
          <a:xfrm>
            <a:off x="311700" y="1152475"/>
            <a:ext cx="5174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sz="1400">
                <a:solidFill>
                  <a:srgbClr val="525252"/>
                </a:solidFill>
              </a:rPr>
              <a:t>K-nearest neighbor, also known as the KNN algorithm, is a non-parametric algorithm that classifies data points based on their proximity and association to other available data. This algorithm assumes that similar data points can be found near each other. As a result, it seeks to calculate the distance between data points, usually through Euclidean distance, and then it assigns a category based on the most frequent category or average.</a:t>
            </a:r>
            <a:endParaRPr sz="1400">
              <a:solidFill>
                <a:srgbClr val="525252"/>
              </a:solidFill>
            </a:endParaRPr>
          </a:p>
          <a:p>
            <a:pPr indent="0" lvl="0" marL="0" rtl="0" algn="l">
              <a:spcBef>
                <a:spcPts val="1800"/>
              </a:spcBef>
              <a:spcAft>
                <a:spcPts val="1800"/>
              </a:spcAft>
              <a:buNone/>
            </a:pPr>
            <a:r>
              <a:rPr lang="en" sz="1400">
                <a:solidFill>
                  <a:srgbClr val="525252"/>
                </a:solidFill>
              </a:rPr>
              <a:t>Its ease of use and low calculation time make it a preferred algorithm by data scientists, but as the test dataset grows, the processing time lengthens, making it less appealing for classification tasks. KNN is typically used for recommendation engines and image recognition.</a:t>
            </a:r>
            <a:r>
              <a:rPr lang="en" sz="1400"/>
              <a:t>The value of K is the most crucial part in this algorithm</a:t>
            </a:r>
            <a:endParaRPr sz="1400"/>
          </a:p>
        </p:txBody>
      </p:sp>
      <p:pic>
        <p:nvPicPr>
          <p:cNvPr id="132" name="Google Shape;132;p25"/>
          <p:cNvPicPr preferRelativeResize="0"/>
          <p:nvPr/>
        </p:nvPicPr>
        <p:blipFill>
          <a:blip r:embed="rId3">
            <a:alphaModFix/>
          </a:blip>
          <a:stretch>
            <a:fillRect/>
          </a:stretch>
        </p:blipFill>
        <p:spPr>
          <a:xfrm>
            <a:off x="5486400" y="1170125"/>
            <a:ext cx="3439725" cy="3223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nvSpPr>
        <p:spPr>
          <a:xfrm>
            <a:off x="524100" y="475325"/>
            <a:ext cx="776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COLAB-</a:t>
            </a:r>
            <a:endParaRPr/>
          </a:p>
          <a:p>
            <a:pPr indent="0" lvl="0" marL="0" rtl="0" algn="l">
              <a:spcBef>
                <a:spcPts val="0"/>
              </a:spcBef>
              <a:spcAft>
                <a:spcPts val="0"/>
              </a:spcAft>
              <a:buNone/>
            </a:pPr>
            <a:r>
              <a:rPr lang="en" u="sng">
                <a:solidFill>
                  <a:schemeClr val="hlink"/>
                </a:solidFill>
                <a:hlinkClick r:id="rId3"/>
              </a:rPr>
              <a:t>https://colab.research.google.com/drive/1JxM_akpcbh1QLMDX_Qn4u45qgWkPkq4p?usp=sharing</a:t>
            </a:r>
            <a:endParaRPr/>
          </a:p>
        </p:txBody>
      </p:sp>
      <p:sp>
        <p:nvSpPr>
          <p:cNvPr id="138" name="Google Shape;138;p26"/>
          <p:cNvSpPr txBox="1"/>
          <p:nvPr/>
        </p:nvSpPr>
        <p:spPr>
          <a:xfrm>
            <a:off x="524100" y="1621050"/>
            <a:ext cx="786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GITHUB-</a:t>
            </a:r>
            <a:endParaRPr/>
          </a:p>
          <a:p>
            <a:pPr indent="0" lvl="0" marL="0" rtl="0" algn="l">
              <a:spcBef>
                <a:spcPts val="0"/>
              </a:spcBef>
              <a:spcAft>
                <a:spcPts val="0"/>
              </a:spcAft>
              <a:buClr>
                <a:schemeClr val="dk1"/>
              </a:buClr>
              <a:buSzPts val="990"/>
              <a:buFont typeface="Arial"/>
              <a:buNone/>
            </a:pPr>
            <a:r>
              <a:rPr lang="en" u="sng">
                <a:solidFill>
                  <a:schemeClr val="accent5"/>
                </a:solidFill>
                <a:hlinkClick r:id="rId4">
                  <a:extLst>
                    <a:ext uri="{A12FA001-AC4F-418D-AE19-62706E023703}">
                      <ahyp:hlinkClr val="tx"/>
                    </a:ext>
                  </a:extLst>
                </a:hlinkClick>
              </a:rPr>
              <a:t>Github-https://github.com/Amisha-A/machine-learning.git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sz="1400">
                <a:solidFill>
                  <a:srgbClr val="6C6C6C"/>
                </a:solidFill>
              </a:rPr>
              <a:t>Machine learning (ML) is a type of artificial intelligence (</a:t>
            </a:r>
            <a:r>
              <a:rPr b="1" lang="en" sz="1400" u="sng">
                <a:solidFill>
                  <a:srgbClr val="00B3AC"/>
                </a:solidFill>
                <a:hlinkClick r:id="rId3">
                  <a:extLst>
                    <a:ext uri="{A12FA001-AC4F-418D-AE19-62706E023703}">
                      <ahyp:hlinkClr val="tx"/>
                    </a:ext>
                  </a:extLst>
                </a:hlinkClick>
              </a:rPr>
              <a:t>AI</a:t>
            </a:r>
            <a:r>
              <a:rPr b="1" lang="en" sz="1400">
                <a:solidFill>
                  <a:srgbClr val="6C6C6C"/>
                </a:solidFill>
              </a:rPr>
              <a:t>) that allows software applications to become more accurate at predicting outcomes without being explicitly programmed to do so.</a:t>
            </a:r>
            <a:r>
              <a:rPr b="1" lang="en" sz="1400">
                <a:solidFill>
                  <a:srgbClr val="555555"/>
                </a:solidFill>
              </a:rPr>
              <a:t> </a:t>
            </a:r>
            <a:endParaRPr b="1" sz="1400">
              <a:solidFill>
                <a:srgbClr val="555555"/>
              </a:solidFill>
            </a:endParaRPr>
          </a:p>
          <a:p>
            <a:pPr indent="-317500" lvl="0" marL="457200" rtl="0" algn="l">
              <a:spcBef>
                <a:spcPts val="0"/>
              </a:spcBef>
              <a:spcAft>
                <a:spcPts val="0"/>
              </a:spcAft>
              <a:buClr>
                <a:srgbClr val="555555"/>
              </a:buClr>
              <a:buSzPts val="1400"/>
              <a:buChar char="●"/>
            </a:pPr>
            <a:r>
              <a:rPr b="1" lang="en" sz="1400">
                <a:solidFill>
                  <a:srgbClr val="555555"/>
                </a:solidFill>
              </a:rPr>
              <a:t>Machine learning involves the use of machine learning algorithms and models.</a:t>
            </a:r>
            <a:endParaRPr b="1" sz="1400">
              <a:solidFill>
                <a:srgbClr val="555555"/>
              </a:solidFill>
            </a:endParaRPr>
          </a:p>
          <a:p>
            <a:pPr indent="-317500" lvl="0" marL="457200" rtl="0" algn="l">
              <a:spcBef>
                <a:spcPts val="0"/>
              </a:spcBef>
              <a:spcAft>
                <a:spcPts val="0"/>
              </a:spcAft>
              <a:buSzPts val="1400"/>
              <a:buChar char="●"/>
            </a:pPr>
            <a:r>
              <a:rPr b="1" lang="en" sz="1400">
                <a:solidFill>
                  <a:srgbClr val="6C6C6C"/>
                </a:solidFill>
              </a:rPr>
              <a:t>Machine learning </a:t>
            </a:r>
            <a:r>
              <a:rPr b="1" lang="en" sz="1400" u="sng">
                <a:solidFill>
                  <a:srgbClr val="00B3AC"/>
                </a:solidFill>
                <a:hlinkClick r:id="rId4">
                  <a:extLst>
                    <a:ext uri="{A12FA001-AC4F-418D-AE19-62706E023703}">
                      <ahyp:hlinkClr val="tx"/>
                    </a:ext>
                  </a:extLst>
                </a:hlinkClick>
              </a:rPr>
              <a:t>algorithms</a:t>
            </a:r>
            <a:r>
              <a:rPr b="1" lang="en" sz="1400">
                <a:solidFill>
                  <a:srgbClr val="6C6C6C"/>
                </a:solidFill>
              </a:rPr>
              <a:t> use historical data as input to predict new output values.</a:t>
            </a:r>
            <a:endParaRPr b="1" sz="1400">
              <a:solidFill>
                <a:srgbClr val="6C6C6C"/>
              </a:solidFill>
            </a:endParaRPr>
          </a:p>
          <a:p>
            <a:pPr indent="-317500" lvl="0" marL="457200" rtl="0" algn="l">
              <a:lnSpc>
                <a:spcPct val="100000"/>
              </a:lnSpc>
              <a:spcBef>
                <a:spcPts val="0"/>
              </a:spcBef>
              <a:spcAft>
                <a:spcPts val="0"/>
              </a:spcAft>
              <a:buClr>
                <a:srgbClr val="6C6C6C"/>
              </a:buClr>
              <a:buSzPts val="1400"/>
              <a:buChar char="●"/>
            </a:pPr>
            <a:r>
              <a:rPr b="1" lang="en" sz="1400">
                <a:solidFill>
                  <a:srgbClr val="6C6C6C"/>
                </a:solidFill>
              </a:rPr>
              <a:t>Classical machine learning is often categorized by how an algorithm learns to become more accurate in its predictions.</a:t>
            </a:r>
            <a:endParaRPr b="1" sz="1400">
              <a:solidFill>
                <a:srgbClr val="6C6C6C"/>
              </a:solidFill>
            </a:endParaRPr>
          </a:p>
          <a:p>
            <a:pPr indent="-317500" lvl="0" marL="457200" rtl="0" algn="l">
              <a:lnSpc>
                <a:spcPct val="100000"/>
              </a:lnSpc>
              <a:spcBef>
                <a:spcPts val="0"/>
              </a:spcBef>
              <a:spcAft>
                <a:spcPts val="0"/>
              </a:spcAft>
              <a:buSzPts val="1400"/>
              <a:buChar char="●"/>
            </a:pPr>
            <a:r>
              <a:rPr b="1" lang="en" sz="1400">
                <a:solidFill>
                  <a:srgbClr val="6C6C6C"/>
                </a:solidFill>
              </a:rPr>
              <a:t> There are four basic approaches: </a:t>
            </a:r>
            <a:r>
              <a:rPr b="1" lang="en" sz="1400" u="sng">
                <a:solidFill>
                  <a:srgbClr val="00B3AC"/>
                </a:solidFill>
                <a:hlinkClick r:id="rId5">
                  <a:extLst>
                    <a:ext uri="{A12FA001-AC4F-418D-AE19-62706E023703}">
                      <ahyp:hlinkClr val="tx"/>
                    </a:ext>
                  </a:extLst>
                </a:hlinkClick>
              </a:rPr>
              <a:t>supervised</a:t>
            </a:r>
            <a:r>
              <a:rPr b="1" lang="en" sz="1400">
                <a:solidFill>
                  <a:srgbClr val="6C6C6C"/>
                </a:solidFill>
              </a:rPr>
              <a:t> learning, </a:t>
            </a:r>
            <a:r>
              <a:rPr b="1" lang="en" sz="1400" u="sng">
                <a:solidFill>
                  <a:srgbClr val="00B3AC"/>
                </a:solidFill>
                <a:hlinkClick r:id="rId6">
                  <a:extLst>
                    <a:ext uri="{A12FA001-AC4F-418D-AE19-62706E023703}">
                      <ahyp:hlinkClr val="tx"/>
                    </a:ext>
                  </a:extLst>
                </a:hlinkClick>
              </a:rPr>
              <a:t>unsupervised</a:t>
            </a:r>
            <a:r>
              <a:rPr b="1" lang="en" sz="1400">
                <a:solidFill>
                  <a:srgbClr val="6C6C6C"/>
                </a:solidFill>
              </a:rPr>
              <a:t> learning, semi-supervised learning and reinforcement learning. </a:t>
            </a:r>
            <a:endParaRPr b="1" sz="1400">
              <a:solidFill>
                <a:srgbClr val="6C6C6C"/>
              </a:solidFill>
            </a:endParaRPr>
          </a:p>
          <a:p>
            <a:pPr indent="-317500" lvl="0" marL="457200" rtl="0" algn="l">
              <a:lnSpc>
                <a:spcPct val="100000"/>
              </a:lnSpc>
              <a:spcBef>
                <a:spcPts val="0"/>
              </a:spcBef>
              <a:spcAft>
                <a:spcPts val="0"/>
              </a:spcAft>
              <a:buClr>
                <a:srgbClr val="6C6C6C"/>
              </a:buClr>
              <a:buSzPts val="1400"/>
              <a:buChar char="●"/>
            </a:pPr>
            <a:r>
              <a:rPr b="1" lang="en" sz="1400">
                <a:solidFill>
                  <a:srgbClr val="6C6C6C"/>
                </a:solidFill>
              </a:rPr>
              <a:t>The type of algorithm data scientists choose to use depends on what type of data they want to predict.</a:t>
            </a:r>
            <a:endParaRPr b="1" sz="1400">
              <a:solidFill>
                <a:srgbClr val="6C6C6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770475" y="557200"/>
            <a:ext cx="5734050" cy="3943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226550"/>
            <a:ext cx="8520600" cy="46491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b="1" lang="en" sz="5657" u="sng">
                <a:solidFill>
                  <a:schemeClr val="dk1"/>
                </a:solidFill>
              </a:rPr>
              <a:t>Supervised Learning:</a:t>
            </a:r>
            <a:r>
              <a:rPr b="1" lang="en" sz="5657">
                <a:solidFill>
                  <a:srgbClr val="666666"/>
                </a:solidFill>
              </a:rPr>
              <a:t> </a:t>
            </a:r>
            <a:r>
              <a:rPr lang="en" sz="5657">
                <a:solidFill>
                  <a:srgbClr val="666666"/>
                </a:solidFill>
              </a:rPr>
              <a:t>In this type of machine learning, </a:t>
            </a:r>
            <a:r>
              <a:rPr lang="en" sz="5657">
                <a:solidFill>
                  <a:srgbClr val="6C6C6C"/>
                </a:solidFill>
                <a:uFill>
                  <a:noFill/>
                </a:uFill>
                <a:hlinkClick r:id="rId3">
                  <a:extLst>
                    <a:ext uri="{A12FA001-AC4F-418D-AE19-62706E023703}">
                      <ahyp:hlinkClr val="tx"/>
                    </a:ext>
                  </a:extLst>
                </a:hlinkClick>
              </a:rPr>
              <a:t>data</a:t>
            </a:r>
            <a:r>
              <a:rPr lang="en" sz="5657">
                <a:solidFill>
                  <a:schemeClr val="dk1"/>
                </a:solidFill>
                <a:uFill>
                  <a:noFill/>
                </a:uFill>
                <a:hlinkClick r:id="rId4">
                  <a:extLst>
                    <a:ext uri="{A12FA001-AC4F-418D-AE19-62706E023703}">
                      <ahyp:hlinkClr val="tx"/>
                    </a:ext>
                  </a:extLst>
                </a:hlinkClick>
              </a:rPr>
              <a:t> </a:t>
            </a:r>
            <a:r>
              <a:rPr lang="en" sz="5657">
                <a:solidFill>
                  <a:srgbClr val="6C6C6C"/>
                </a:solidFill>
                <a:uFill>
                  <a:noFill/>
                </a:uFill>
                <a:hlinkClick r:id="rId5">
                  <a:extLst>
                    <a:ext uri="{A12FA001-AC4F-418D-AE19-62706E023703}">
                      <ahyp:hlinkClr val="tx"/>
                    </a:ext>
                  </a:extLst>
                </a:hlinkClick>
              </a:rPr>
              <a:t>scientists</a:t>
            </a:r>
            <a:r>
              <a:rPr lang="en" sz="5657">
                <a:solidFill>
                  <a:srgbClr val="666666"/>
                </a:solidFill>
              </a:rPr>
              <a:t> supply algorithms with labeled training data and define the variables they want the algorithm to assess for correlations. </a:t>
            </a:r>
            <a:r>
              <a:rPr b="1" lang="en" sz="5657">
                <a:solidFill>
                  <a:srgbClr val="666666"/>
                </a:solidFill>
              </a:rPr>
              <a:t>Both the input and the output of the algorithm is specified.</a:t>
            </a:r>
            <a:endParaRPr b="1" sz="5657">
              <a:solidFill>
                <a:srgbClr val="666666"/>
              </a:solidFill>
            </a:endParaRPr>
          </a:p>
          <a:p>
            <a:pPr indent="0" lvl="0" marL="0" rtl="0" algn="l">
              <a:lnSpc>
                <a:spcPct val="150000"/>
              </a:lnSpc>
              <a:spcBef>
                <a:spcPts val="1200"/>
              </a:spcBef>
              <a:spcAft>
                <a:spcPts val="0"/>
              </a:spcAft>
              <a:buNone/>
            </a:pPr>
            <a:r>
              <a:rPr b="1" lang="en" sz="5657">
                <a:solidFill>
                  <a:srgbClr val="666666"/>
                </a:solidFill>
              </a:rPr>
              <a:t>Learning from someone(teacher or supervisor)</a:t>
            </a:r>
            <a:r>
              <a:rPr lang="en" sz="5657">
                <a:solidFill>
                  <a:srgbClr val="666666"/>
                </a:solidFill>
              </a:rPr>
              <a:t>Inputs are called </a:t>
            </a:r>
            <a:r>
              <a:rPr b="1" lang="en" sz="5657" u="sng">
                <a:solidFill>
                  <a:srgbClr val="666666"/>
                </a:solidFill>
              </a:rPr>
              <a:t>features </a:t>
            </a:r>
            <a:r>
              <a:rPr lang="en" sz="5657">
                <a:solidFill>
                  <a:srgbClr val="666666"/>
                </a:solidFill>
              </a:rPr>
              <a:t>and Output is  called </a:t>
            </a:r>
            <a:r>
              <a:rPr b="1" lang="en" sz="5657" u="sng">
                <a:solidFill>
                  <a:srgbClr val="666666"/>
                </a:solidFill>
              </a:rPr>
              <a:t>label</a:t>
            </a:r>
            <a:r>
              <a:rPr lang="en" sz="5657">
                <a:solidFill>
                  <a:srgbClr val="666666"/>
                </a:solidFill>
              </a:rPr>
              <a:t>.</a:t>
            </a:r>
            <a:endParaRPr sz="5657">
              <a:solidFill>
                <a:srgbClr val="666666"/>
              </a:solidFill>
            </a:endParaRPr>
          </a:p>
          <a:p>
            <a:pPr indent="0" lvl="0" marL="0" rtl="0" algn="l">
              <a:lnSpc>
                <a:spcPct val="150000"/>
              </a:lnSpc>
              <a:spcBef>
                <a:spcPts val="1200"/>
              </a:spcBef>
              <a:spcAft>
                <a:spcPts val="0"/>
              </a:spcAft>
              <a:buNone/>
            </a:pPr>
            <a:r>
              <a:rPr b="1" lang="en" sz="5657" u="sng">
                <a:solidFill>
                  <a:schemeClr val="dk1"/>
                </a:solidFill>
              </a:rPr>
              <a:t>Unsupervised Learning:</a:t>
            </a:r>
            <a:r>
              <a:rPr b="1" lang="en" sz="5657">
                <a:solidFill>
                  <a:srgbClr val="666666"/>
                </a:solidFill>
              </a:rPr>
              <a:t> </a:t>
            </a:r>
            <a:r>
              <a:rPr lang="en" sz="5657">
                <a:solidFill>
                  <a:srgbClr val="666666"/>
                </a:solidFill>
              </a:rPr>
              <a:t>This type of machine learning involves algorithms that train on unlabeled data. The algorithm scans through data sets looking for any meaningful connection. The data that algorithms train on as well as the predictions or recommendations they output are predetermined.</a:t>
            </a:r>
            <a:endParaRPr sz="5657">
              <a:solidFill>
                <a:srgbClr val="666666"/>
              </a:solidFill>
            </a:endParaRPr>
          </a:p>
          <a:p>
            <a:pPr indent="0" lvl="0" marL="0" rtl="0" algn="l">
              <a:lnSpc>
                <a:spcPct val="150000"/>
              </a:lnSpc>
              <a:spcBef>
                <a:spcPts val="1200"/>
              </a:spcBef>
              <a:spcAft>
                <a:spcPts val="0"/>
              </a:spcAft>
              <a:buClr>
                <a:schemeClr val="dk1"/>
              </a:buClr>
              <a:buSzPts val="275"/>
              <a:buFont typeface="Arial"/>
              <a:buNone/>
            </a:pPr>
            <a:r>
              <a:rPr b="1" lang="en" sz="5657">
                <a:solidFill>
                  <a:srgbClr val="666666"/>
                </a:solidFill>
              </a:rPr>
              <a:t>Learning on your own(without any external guidance)Consists of </a:t>
            </a:r>
            <a:r>
              <a:rPr b="1" lang="en" sz="5657" u="sng">
                <a:solidFill>
                  <a:srgbClr val="666666"/>
                </a:solidFill>
              </a:rPr>
              <a:t>features only.</a:t>
            </a:r>
            <a:endParaRPr b="1" sz="5657" u="sng">
              <a:solidFill>
                <a:srgbClr val="666666"/>
              </a:solidFill>
            </a:endParaRPr>
          </a:p>
          <a:p>
            <a:pPr indent="0" lvl="0" marL="0" rtl="0" algn="l">
              <a:lnSpc>
                <a:spcPct val="150000"/>
              </a:lnSpc>
              <a:spcBef>
                <a:spcPts val="1200"/>
              </a:spcBef>
              <a:spcAft>
                <a:spcPts val="0"/>
              </a:spcAft>
              <a:buNone/>
            </a:pPr>
            <a:r>
              <a:rPr b="1" lang="en" sz="5657" u="sng">
                <a:solidFill>
                  <a:schemeClr val="dk1"/>
                </a:solidFill>
              </a:rPr>
              <a:t>Reinforcement Learning: </a:t>
            </a:r>
            <a:r>
              <a:rPr lang="en" sz="5657">
                <a:solidFill>
                  <a:srgbClr val="666666"/>
                </a:solidFill>
              </a:rPr>
              <a:t>Data scientists typically use </a:t>
            </a:r>
            <a:r>
              <a:rPr lang="en" sz="5657">
                <a:solidFill>
                  <a:srgbClr val="6C6C6C"/>
                </a:solidFill>
                <a:uFill>
                  <a:noFill/>
                </a:uFill>
                <a:hlinkClick r:id="rId6">
                  <a:extLst>
                    <a:ext uri="{A12FA001-AC4F-418D-AE19-62706E023703}">
                      <ahyp:hlinkClr val="tx"/>
                    </a:ext>
                  </a:extLst>
                </a:hlinkClick>
              </a:rPr>
              <a:t>reinforcement learning</a:t>
            </a:r>
            <a:r>
              <a:rPr lang="en" sz="5657">
                <a:solidFill>
                  <a:srgbClr val="666666"/>
                </a:solidFill>
              </a:rPr>
              <a:t> to teach a machine to complete a multi-step process for which there are clearly defined rules. Data scientists program an algorithm to complete a task and give it positive or negative cues as it works out how to complete a task. But for the most part, the algorithm decides on its own what steps to take along the way.</a:t>
            </a:r>
            <a:endParaRPr sz="5657">
              <a:solidFill>
                <a:srgbClr val="666666"/>
              </a:solidFill>
            </a:endParaRPr>
          </a:p>
          <a:p>
            <a:pPr indent="0" lvl="0" marL="0" rtl="0" algn="l">
              <a:lnSpc>
                <a:spcPct val="90000"/>
              </a:lnSpc>
              <a:spcBef>
                <a:spcPts val="1200"/>
              </a:spcBef>
              <a:spcAft>
                <a:spcPts val="0"/>
              </a:spcAft>
              <a:buClr>
                <a:schemeClr val="dk1"/>
              </a:buClr>
              <a:buSzPts val="275"/>
              <a:buFont typeface="Arial"/>
              <a:buNone/>
            </a:pPr>
            <a:r>
              <a:rPr b="1" lang="en" sz="5657"/>
              <a:t>This is the kind of ML where reward is given when the task is completed else penalty is issued.</a:t>
            </a:r>
            <a:endParaRPr b="1" sz="5657"/>
          </a:p>
          <a:p>
            <a:pPr indent="0" lvl="0" marL="0" rtl="0" algn="l">
              <a:lnSpc>
                <a:spcPct val="150000"/>
              </a:lnSpc>
              <a:spcBef>
                <a:spcPts val="0"/>
              </a:spcBef>
              <a:spcAft>
                <a:spcPts val="0"/>
              </a:spcAft>
              <a:buNone/>
            </a:pPr>
            <a:r>
              <a:t/>
            </a:r>
            <a:endParaRPr b="1" sz="3500">
              <a:solidFill>
                <a:srgbClr val="666666"/>
              </a:solidFill>
            </a:endParaRPr>
          </a:p>
          <a:p>
            <a:pPr indent="0" lvl="0" marL="0" rtl="0" algn="l">
              <a:spcBef>
                <a:spcPts val="1200"/>
              </a:spcBef>
              <a:spcAft>
                <a:spcPts val="1200"/>
              </a:spcAft>
              <a:buNone/>
            </a:pPr>
            <a:r>
              <a:t/>
            </a:r>
            <a:endParaRPr sz="16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1331100" y="152400"/>
            <a:ext cx="6641081"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8"/>
          <p:cNvPicPr preferRelativeResize="0"/>
          <p:nvPr/>
        </p:nvPicPr>
        <p:blipFill>
          <a:blip r:embed="rId3">
            <a:alphaModFix/>
          </a:blip>
          <a:stretch>
            <a:fillRect/>
          </a:stretch>
        </p:blipFill>
        <p:spPr>
          <a:xfrm>
            <a:off x="1309675" y="152400"/>
            <a:ext cx="6281554"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429575" y="91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74"/>
              <a:t>SUPERVISED MACHINE LEARNING</a:t>
            </a:r>
            <a:endParaRPr b="1" sz="1974"/>
          </a:p>
          <a:p>
            <a:pPr indent="0" lvl="0" marL="0" rtl="0" algn="l">
              <a:spcBef>
                <a:spcPts val="0"/>
              </a:spcBef>
              <a:spcAft>
                <a:spcPts val="0"/>
              </a:spcAft>
              <a:buSzPts val="990"/>
              <a:buNone/>
            </a:pPr>
            <a:r>
              <a:t/>
            </a:r>
            <a:endParaRPr b="1" sz="1974">
              <a:solidFill>
                <a:srgbClr val="525252"/>
              </a:solidFill>
            </a:endParaRPr>
          </a:p>
        </p:txBody>
      </p:sp>
      <p:sp>
        <p:nvSpPr>
          <p:cNvPr id="88" name="Google Shape;88;p19"/>
          <p:cNvSpPr txBox="1"/>
          <p:nvPr>
            <p:ph idx="1" type="body"/>
          </p:nvPr>
        </p:nvSpPr>
        <p:spPr>
          <a:xfrm>
            <a:off x="354575" y="278625"/>
            <a:ext cx="8520600" cy="4446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935"/>
              <a:buFont typeface="Arial"/>
              <a:buNone/>
            </a:pPr>
            <a:r>
              <a:rPr lang="en" sz="1400">
                <a:solidFill>
                  <a:srgbClr val="525252"/>
                </a:solidFill>
              </a:rPr>
              <a:t>          </a:t>
            </a:r>
            <a:endParaRPr sz="1400">
              <a:solidFill>
                <a:srgbClr val="525252"/>
              </a:solidFill>
            </a:endParaRPr>
          </a:p>
          <a:p>
            <a:pPr indent="0" lvl="0" marL="0" rtl="0" algn="l">
              <a:lnSpc>
                <a:spcPct val="105000"/>
              </a:lnSpc>
              <a:spcBef>
                <a:spcPts val="0"/>
              </a:spcBef>
              <a:spcAft>
                <a:spcPts val="0"/>
              </a:spcAft>
              <a:buClr>
                <a:schemeClr val="dk1"/>
              </a:buClr>
              <a:buSzPts val="935"/>
              <a:buFont typeface="Arial"/>
              <a:buNone/>
            </a:pPr>
            <a:r>
              <a:rPr lang="en" sz="1400">
                <a:solidFill>
                  <a:srgbClr val="0062FF"/>
                </a:solidFill>
                <a:uFill>
                  <a:noFill/>
                </a:uFill>
                <a:hlinkClick r:id="rId3">
                  <a:extLst>
                    <a:ext uri="{A12FA001-AC4F-418D-AE19-62706E023703}">
                      <ahyp:hlinkClr val="tx"/>
                    </a:ext>
                  </a:extLst>
                </a:hlinkClick>
              </a:rPr>
              <a:t>Supervised learning</a:t>
            </a:r>
            <a:r>
              <a:rPr lang="en" sz="1400">
                <a:solidFill>
                  <a:srgbClr val="525252"/>
                </a:solidFill>
              </a:rPr>
              <a:t>, also known as supervised machine learning, is defined by its use of labeled datasets to train algorithms that to classify data or predict outcomes accurately. As input data is fed into the model, it adjusts its weights until the model has been fitted appropriately. This occurs as part of the cross validation process to ensure that the model avoids </a:t>
            </a:r>
            <a:r>
              <a:rPr lang="en" sz="1400">
                <a:solidFill>
                  <a:srgbClr val="0062FF"/>
                </a:solidFill>
                <a:uFill>
                  <a:noFill/>
                </a:uFill>
                <a:hlinkClick r:id="rId4">
                  <a:extLst>
                    <a:ext uri="{A12FA001-AC4F-418D-AE19-62706E023703}">
                      <ahyp:hlinkClr val="tx"/>
                    </a:ext>
                  </a:extLst>
                </a:hlinkClick>
              </a:rPr>
              <a:t>overfitting</a:t>
            </a:r>
            <a:r>
              <a:rPr lang="en" sz="1400">
                <a:solidFill>
                  <a:srgbClr val="525252"/>
                </a:solidFill>
              </a:rPr>
              <a:t> or </a:t>
            </a:r>
            <a:r>
              <a:rPr lang="en" sz="1400">
                <a:solidFill>
                  <a:srgbClr val="0062FF"/>
                </a:solidFill>
                <a:uFill>
                  <a:noFill/>
                </a:uFill>
                <a:hlinkClick r:id="rId5">
                  <a:extLst>
                    <a:ext uri="{A12FA001-AC4F-418D-AE19-62706E023703}">
                      <ahyp:hlinkClr val="tx"/>
                    </a:ext>
                  </a:extLst>
                </a:hlinkClick>
              </a:rPr>
              <a:t>underfitting</a:t>
            </a:r>
            <a:r>
              <a:rPr lang="en" sz="1400">
                <a:solidFill>
                  <a:srgbClr val="525252"/>
                </a:solidFill>
              </a:rPr>
              <a:t>. Supervised learning helps organizations solve for a variety of real-world problems at scale, such as classifying spam in a separate folder from your inbox. </a:t>
            </a:r>
            <a:endParaRPr sz="1400">
              <a:solidFill>
                <a:srgbClr val="525252"/>
              </a:solidFill>
            </a:endParaRPr>
          </a:p>
          <a:p>
            <a:pPr indent="0" lvl="0" marL="0" rtl="0" algn="l">
              <a:lnSpc>
                <a:spcPct val="105000"/>
              </a:lnSpc>
              <a:spcBef>
                <a:spcPts val="1800"/>
              </a:spcBef>
              <a:spcAft>
                <a:spcPts val="0"/>
              </a:spcAft>
              <a:buClr>
                <a:schemeClr val="dk1"/>
              </a:buClr>
              <a:buSzPts val="935"/>
              <a:buFont typeface="Arial"/>
              <a:buNone/>
            </a:pPr>
            <a:r>
              <a:rPr lang="en" sz="1400">
                <a:solidFill>
                  <a:srgbClr val="525252"/>
                </a:solidFill>
              </a:rPr>
              <a:t>Supervised learning can be separated into two types of problems when data mining—classification and regression:</a:t>
            </a:r>
            <a:endParaRPr sz="1400">
              <a:solidFill>
                <a:srgbClr val="525252"/>
              </a:solidFill>
            </a:endParaRPr>
          </a:p>
          <a:p>
            <a:pPr indent="-317500" lvl="0" marL="457200" rtl="0" algn="l">
              <a:lnSpc>
                <a:spcPct val="105000"/>
              </a:lnSpc>
              <a:spcBef>
                <a:spcPts val="1800"/>
              </a:spcBef>
              <a:spcAft>
                <a:spcPts val="0"/>
              </a:spcAft>
              <a:buClr>
                <a:srgbClr val="525252"/>
              </a:buClr>
              <a:buSzPts val="1400"/>
              <a:buChar char="●"/>
            </a:pPr>
            <a:r>
              <a:rPr lang="en" sz="1400">
                <a:solidFill>
                  <a:srgbClr val="525252"/>
                </a:solidFill>
              </a:rPr>
              <a:t>Classification uses an algorithm to accurately assign test data into specific categories. It recognizes specific entities within the dataset and attempts to draw some conclusions on how those entities should be labeled or defined. Common classification algorithms are linear classifiers, support vector machines (SVM), decision trees, k-nearest neighbor, and random forest, which are described in more detail below.                                                                                                                                                     </a:t>
            </a:r>
            <a:endParaRPr sz="1400">
              <a:solidFill>
                <a:srgbClr val="525252"/>
              </a:solidFill>
            </a:endParaRPr>
          </a:p>
          <a:p>
            <a:pPr indent="-317500" lvl="0" marL="457200" rtl="0" algn="l">
              <a:lnSpc>
                <a:spcPct val="105000"/>
              </a:lnSpc>
              <a:spcBef>
                <a:spcPts val="0"/>
              </a:spcBef>
              <a:spcAft>
                <a:spcPts val="0"/>
              </a:spcAft>
              <a:buClr>
                <a:srgbClr val="525252"/>
              </a:buClr>
              <a:buSzPts val="1400"/>
              <a:buChar char="●"/>
            </a:pPr>
            <a:r>
              <a:rPr lang="en" sz="1400">
                <a:solidFill>
                  <a:srgbClr val="525252"/>
                </a:solidFill>
              </a:rPr>
              <a:t>Regression is used to understand the relationship between dependent and independent variables. It is commonly used to make projections, such as for sales revenue for a given business. </a:t>
            </a:r>
            <a:r>
              <a:rPr lang="en" sz="1400">
                <a:solidFill>
                  <a:srgbClr val="0062FF"/>
                </a:solidFill>
                <a:uFill>
                  <a:noFill/>
                </a:uFill>
                <a:hlinkClick r:id="rId6">
                  <a:extLst>
                    <a:ext uri="{A12FA001-AC4F-418D-AE19-62706E023703}">
                      <ahyp:hlinkClr val="tx"/>
                    </a:ext>
                  </a:extLst>
                </a:hlinkClick>
              </a:rPr>
              <a:t>Linear regression</a:t>
            </a:r>
            <a:r>
              <a:rPr lang="en" sz="1400">
                <a:solidFill>
                  <a:srgbClr val="525252"/>
                </a:solidFill>
              </a:rPr>
              <a:t>, </a:t>
            </a:r>
            <a:r>
              <a:rPr lang="en" sz="1400">
                <a:solidFill>
                  <a:srgbClr val="0062FF"/>
                </a:solidFill>
                <a:uFill>
                  <a:noFill/>
                </a:uFill>
                <a:hlinkClick r:id="rId7">
                  <a:extLst>
                    <a:ext uri="{A12FA001-AC4F-418D-AE19-62706E023703}">
                      <ahyp:hlinkClr val="tx"/>
                    </a:ext>
                  </a:extLst>
                </a:hlinkClick>
              </a:rPr>
              <a:t>logistical regression</a:t>
            </a:r>
            <a:r>
              <a:rPr lang="en" sz="1400">
                <a:solidFill>
                  <a:srgbClr val="525252"/>
                </a:solidFill>
              </a:rPr>
              <a:t>, and polynomial regression are popular regression algorithms.</a:t>
            </a:r>
            <a:endParaRPr sz="1400">
              <a:solidFill>
                <a:srgbClr val="525252"/>
              </a:solidFill>
            </a:endParaRPr>
          </a:p>
          <a:p>
            <a:pPr indent="0" lvl="0" marL="0" rtl="0" algn="l">
              <a:lnSpc>
                <a:spcPct val="105000"/>
              </a:lnSpc>
              <a:spcBef>
                <a:spcPts val="1800"/>
              </a:spcBef>
              <a:spcAft>
                <a:spcPts val="1200"/>
              </a:spcAft>
              <a:buSzPts val="935"/>
              <a:buNone/>
            </a:pPr>
            <a:r>
              <a:t/>
            </a:r>
            <a:endParaRPr sz="153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sp>
        <p:nvSpPr>
          <p:cNvPr id="94" name="Google Shape;9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Linear regression is used to identify the relationship between a dependent </a:t>
            </a:r>
            <a:endParaRPr sz="1200">
              <a:solidFill>
                <a:schemeClr val="dk1"/>
              </a:solidFill>
            </a:endParaRPr>
          </a:p>
          <a:p>
            <a:pPr indent="0" lvl="0" marL="0" rtl="0" algn="l">
              <a:spcBef>
                <a:spcPts val="1200"/>
              </a:spcBef>
              <a:spcAft>
                <a:spcPts val="0"/>
              </a:spcAft>
              <a:buNone/>
            </a:pPr>
            <a:r>
              <a:rPr lang="en" sz="1200">
                <a:solidFill>
                  <a:schemeClr val="dk1"/>
                </a:solidFill>
              </a:rPr>
              <a:t>variable and one or more independent variables and is typically leveraged to</a:t>
            </a:r>
            <a:endParaRPr sz="1200">
              <a:solidFill>
                <a:schemeClr val="dk1"/>
              </a:solidFill>
            </a:endParaRPr>
          </a:p>
          <a:p>
            <a:pPr indent="0" lvl="0" marL="0" rtl="0" algn="l">
              <a:spcBef>
                <a:spcPts val="1200"/>
              </a:spcBef>
              <a:spcAft>
                <a:spcPts val="0"/>
              </a:spcAft>
              <a:buNone/>
            </a:pPr>
            <a:r>
              <a:rPr lang="en" sz="1200">
                <a:solidFill>
                  <a:schemeClr val="dk1"/>
                </a:solidFill>
              </a:rPr>
              <a:t> make predictions about future outcomes. When there is only one independent </a:t>
            </a:r>
            <a:endParaRPr sz="1200">
              <a:solidFill>
                <a:schemeClr val="dk1"/>
              </a:solidFill>
            </a:endParaRPr>
          </a:p>
          <a:p>
            <a:pPr indent="0" lvl="0" marL="0" rtl="0" algn="l">
              <a:spcBef>
                <a:spcPts val="1200"/>
              </a:spcBef>
              <a:spcAft>
                <a:spcPts val="0"/>
              </a:spcAft>
              <a:buNone/>
            </a:pPr>
            <a:r>
              <a:rPr lang="en" sz="1200">
                <a:solidFill>
                  <a:schemeClr val="dk1"/>
                </a:solidFill>
              </a:rPr>
              <a:t>variable and one dependent variable, it is known as simple linear regression. </a:t>
            </a:r>
            <a:endParaRPr sz="1200">
              <a:solidFill>
                <a:schemeClr val="dk1"/>
              </a:solidFill>
            </a:endParaRPr>
          </a:p>
          <a:p>
            <a:pPr indent="0" lvl="0" marL="0" rtl="0" algn="l">
              <a:spcBef>
                <a:spcPts val="1200"/>
              </a:spcBef>
              <a:spcAft>
                <a:spcPts val="0"/>
              </a:spcAft>
              <a:buNone/>
            </a:pPr>
            <a:r>
              <a:rPr lang="en" sz="1200">
                <a:solidFill>
                  <a:schemeClr val="dk1"/>
                </a:solidFill>
              </a:rPr>
              <a:t>As the number of independent variables increases, it is referred to as multiple </a:t>
            </a:r>
            <a:endParaRPr sz="1200">
              <a:solidFill>
                <a:schemeClr val="dk1"/>
              </a:solidFill>
            </a:endParaRPr>
          </a:p>
          <a:p>
            <a:pPr indent="0" lvl="0" marL="0" rtl="0" algn="l">
              <a:spcBef>
                <a:spcPts val="1200"/>
              </a:spcBef>
              <a:spcAft>
                <a:spcPts val="0"/>
              </a:spcAft>
              <a:buNone/>
            </a:pPr>
            <a:r>
              <a:rPr lang="en" sz="1200">
                <a:solidFill>
                  <a:schemeClr val="dk1"/>
                </a:solidFill>
              </a:rPr>
              <a:t>linear regression. For each type of linear regression, it seeks to plot a line of </a:t>
            </a:r>
            <a:endParaRPr sz="1200">
              <a:solidFill>
                <a:schemeClr val="dk1"/>
              </a:solidFill>
            </a:endParaRPr>
          </a:p>
          <a:p>
            <a:pPr indent="0" lvl="0" marL="0" rtl="0" algn="l">
              <a:spcBef>
                <a:spcPts val="1200"/>
              </a:spcBef>
              <a:spcAft>
                <a:spcPts val="0"/>
              </a:spcAft>
              <a:buNone/>
            </a:pPr>
            <a:r>
              <a:rPr lang="en" sz="1200">
                <a:solidFill>
                  <a:schemeClr val="dk1"/>
                </a:solidFill>
              </a:rPr>
              <a:t>best fit, which is calculated through the method of least squares. However, </a:t>
            </a:r>
            <a:endParaRPr sz="1200">
              <a:solidFill>
                <a:schemeClr val="dk1"/>
              </a:solidFill>
            </a:endParaRPr>
          </a:p>
          <a:p>
            <a:pPr indent="0" lvl="0" marL="0" rtl="0" algn="l">
              <a:spcBef>
                <a:spcPts val="1200"/>
              </a:spcBef>
              <a:spcAft>
                <a:spcPts val="1200"/>
              </a:spcAft>
              <a:buNone/>
            </a:pPr>
            <a:r>
              <a:rPr lang="en" sz="1200">
                <a:solidFill>
                  <a:schemeClr val="dk1"/>
                </a:solidFill>
              </a:rPr>
              <a:t>unlike other regression models, this line is straight when plotted on a graph.</a:t>
            </a:r>
            <a:endParaRPr>
              <a:solidFill>
                <a:schemeClr val="dk1"/>
              </a:solidFill>
            </a:endParaRPr>
          </a:p>
        </p:txBody>
      </p:sp>
      <p:pic>
        <p:nvPicPr>
          <p:cNvPr id="95" name="Google Shape;95;p20"/>
          <p:cNvPicPr preferRelativeResize="0"/>
          <p:nvPr/>
        </p:nvPicPr>
        <p:blipFill>
          <a:blip r:embed="rId3">
            <a:alphaModFix/>
          </a:blip>
          <a:stretch>
            <a:fillRect/>
          </a:stretch>
        </p:blipFill>
        <p:spPr>
          <a:xfrm>
            <a:off x="6054325" y="1332275"/>
            <a:ext cx="2383650" cy="238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REGRESSON</a:t>
            </a:r>
            <a:endParaRPr/>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chemeClr val="dk1"/>
                </a:solidFill>
              </a:rPr>
              <a:t>While linear regression is leveraged when dependent variables are continuous, logistical regression is selected when the dependent variable is categorical, meaning they have binary outputs, such as "true" and "false" or "yes" and "no." While both regression models seek to understand relationships between data inputs, logistic regression is mainly used to solve binary classification problems, such as spam identification.</a:t>
            </a:r>
            <a:endParaRPr sz="1900">
              <a:solidFill>
                <a:schemeClr val="dk1"/>
              </a:solidFill>
            </a:endParaRPr>
          </a:p>
        </p:txBody>
      </p:sp>
      <p:pic>
        <p:nvPicPr>
          <p:cNvPr id="102" name="Google Shape;102;p21"/>
          <p:cNvPicPr preferRelativeResize="0"/>
          <p:nvPr/>
        </p:nvPicPr>
        <p:blipFill>
          <a:blip r:embed="rId3">
            <a:alphaModFix/>
          </a:blip>
          <a:stretch>
            <a:fillRect/>
          </a:stretch>
        </p:blipFill>
        <p:spPr>
          <a:xfrm>
            <a:off x="4750600" y="2227650"/>
            <a:ext cx="3725475" cy="2636050"/>
          </a:xfrm>
          <a:prstGeom prst="rect">
            <a:avLst/>
          </a:prstGeom>
          <a:noFill/>
          <a:ln>
            <a:noFill/>
          </a:ln>
        </p:spPr>
      </p:pic>
      <p:pic>
        <p:nvPicPr>
          <p:cNvPr id="103" name="Google Shape;103;p21"/>
          <p:cNvPicPr preferRelativeResize="0"/>
          <p:nvPr/>
        </p:nvPicPr>
        <p:blipFill>
          <a:blip r:embed="rId4">
            <a:alphaModFix/>
          </a:blip>
          <a:stretch>
            <a:fillRect/>
          </a:stretch>
        </p:blipFill>
        <p:spPr>
          <a:xfrm>
            <a:off x="311700" y="2164550"/>
            <a:ext cx="3810000" cy="2762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