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8" r:id="rId4"/>
    <p:sldId id="259" r:id="rId5"/>
    <p:sldId id="260" r:id="rId6"/>
    <p:sldId id="262" r:id="rId7"/>
    <p:sldId id="281" r:id="rId8"/>
    <p:sldId id="282" r:id="rId9"/>
    <p:sldId id="279" r:id="rId10"/>
    <p:sldId id="283" r:id="rId11"/>
    <p:sldId id="284" r:id="rId12"/>
    <p:sldId id="285" r:id="rId13"/>
    <p:sldId id="286" r:id="rId14"/>
    <p:sldId id="287" r:id="rId15"/>
    <p:sldId id="288" r:id="rId16"/>
    <p:sldId id="289" r:id="rId17"/>
    <p:sldId id="290" r:id="rId18"/>
    <p:sldId id="291" r:id="rId19"/>
    <p:sldId id="292" r:id="rId20"/>
    <p:sldId id="293"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p:scale>
          <a:sx n="66" d="100"/>
          <a:sy n="66" d="100"/>
        </p:scale>
        <p:origin x="1483"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4BBC-A060-A3F8-6CD0-C069BB933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876386-315B-648C-82A8-CDEB47DDC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D53FFD-EB7E-2F61-63A1-92170A82F5F5}"/>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5" name="Footer Placeholder 4">
            <a:extLst>
              <a:ext uri="{FF2B5EF4-FFF2-40B4-BE49-F238E27FC236}">
                <a16:creationId xmlns:a16="http://schemas.microsoft.com/office/drawing/2014/main" id="{16F72505-2A33-FAE4-9C33-BB7456478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75C35-7496-D95E-21FA-98CDB6B3CFC5}"/>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4188376192"/>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CD7E-291B-203A-4AC5-0D002D3963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F9D680-5BBD-84AF-2158-A98AAC1DF8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2ADD58-DC09-580D-C076-56D6ED5E0808}"/>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5" name="Footer Placeholder 4">
            <a:extLst>
              <a:ext uri="{FF2B5EF4-FFF2-40B4-BE49-F238E27FC236}">
                <a16:creationId xmlns:a16="http://schemas.microsoft.com/office/drawing/2014/main" id="{D89C57F1-D571-3C4F-6A8F-835FF8623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E0FD82-EF40-9DA7-3205-21B1376A4B66}"/>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2762697430"/>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91EEA5-A095-185F-81DF-104E703936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56F00B-ABB3-60E2-3C89-3EBDBE3C9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0046B8-38E1-D8C0-0FB1-C9B0542036FC}"/>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5" name="Footer Placeholder 4">
            <a:extLst>
              <a:ext uri="{FF2B5EF4-FFF2-40B4-BE49-F238E27FC236}">
                <a16:creationId xmlns:a16="http://schemas.microsoft.com/office/drawing/2014/main" id="{B2C628DA-DE74-D4DF-3187-2ECEC91B4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81BB8-35AE-75B4-0B30-7BB4640F67FF}"/>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1982656815"/>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E5AE-46CE-763D-27CD-818567DBA1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3B702C-E723-BA42-8595-A245CFD65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719FD-B866-4380-A592-BF52DBD3B9AC}"/>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5" name="Footer Placeholder 4">
            <a:extLst>
              <a:ext uri="{FF2B5EF4-FFF2-40B4-BE49-F238E27FC236}">
                <a16:creationId xmlns:a16="http://schemas.microsoft.com/office/drawing/2014/main" id="{59428A17-5196-F125-BF36-965E65D8F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D9D85-D910-067A-C94E-FFFF2754140D}"/>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2398136638"/>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1D2F-A975-AC59-F84F-EFCB25FA7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A9ABA9-9627-7065-1437-38CF42534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36F7B-9B5C-7343-BD94-C2CCDCD108C9}"/>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5" name="Footer Placeholder 4">
            <a:extLst>
              <a:ext uri="{FF2B5EF4-FFF2-40B4-BE49-F238E27FC236}">
                <a16:creationId xmlns:a16="http://schemas.microsoft.com/office/drawing/2014/main" id="{CA4B9E02-5FC2-4516-0A72-3410BF60B1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681519-C90A-E1B8-DDBA-665B90C4D4A9}"/>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3433081545"/>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BCC3-D4A7-E3E1-4BD2-4C13DEA7BD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1532BB-8EE1-DC51-24C1-76F420FC5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DE92B6-1B12-60DB-F749-B26AF0AEB4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6828A1-0EF5-C333-AA0E-4FAD97DAD12B}"/>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6" name="Footer Placeholder 5">
            <a:extLst>
              <a:ext uri="{FF2B5EF4-FFF2-40B4-BE49-F238E27FC236}">
                <a16:creationId xmlns:a16="http://schemas.microsoft.com/office/drawing/2014/main" id="{B695CE8D-E69C-2387-8FCF-A9B4818677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6F4FD2-8BFE-B7D4-8399-4D11BF520940}"/>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2822317962"/>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4582-ECD8-E50D-9E4D-819F2BA03B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5933FB-BBBE-E342-4F11-013435ADC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E7C126-45C4-05DE-0D63-88EE711102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D0E7E4-6286-39C4-EA94-F498499DC9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67678-1DE1-1768-D08F-BC2DCD781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ACCB3B-4737-2468-6469-2544BB045985}"/>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8" name="Footer Placeholder 7">
            <a:extLst>
              <a:ext uri="{FF2B5EF4-FFF2-40B4-BE49-F238E27FC236}">
                <a16:creationId xmlns:a16="http://schemas.microsoft.com/office/drawing/2014/main" id="{31E534C6-D18D-7B6C-0FAE-85EA2F1DCC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551F59-76D1-C003-B35C-742829C9EF3E}"/>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2848583574"/>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C8AE-D034-30AD-23B6-334264A738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9E8F59-BB5F-A818-4F14-EEA7D4F47271}"/>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4" name="Footer Placeholder 3">
            <a:extLst>
              <a:ext uri="{FF2B5EF4-FFF2-40B4-BE49-F238E27FC236}">
                <a16:creationId xmlns:a16="http://schemas.microsoft.com/office/drawing/2014/main" id="{5A06EAE7-D409-4CEB-785F-76735679DD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218194-A463-7556-9ED1-6808D2724B34}"/>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1354732360"/>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56C76C-E14A-1302-DE92-DD2587B14D21}"/>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3" name="Footer Placeholder 2">
            <a:extLst>
              <a:ext uri="{FF2B5EF4-FFF2-40B4-BE49-F238E27FC236}">
                <a16:creationId xmlns:a16="http://schemas.microsoft.com/office/drawing/2014/main" id="{B8DDD793-8898-E255-1BD8-E3BEE4A47E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2E298B-1B5F-5F53-2736-5EA4B4D9DF91}"/>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2142677654"/>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D871-3871-2A64-8D1E-1AB8E8C26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B85D5F-BEAD-252F-3FE8-232C26440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B521E7-00CE-C369-3C1F-266887703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C2FF4-1A0A-B6A9-83EA-928AC478632D}"/>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6" name="Footer Placeholder 5">
            <a:extLst>
              <a:ext uri="{FF2B5EF4-FFF2-40B4-BE49-F238E27FC236}">
                <a16:creationId xmlns:a16="http://schemas.microsoft.com/office/drawing/2014/main" id="{F2729C6F-089B-99D1-9177-C26071758A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2BB16-036F-8C09-1EB2-E3141B75A8B6}"/>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564571229"/>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CF233-235A-E07B-39F8-F19C36C1E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9FB0D7-0DBF-4FA9-0024-03EB29034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79D4CA-A286-B5AF-A887-1DDD4D63D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60128-A113-CB6B-D8E1-2754DBC69519}"/>
              </a:ext>
            </a:extLst>
          </p:cNvPr>
          <p:cNvSpPr>
            <a:spLocks noGrp="1"/>
          </p:cNvSpPr>
          <p:nvPr>
            <p:ph type="dt" sz="half" idx="10"/>
          </p:nvPr>
        </p:nvSpPr>
        <p:spPr/>
        <p:txBody>
          <a:bodyPr/>
          <a:lstStyle/>
          <a:p>
            <a:fld id="{C38593BB-7984-4EAB-ACB8-8C52AA42FCDD}" type="datetimeFigureOut">
              <a:rPr lang="en-IN" smtClean="0"/>
              <a:t>24-04-2025</a:t>
            </a:fld>
            <a:endParaRPr lang="en-IN"/>
          </a:p>
        </p:txBody>
      </p:sp>
      <p:sp>
        <p:nvSpPr>
          <p:cNvPr id="6" name="Footer Placeholder 5">
            <a:extLst>
              <a:ext uri="{FF2B5EF4-FFF2-40B4-BE49-F238E27FC236}">
                <a16:creationId xmlns:a16="http://schemas.microsoft.com/office/drawing/2014/main" id="{08137859-0B42-4F18-5260-606312A60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77CE7-0916-BFFA-764E-B3DADBF3E37C}"/>
              </a:ext>
            </a:extLst>
          </p:cNvPr>
          <p:cNvSpPr>
            <a:spLocks noGrp="1"/>
          </p:cNvSpPr>
          <p:nvPr>
            <p:ph type="sldNum" sz="quarter" idx="12"/>
          </p:nvPr>
        </p:nvSpPr>
        <p:spPr/>
        <p:txBody>
          <a:bodyPr/>
          <a:lstStyle/>
          <a:p>
            <a:fld id="{CD808A4E-DFF1-42ED-8CC4-D0563E194B95}" type="slidenum">
              <a:rPr lang="en-IN" smtClean="0"/>
              <a:t>‹#›</a:t>
            </a:fld>
            <a:endParaRPr lang="en-IN"/>
          </a:p>
        </p:txBody>
      </p:sp>
    </p:spTree>
    <p:extLst>
      <p:ext uri="{BB962C8B-B14F-4D97-AF65-F5344CB8AC3E}">
        <p14:creationId xmlns:p14="http://schemas.microsoft.com/office/powerpoint/2010/main" val="3843039842"/>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B8B868-5D34-617E-5E83-0CEC52490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C91582-AEEE-8E77-54E1-E8A907CE7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98BA3E-34F6-CF4E-DC4D-FD5DA8E9F4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593BB-7984-4EAB-ACB8-8C52AA42FCDD}" type="datetimeFigureOut">
              <a:rPr lang="en-IN" smtClean="0"/>
              <a:t>24-04-2025</a:t>
            </a:fld>
            <a:endParaRPr lang="en-IN"/>
          </a:p>
        </p:txBody>
      </p:sp>
      <p:sp>
        <p:nvSpPr>
          <p:cNvPr id="5" name="Footer Placeholder 4">
            <a:extLst>
              <a:ext uri="{FF2B5EF4-FFF2-40B4-BE49-F238E27FC236}">
                <a16:creationId xmlns:a16="http://schemas.microsoft.com/office/drawing/2014/main" id="{5FF3D16F-16CF-F4BF-D3D0-F8D404E7C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F8DD37-B1E8-694F-8660-759D6F308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08A4E-DFF1-42ED-8CC4-D0563E194B95}" type="slidenum">
              <a:rPr lang="en-IN" smtClean="0"/>
              <a:t>‹#›</a:t>
            </a:fld>
            <a:endParaRPr lang="en-IN"/>
          </a:p>
        </p:txBody>
      </p:sp>
    </p:spTree>
    <p:extLst>
      <p:ext uri="{BB962C8B-B14F-4D97-AF65-F5344CB8AC3E}">
        <p14:creationId xmlns:p14="http://schemas.microsoft.com/office/powerpoint/2010/main" val="3839484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data.gov.in/resource/district-wise-mgnrega-data-glanc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3B71B-ABB7-57D3-218E-A348A9610ED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A41637-B377-F0F6-D560-4E42FFD2A8A5}"/>
              </a:ext>
            </a:extLst>
          </p:cNvPr>
          <p:cNvSpPr/>
          <p:nvPr/>
        </p:nvSpPr>
        <p:spPr>
          <a:xfrm>
            <a:off x="-1" y="0"/>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9FA7386-A6FC-B103-AB90-3A70E27BA1C9}"/>
              </a:ext>
            </a:extLst>
          </p:cNvPr>
          <p:cNvSpPr>
            <a:spLocks noGrp="1"/>
          </p:cNvSpPr>
          <p:nvPr>
            <p:ph type="ctrTitle"/>
          </p:nvPr>
        </p:nvSpPr>
        <p:spPr>
          <a:xfrm>
            <a:off x="3559276" y="2259038"/>
            <a:ext cx="5073445" cy="2339924"/>
          </a:xfrm>
        </p:spPr>
        <p:txBody>
          <a:bodyPr>
            <a:noAutofit/>
          </a:bodyPr>
          <a:lstStyle/>
          <a:p>
            <a:pPr algn="ctr">
              <a:lnSpc>
                <a:spcPct val="150000"/>
              </a:lnSpc>
              <a:spcAft>
                <a:spcPts val="800"/>
              </a:spcAft>
            </a:pPr>
            <a:r>
              <a:rPr lang="en-IN" b="1" i="1" dirty="0">
                <a:solidFill>
                  <a:schemeClr val="bg1"/>
                </a:solidFill>
                <a:effectLst/>
                <a:latin typeface="Agency FB" panose="020B0503020202020204" pitchFamily="34" charset="0"/>
                <a:ea typeface="Times New Roman" panose="02020603050405020304" pitchFamily="18" charset="0"/>
              </a:rPr>
              <a:t>ASSAM MGNREGA SCHEME ANALYSIS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0408073"/>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00A1-ADA2-299E-00CC-0F683A8827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15C69AD-8548-52D5-9817-8D7B805FE052}"/>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247F8144-94A1-03BB-3820-5816FA51D1D0}"/>
              </a:ext>
            </a:extLst>
          </p:cNvPr>
          <p:cNvSpPr>
            <a:spLocks noGrp="1"/>
          </p:cNvSpPr>
          <p:nvPr>
            <p:ph type="ctrTitle"/>
          </p:nvPr>
        </p:nvSpPr>
        <p:spPr>
          <a:xfrm>
            <a:off x="261672" y="-3333"/>
            <a:ext cx="11668655" cy="892200"/>
          </a:xfrm>
        </p:spPr>
        <p:txBody>
          <a:bodyPr>
            <a:noAutofit/>
          </a:bodyPr>
          <a:lstStyle/>
          <a:p>
            <a:pPr lvl="0" algn="ctr">
              <a:lnSpc>
                <a:spcPct val="115000"/>
              </a:lnSpc>
              <a:spcAft>
                <a:spcPts val="800"/>
              </a:spcAft>
            </a:pPr>
            <a:r>
              <a:rPr lang="en-US" sz="36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Employment Distribution Among Differently Abled Individuals by District</a:t>
            </a:r>
            <a:endParaRPr lang="en-IN" sz="36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FED14CF-35E0-6CF3-50DA-18F25FD1D5B1}"/>
              </a:ext>
            </a:extLst>
          </p:cNvPr>
          <p:cNvSpPr txBox="1"/>
          <p:nvPr/>
        </p:nvSpPr>
        <p:spPr>
          <a:xfrm>
            <a:off x="355520" y="1038138"/>
            <a:ext cx="5622488" cy="5866286"/>
          </a:xfrm>
          <a:prstGeom prst="rect">
            <a:avLst/>
          </a:prstGeom>
          <a:noFill/>
        </p:spPr>
        <p:txBody>
          <a:bodyPr wrap="square">
            <a:spAutoFit/>
          </a:bodyPr>
          <a:lstStyle/>
          <a:p>
            <a:pPr>
              <a:lnSpc>
                <a:spcPct val="115000"/>
              </a:lnSpc>
              <a:spcAft>
                <a:spcPts val="800"/>
              </a:spcAft>
              <a:buNone/>
            </a:pPr>
            <a:r>
              <a:rPr lang="en-US" sz="18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IV. Analysis Results</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Findings: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Barpeta</a:t>
            </a: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takes the lead with more than 193,000 differently-abled individuals worked.</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Hojai</a:t>
            </a: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Nagaon, and Biswanath follow closely with high turnout.</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Patterns: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Concentrated participation in middle and western Assam</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Comparisons: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A few districts such as South </a:t>
            </a:r>
            <a:r>
              <a:rPr lang="en-US"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Salmara</a:t>
            </a: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and Majuli had poor representation.</a:t>
            </a:r>
          </a:p>
          <a:p>
            <a:pPr>
              <a:lnSpc>
                <a:spcPct val="115000"/>
              </a:lnSpc>
              <a:spcAft>
                <a:spcPts val="800"/>
              </a:spcAft>
              <a:buNone/>
            </a:pPr>
            <a:r>
              <a:rPr lang="en-US" sz="18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 Visualization</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Type of Chart Used and Why: Horizontal bar chart to facilitate comparison visibility</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Interactivity: Filter by year or region in dashboards.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0">
              <a:lnSpc>
                <a:spcPct val="115000"/>
              </a:lnSpc>
              <a:spcAft>
                <a:spcPts val="800"/>
              </a:spcAft>
            </a:pP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784E05A-F313-F9E6-EA0E-C60DBB4CC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4469" y="1366218"/>
            <a:ext cx="5895858" cy="5065755"/>
          </a:xfrm>
          <a:prstGeom prst="rect">
            <a:avLst/>
          </a:prstGeom>
        </p:spPr>
      </p:pic>
    </p:spTree>
    <p:extLst>
      <p:ext uri="{BB962C8B-B14F-4D97-AF65-F5344CB8AC3E}">
        <p14:creationId xmlns:p14="http://schemas.microsoft.com/office/powerpoint/2010/main" val="3719851784"/>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9B5F5-717C-B2AC-226E-45DF1EC3AE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C6A9472-27A5-B508-52D3-F453570A0429}"/>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B0552133-0E10-2FEC-E5CE-B9C85E04BA35}"/>
              </a:ext>
            </a:extLst>
          </p:cNvPr>
          <p:cNvSpPr>
            <a:spLocks noGrp="1"/>
          </p:cNvSpPr>
          <p:nvPr>
            <p:ph type="ctrTitle"/>
          </p:nvPr>
        </p:nvSpPr>
        <p:spPr>
          <a:xfrm>
            <a:off x="261672" y="-3333"/>
            <a:ext cx="11668655" cy="892200"/>
          </a:xfrm>
        </p:spPr>
        <p:txBody>
          <a:bodyPr>
            <a:noAutofit/>
          </a:bodyPr>
          <a:lstStyle/>
          <a:p>
            <a:pPr lvl="0" algn="ctr">
              <a:lnSpc>
                <a:spcPct val="115000"/>
              </a:lnSpc>
              <a:spcAft>
                <a:spcPts val="800"/>
              </a:spcAft>
            </a:pPr>
            <a:r>
              <a:rPr lang="en-US" sz="4000" b="1" dirty="0">
                <a:solidFill>
                  <a:schemeClr val="bg1"/>
                </a:solidFill>
                <a:effectLst/>
                <a:latin typeface="Agency FB" panose="020B0503020202020204" pitchFamily="34" charset="0"/>
                <a:ea typeface="Calibri" panose="020F0502020204030204" pitchFamily="34" charset="0"/>
              </a:rPr>
              <a:t>Total Number of Completed Works Across Districts</a:t>
            </a:r>
            <a:endParaRPr lang="en-IN" sz="66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B757301-E060-29DA-DEB9-CD1A1DD85EFA}"/>
              </a:ext>
            </a:extLst>
          </p:cNvPr>
          <p:cNvSpPr txBox="1"/>
          <p:nvPr/>
        </p:nvSpPr>
        <p:spPr>
          <a:xfrm>
            <a:off x="632839" y="1200202"/>
            <a:ext cx="11559161" cy="5343129"/>
          </a:xfrm>
          <a:prstGeom prst="rect">
            <a:avLst/>
          </a:prstGeom>
          <a:noFill/>
        </p:spPr>
        <p:txBody>
          <a:bodyPr wrap="square">
            <a:spAutoFit/>
          </a:bodyPr>
          <a:lstStyle/>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 Introduction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Purpose: To comprehend labor scheme-driven infrastructure output</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Relevance: Captures the physical product of employment schemes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 General Description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Data Used: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Number_of_Completed_Works</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district_name</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Time Frame/Scope: 2018–2026</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Method: Aggregated sum completed works by district</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III. Specific Requirements, Functions, and Formulas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Functions Used: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groupby</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sum()</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Pivot Table Settings: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Rows: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district_name</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Values: Sum of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Number_of_Completed_Works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9215705"/>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5BA78-887E-EA16-8227-4E28F646D74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D883BE3-A94C-29A7-843B-B8B05817EBFC}"/>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EE46ACB5-0557-B79E-90C9-22FB710759A7}"/>
              </a:ext>
            </a:extLst>
          </p:cNvPr>
          <p:cNvSpPr>
            <a:spLocks noGrp="1"/>
          </p:cNvSpPr>
          <p:nvPr>
            <p:ph type="ctrTitle"/>
          </p:nvPr>
        </p:nvSpPr>
        <p:spPr>
          <a:xfrm>
            <a:off x="261672" y="-3333"/>
            <a:ext cx="11668655" cy="892200"/>
          </a:xfrm>
        </p:spPr>
        <p:txBody>
          <a:bodyPr>
            <a:noAutofit/>
          </a:bodyPr>
          <a:lstStyle/>
          <a:p>
            <a:pPr lvl="0" algn="ctr">
              <a:lnSpc>
                <a:spcPct val="115000"/>
              </a:lnSpc>
              <a:spcAft>
                <a:spcPts val="800"/>
              </a:spcAft>
            </a:pPr>
            <a:r>
              <a:rPr lang="en-US" sz="4000" b="1" dirty="0">
                <a:solidFill>
                  <a:schemeClr val="bg1"/>
                </a:solidFill>
                <a:effectLst/>
                <a:latin typeface="Agency FB" panose="020B0503020202020204" pitchFamily="34" charset="0"/>
                <a:ea typeface="Calibri" panose="020F0502020204030204" pitchFamily="34" charset="0"/>
              </a:rPr>
              <a:t>Total Number of Completed Works Across Districts</a:t>
            </a:r>
            <a:endParaRPr lang="en-IN" sz="66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7B4B12F-F475-7BD1-5641-4652B211E27B}"/>
              </a:ext>
            </a:extLst>
          </p:cNvPr>
          <p:cNvSpPr txBox="1"/>
          <p:nvPr/>
        </p:nvSpPr>
        <p:spPr>
          <a:xfrm>
            <a:off x="551818" y="1205768"/>
            <a:ext cx="5071769" cy="5172955"/>
          </a:xfrm>
          <a:prstGeom prst="rect">
            <a:avLst/>
          </a:prstGeom>
          <a:noFill/>
        </p:spPr>
        <p:txBody>
          <a:bodyPr wrap="square">
            <a:spAutoFit/>
          </a:bodyPr>
          <a:lstStyle/>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IV. Analysis Results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Findings: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Cachar</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Morigaon</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and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Udalguri</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each completed more than 6 million works</a:t>
            </a:r>
            <a:endParaRPr lang="en-IN" sz="2000"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Patterns: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Northern and flood-affected areas experience high activity</a:t>
            </a:r>
            <a:endParaRPr lang="en-IN" sz="2000"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Comparisons: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Districts such as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Hailakandi</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had fewer works, perhaps because of resource limitations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 Visualization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Type of Chart Used and Why: Vertical bar chart</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Interactivity: Drill-down by work category or month</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0B60815-4025-F8A0-F0E3-3B8BB99B6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955" y="1433073"/>
            <a:ext cx="6101676" cy="4718344"/>
          </a:xfrm>
          <a:prstGeom prst="rect">
            <a:avLst/>
          </a:prstGeom>
        </p:spPr>
      </p:pic>
    </p:spTree>
    <p:extLst>
      <p:ext uri="{BB962C8B-B14F-4D97-AF65-F5344CB8AC3E}">
        <p14:creationId xmlns:p14="http://schemas.microsoft.com/office/powerpoint/2010/main" val="2607779792"/>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AC11B-792C-63D5-F94C-13571EC4190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06B4C1-BFC5-3EE1-009A-FD5BCAC6C82B}"/>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FB611AB3-0E76-D339-405F-9CB5A1ACEEAA}"/>
              </a:ext>
            </a:extLst>
          </p:cNvPr>
          <p:cNvSpPr>
            <a:spLocks noGrp="1"/>
          </p:cNvSpPr>
          <p:nvPr>
            <p:ph type="ctrTitle"/>
          </p:nvPr>
        </p:nvSpPr>
        <p:spPr>
          <a:xfrm>
            <a:off x="261672" y="-3333"/>
            <a:ext cx="11668655" cy="892200"/>
          </a:xfrm>
        </p:spPr>
        <p:txBody>
          <a:bodyPr>
            <a:noAutofit/>
          </a:bodyPr>
          <a:lstStyle/>
          <a:p>
            <a:pPr>
              <a:lnSpc>
                <a:spcPct val="115000"/>
              </a:lnSpc>
              <a:spcAft>
                <a:spcPts val="800"/>
              </a:spcAft>
            </a:pPr>
            <a:r>
              <a:rPr lang="en-US" sz="3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Relationship Between Wages and Average Days of Employment Provided per Household</a:t>
            </a:r>
            <a:endParaRPr lang="en-IN" sz="3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20B17F3-DC87-9FFA-DBE0-131C9448AC0D}"/>
              </a:ext>
            </a:extLst>
          </p:cNvPr>
          <p:cNvSpPr txBox="1"/>
          <p:nvPr/>
        </p:nvSpPr>
        <p:spPr>
          <a:xfrm>
            <a:off x="632839" y="1200202"/>
            <a:ext cx="11559161" cy="5331972"/>
          </a:xfrm>
          <a:prstGeom prst="rect">
            <a:avLst/>
          </a:prstGeom>
          <a:noFill/>
        </p:spPr>
        <p:txBody>
          <a:bodyPr wrap="square">
            <a:spAutoFit/>
          </a:bodyPr>
          <a:lstStyle/>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 Introduction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Purpose: To analyze whether increased wages are related to increased days of employment</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Relevance: Helps determine whether schemes effectively increase both income and length of employment</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 General Description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Data Used: Wages,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Average_days_of_employment_provided_per_Household</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fin_year</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Time Frame/Scope: Average annual values 2018–2026</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Method: Comparative yearly mean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III. Specific Requirements, Functions, and Formulas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Functions Used: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groupby</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mean()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Pivot Table Settings: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Rows: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fin_year</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Values: Average of both chosen metrics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8581541"/>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466C0-1582-651E-1D14-FC554AFBCD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E9F1D3F-3A29-AD60-CF96-4BD011D0AF7B}"/>
              </a:ext>
            </a:extLst>
          </p:cNvPr>
          <p:cNvSpPr/>
          <p:nvPr/>
        </p:nvSpPr>
        <p:spPr>
          <a:xfrm>
            <a:off x="0" y="-17291"/>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50A9B001-16C8-9FAC-B58E-A4321E54F2A0}"/>
              </a:ext>
            </a:extLst>
          </p:cNvPr>
          <p:cNvSpPr>
            <a:spLocks noGrp="1"/>
          </p:cNvSpPr>
          <p:nvPr>
            <p:ph type="ctrTitle"/>
          </p:nvPr>
        </p:nvSpPr>
        <p:spPr>
          <a:xfrm>
            <a:off x="261672" y="-3333"/>
            <a:ext cx="11668655" cy="892200"/>
          </a:xfrm>
        </p:spPr>
        <p:txBody>
          <a:bodyPr>
            <a:noAutofit/>
          </a:bodyPr>
          <a:lstStyle/>
          <a:p>
            <a:pPr>
              <a:lnSpc>
                <a:spcPct val="115000"/>
              </a:lnSpc>
              <a:spcAft>
                <a:spcPts val="800"/>
              </a:spcAft>
            </a:pPr>
            <a:r>
              <a:rPr lang="en-US" sz="3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Relationship Between Wages and Average Days of Employment Provided per Household</a:t>
            </a:r>
            <a:endParaRPr lang="en-IN" sz="3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A7DEE71-074E-FBB7-03D8-3EBA9C551C17}"/>
              </a:ext>
            </a:extLst>
          </p:cNvPr>
          <p:cNvSpPr txBox="1"/>
          <p:nvPr/>
        </p:nvSpPr>
        <p:spPr>
          <a:xfrm>
            <a:off x="439830" y="1137031"/>
            <a:ext cx="4783896" cy="5239961"/>
          </a:xfrm>
          <a:prstGeom prst="rect">
            <a:avLst/>
          </a:prstGeom>
          <a:noFill/>
        </p:spPr>
        <p:txBody>
          <a:bodyPr wrap="square">
            <a:spAutoFit/>
          </a:bodyPr>
          <a:lstStyle/>
          <a:p>
            <a:pPr>
              <a:lnSpc>
                <a:spcPct val="115000"/>
              </a:lnSpc>
              <a:spcAft>
                <a:spcPts val="800"/>
              </a:spcAft>
              <a:buNone/>
            </a:pPr>
            <a:r>
              <a:rPr lang="en-US"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IV. Analysis Results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Findings: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Both employment days and wages improved steadily until 2023–2024</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2025–2026 reported extreme anomalies (extremely low employment days, illogical wages)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Patterns: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Positive correlation trend observed until anomaly year</a:t>
            </a:r>
            <a:endParaRPr lang="en-IN"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a:p>
            <a:pPr lvl="0">
              <a:lnSpc>
                <a:spcPct val="115000"/>
              </a:lnSpc>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Comparisons: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Wages improved from ₹1,387 to ₹3,811 between 2018–2024</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 Visualization</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rPr>
              <a:t>       </a:t>
            </a: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Type of Chart Used and Why: Dual-axis line chart</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Interactivity: Time slider, exclude anomaly years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7E026B8-0F3B-7919-0D5E-255162CA38ED}"/>
              </a:ext>
            </a:extLst>
          </p:cNvPr>
          <p:cNvPicPr>
            <a:picLocks noChangeAspect="1"/>
          </p:cNvPicPr>
          <p:nvPr/>
        </p:nvPicPr>
        <p:blipFill>
          <a:blip r:embed="rId2">
            <a:extLst>
              <a:ext uri="{28A0092B-C50C-407E-A947-70E740481C1C}">
                <a14:useLocalDpi xmlns:a14="http://schemas.microsoft.com/office/drawing/2010/main" val="0"/>
              </a:ext>
            </a:extLst>
          </a:blip>
          <a:srcRect l="10266"/>
          <a:stretch/>
        </p:blipFill>
        <p:spPr>
          <a:xfrm>
            <a:off x="5223726" y="1567203"/>
            <a:ext cx="6827827" cy="4636169"/>
          </a:xfrm>
          <a:prstGeom prst="rect">
            <a:avLst/>
          </a:prstGeom>
        </p:spPr>
      </p:pic>
    </p:spTree>
    <p:extLst>
      <p:ext uri="{BB962C8B-B14F-4D97-AF65-F5344CB8AC3E}">
        <p14:creationId xmlns:p14="http://schemas.microsoft.com/office/powerpoint/2010/main" val="3872078495"/>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49113-44F7-B7AA-433E-793597469E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C32679F-E3BB-0553-04E8-5570390E6095}"/>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DC22EE23-5A4F-EF04-3A9B-0047A7539D47}"/>
              </a:ext>
            </a:extLst>
          </p:cNvPr>
          <p:cNvSpPr>
            <a:spLocks noGrp="1"/>
          </p:cNvSpPr>
          <p:nvPr>
            <p:ph type="ctrTitle"/>
          </p:nvPr>
        </p:nvSpPr>
        <p:spPr>
          <a:xfrm>
            <a:off x="261672" y="-3333"/>
            <a:ext cx="11668655" cy="892200"/>
          </a:xfrm>
        </p:spPr>
        <p:txBody>
          <a:bodyPr>
            <a:noAutofit/>
          </a:bodyPr>
          <a:lstStyle/>
          <a:p>
            <a:pPr>
              <a:lnSpc>
                <a:spcPct val="115000"/>
              </a:lnSpc>
              <a:spcAft>
                <a:spcPts val="800"/>
              </a:spcAft>
            </a:pPr>
            <a:r>
              <a:rPr lang="en-US" sz="3200" b="1" dirty="0">
                <a:solidFill>
                  <a:schemeClr val="bg1"/>
                </a:solidFill>
                <a:effectLst/>
                <a:latin typeface="Agency FB" panose="020B0503020202020204" pitchFamily="34" charset="0"/>
                <a:ea typeface="Calibri" panose="020F0502020204030204" pitchFamily="34" charset="0"/>
              </a:rPr>
              <a:t>Distribution of Women, SC, and ST </a:t>
            </a:r>
            <a:r>
              <a:rPr lang="en-US" sz="3200" b="1" dirty="0" err="1">
                <a:solidFill>
                  <a:schemeClr val="bg1"/>
                </a:solidFill>
                <a:effectLst/>
                <a:latin typeface="Agency FB" panose="020B0503020202020204" pitchFamily="34" charset="0"/>
                <a:ea typeface="Calibri" panose="020F0502020204030204" pitchFamily="34" charset="0"/>
              </a:rPr>
              <a:t>Persondays</a:t>
            </a:r>
            <a:r>
              <a:rPr lang="en-US" sz="3200" b="1" dirty="0">
                <a:solidFill>
                  <a:schemeClr val="bg1"/>
                </a:solidFill>
                <a:effectLst/>
                <a:latin typeface="Agency FB" panose="020B0503020202020204" pitchFamily="34" charset="0"/>
                <a:ea typeface="Calibri" panose="020F0502020204030204" pitchFamily="34" charset="0"/>
              </a:rPr>
              <a:t> by District</a:t>
            </a:r>
            <a:endParaRPr lang="en-IN" sz="4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93F72D-A1EA-74CC-AACF-819CD0DB84FC}"/>
              </a:ext>
            </a:extLst>
          </p:cNvPr>
          <p:cNvSpPr txBox="1"/>
          <p:nvPr/>
        </p:nvSpPr>
        <p:spPr>
          <a:xfrm>
            <a:off x="632839" y="1200202"/>
            <a:ext cx="11559161" cy="5331972"/>
          </a:xfrm>
          <a:prstGeom prst="rect">
            <a:avLst/>
          </a:prstGeom>
          <a:noFill/>
        </p:spPr>
        <p:txBody>
          <a:bodyPr wrap="square">
            <a:spAutoFit/>
          </a:bodyPr>
          <a:lstStyle/>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 Introduction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Purpose: To gauge representation of historically excluded groups in employment</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Relevance: Central to MGNREGA's goal of inclusivity</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 General Description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Data Used: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Women_Persondays</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SC_persondays</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ST_persondays</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district_name</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Time Frame/Scope: 2018–2026</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Method: Grouped total values by district</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III. Specific Requirements, Functions, and Formulas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Functions Used: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groupby</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sum()</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Pivot Table Settings: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Rows: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district_name</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Values: Sum of selected columns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032227"/>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0127-4E46-A9F0-C60A-A03FED63BB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D5DE314-C7E3-8847-DB28-71C6105BCBD7}"/>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E0C252B4-8924-3A9E-9390-447BCF95C100}"/>
              </a:ext>
            </a:extLst>
          </p:cNvPr>
          <p:cNvSpPr>
            <a:spLocks noGrp="1"/>
          </p:cNvSpPr>
          <p:nvPr>
            <p:ph type="ctrTitle"/>
          </p:nvPr>
        </p:nvSpPr>
        <p:spPr>
          <a:xfrm>
            <a:off x="261672" y="-3333"/>
            <a:ext cx="11668655" cy="892200"/>
          </a:xfrm>
        </p:spPr>
        <p:txBody>
          <a:bodyPr>
            <a:noAutofit/>
          </a:bodyPr>
          <a:lstStyle/>
          <a:p>
            <a:pPr>
              <a:lnSpc>
                <a:spcPct val="115000"/>
              </a:lnSpc>
              <a:spcAft>
                <a:spcPts val="800"/>
              </a:spcAft>
            </a:pPr>
            <a:r>
              <a:rPr lang="en-US" sz="3600" b="1" dirty="0">
                <a:solidFill>
                  <a:schemeClr val="bg1"/>
                </a:solidFill>
                <a:effectLst/>
                <a:latin typeface="Agency FB" panose="020B0503020202020204" pitchFamily="34" charset="0"/>
                <a:ea typeface="Calibri" panose="020F0502020204030204" pitchFamily="34" charset="0"/>
              </a:rPr>
              <a:t>Distribution of Women, SC, and ST </a:t>
            </a:r>
            <a:r>
              <a:rPr lang="en-US" sz="3600" b="1" dirty="0" err="1">
                <a:solidFill>
                  <a:schemeClr val="bg1"/>
                </a:solidFill>
                <a:effectLst/>
                <a:latin typeface="Agency FB" panose="020B0503020202020204" pitchFamily="34" charset="0"/>
                <a:ea typeface="Calibri" panose="020F0502020204030204" pitchFamily="34" charset="0"/>
              </a:rPr>
              <a:t>Persondays</a:t>
            </a:r>
            <a:r>
              <a:rPr lang="en-US" sz="3600" b="1" dirty="0">
                <a:solidFill>
                  <a:schemeClr val="bg1"/>
                </a:solidFill>
                <a:effectLst/>
                <a:latin typeface="Agency FB" panose="020B0503020202020204" pitchFamily="34" charset="0"/>
                <a:ea typeface="Calibri" panose="020F0502020204030204" pitchFamily="34" charset="0"/>
              </a:rPr>
              <a:t> by District</a:t>
            </a:r>
            <a:endParaRPr lang="en-IN" sz="4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2D5DF68-53E9-9521-96BA-0C7FD6B7B0E4}"/>
              </a:ext>
            </a:extLst>
          </p:cNvPr>
          <p:cNvSpPr txBox="1"/>
          <p:nvPr/>
        </p:nvSpPr>
        <p:spPr>
          <a:xfrm>
            <a:off x="412921" y="1005726"/>
            <a:ext cx="5144506" cy="5732082"/>
          </a:xfrm>
          <a:prstGeom prst="rect">
            <a:avLst/>
          </a:prstGeom>
          <a:noFill/>
        </p:spPr>
        <p:txBody>
          <a:bodyPr wrap="square">
            <a:spAutoFit/>
          </a:bodyPr>
          <a:lstStyle/>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IV. Analysis Results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Findings: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Baksa and Biswanath were leaders in ST and SC participation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Barpeta</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and Bajali were strong in women </a:t>
            </a:r>
            <a:r>
              <a:rPr lang="en-US" sz="20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persondays</a:t>
            </a:r>
            <a:endParaRPr lang="en-IN" sz="2000"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Patterns: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Eastern Assam reflected strong tribal participation</a:t>
            </a:r>
            <a:endParaRPr lang="en-IN" sz="2000"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Comparisons: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Tribal concentration districts tend to reflect higher SC/ST participation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 Visualization</a:t>
            </a:r>
            <a:endParaRPr lang="en-IN" sz="2000" b="1"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IN" sz="2000" b="1"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rPr>
              <a:t>       </a:t>
            </a: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Type of Chart Used and Why: Clustered bar chart</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Interactivity: Filter by group (Women/SC/ST)</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DCB1156-3EFE-325F-CE23-3AA789AB4321}"/>
              </a:ext>
            </a:extLst>
          </p:cNvPr>
          <p:cNvPicPr>
            <a:picLocks noChangeAspect="1"/>
          </p:cNvPicPr>
          <p:nvPr/>
        </p:nvPicPr>
        <p:blipFill>
          <a:blip r:embed="rId2">
            <a:extLst>
              <a:ext uri="{28A0092B-C50C-407E-A947-70E740481C1C}">
                <a14:useLocalDpi xmlns:a14="http://schemas.microsoft.com/office/drawing/2010/main" val="0"/>
              </a:ext>
            </a:extLst>
          </a:blip>
          <a:srcRect l="9854"/>
          <a:stretch/>
        </p:blipFill>
        <p:spPr>
          <a:xfrm>
            <a:off x="5648011" y="1594285"/>
            <a:ext cx="6381613" cy="4889642"/>
          </a:xfrm>
          <a:prstGeom prst="rect">
            <a:avLst/>
          </a:prstGeom>
        </p:spPr>
      </p:pic>
    </p:spTree>
    <p:extLst>
      <p:ext uri="{BB962C8B-B14F-4D97-AF65-F5344CB8AC3E}">
        <p14:creationId xmlns:p14="http://schemas.microsoft.com/office/powerpoint/2010/main" val="1953385590"/>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8ED8E-5EA5-1F5E-E93E-6FA7B3E7BF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126D056-552F-39A3-C4C4-F161C4461DCB}"/>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46F34004-D0FC-2645-023E-192EF2B6908E}"/>
              </a:ext>
            </a:extLst>
          </p:cNvPr>
          <p:cNvSpPr>
            <a:spLocks noGrp="1"/>
          </p:cNvSpPr>
          <p:nvPr>
            <p:ph type="ctrTitle"/>
          </p:nvPr>
        </p:nvSpPr>
        <p:spPr>
          <a:xfrm>
            <a:off x="261672" y="-3333"/>
            <a:ext cx="11668655" cy="892200"/>
          </a:xfrm>
        </p:spPr>
        <p:txBody>
          <a:bodyPr>
            <a:noAutofit/>
          </a:bodyPr>
          <a:lstStyle/>
          <a:p>
            <a:pPr>
              <a:lnSpc>
                <a:spcPct val="115000"/>
              </a:lnSpc>
              <a:spcAft>
                <a:spcPts val="800"/>
              </a:spcAft>
            </a:pPr>
            <a:r>
              <a:rPr lang="en-US" sz="3600" b="1" dirty="0">
                <a:solidFill>
                  <a:schemeClr val="bg1"/>
                </a:solidFill>
                <a:effectLst/>
                <a:latin typeface="Agency FB" panose="020B0503020202020204" pitchFamily="34" charset="0"/>
                <a:ea typeface="Calibri" panose="020F0502020204030204" pitchFamily="34" charset="0"/>
              </a:rPr>
              <a:t>Correlation Heatmap of Key Employment Metrics in Assam</a:t>
            </a:r>
            <a:endParaRPr lang="en-IN" sz="7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A2EFD88-5DFF-AFC5-6C31-581C5CD63EC8}"/>
              </a:ext>
            </a:extLst>
          </p:cNvPr>
          <p:cNvSpPr txBox="1"/>
          <p:nvPr/>
        </p:nvSpPr>
        <p:spPr>
          <a:xfrm>
            <a:off x="632839" y="1200202"/>
            <a:ext cx="11559161" cy="5364033"/>
          </a:xfrm>
          <a:prstGeom prst="rect">
            <a:avLst/>
          </a:prstGeom>
          <a:noFill/>
        </p:spPr>
        <p:txBody>
          <a:bodyPr wrap="square">
            <a:spAutoFit/>
          </a:bodyPr>
          <a:lstStyle/>
          <a:p>
            <a:pPr>
              <a:lnSpc>
                <a:spcPct val="115000"/>
              </a:lnSpc>
              <a:spcAft>
                <a:spcPts val="800"/>
              </a:spcAft>
              <a:buNone/>
            </a:pPr>
            <a:r>
              <a:rPr lang="en-US" sz="22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 Introduction</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Purpose: To show how employment metrics correlate with one another</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Relevance: Assists in the identification of predictive patterns or redundant fields</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 General Description</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Data Used: Core fields like Wages, </a:t>
            </a:r>
            <a:r>
              <a:rPr lang="en-US" sz="22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Approved_Labour_Budget</a:t>
            </a: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2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Total_Workers</a:t>
            </a: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etc.</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Time Frame/Scope: 2018–2026</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Method: Pearson correlation matrix</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III. Specific Requirements, Functions, and Formulas</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Functions Used: </a:t>
            </a:r>
            <a:r>
              <a:rPr lang="en-US" sz="22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corr</a:t>
            </a: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heatmap()</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Pivot Table Settings: Not applicable</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Calculated Fields: Correlation coefficients</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9567152"/>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80F7B-CF1C-E09C-EC7D-A2B8A5592B6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19F4B4-9C1F-AE3F-AC75-4B350BB5E6E6}"/>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59764949-226A-C796-BE00-485F074C8E49}"/>
              </a:ext>
            </a:extLst>
          </p:cNvPr>
          <p:cNvSpPr>
            <a:spLocks noGrp="1"/>
          </p:cNvSpPr>
          <p:nvPr>
            <p:ph type="ctrTitle"/>
          </p:nvPr>
        </p:nvSpPr>
        <p:spPr>
          <a:xfrm>
            <a:off x="261672" y="-3333"/>
            <a:ext cx="11668655" cy="892200"/>
          </a:xfrm>
        </p:spPr>
        <p:txBody>
          <a:bodyPr>
            <a:noAutofit/>
          </a:bodyPr>
          <a:lstStyle/>
          <a:p>
            <a:pPr>
              <a:lnSpc>
                <a:spcPct val="115000"/>
              </a:lnSpc>
              <a:spcAft>
                <a:spcPts val="800"/>
              </a:spcAft>
            </a:pPr>
            <a:r>
              <a:rPr lang="en-US" sz="3600" b="1" dirty="0">
                <a:solidFill>
                  <a:schemeClr val="bg1"/>
                </a:solidFill>
                <a:effectLst/>
                <a:latin typeface="Agency FB" panose="020B0503020202020204" pitchFamily="34" charset="0"/>
                <a:ea typeface="Calibri" panose="020F0502020204030204" pitchFamily="34" charset="0"/>
              </a:rPr>
              <a:t>Correlation Heatmap of Key Employment Metrics in Assam</a:t>
            </a:r>
            <a:endParaRPr lang="en-IN" sz="7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E197E0C-159E-FE4B-B3CD-E9EEE3931CBA}"/>
              </a:ext>
            </a:extLst>
          </p:cNvPr>
          <p:cNvSpPr txBox="1"/>
          <p:nvPr/>
        </p:nvSpPr>
        <p:spPr>
          <a:xfrm>
            <a:off x="445803" y="1021723"/>
            <a:ext cx="5175679" cy="5732082"/>
          </a:xfrm>
          <a:prstGeom prst="rect">
            <a:avLst/>
          </a:prstGeom>
          <a:noFill/>
        </p:spPr>
        <p:txBody>
          <a:bodyPr wrap="square">
            <a:spAutoFit/>
          </a:bodyPr>
          <a:lstStyle/>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IV. Analysis Results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Findings: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Strong positive correlation (0.93) between wages and households worked</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Weak correlation with wage rate</a:t>
            </a:r>
            <a:endParaRPr lang="en-IN" sz="2000"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Patterns: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High employment does not always accompany high wage rates</a:t>
            </a:r>
            <a:endParaRPr lang="en-IN" sz="2000"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Comparisons: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Symbol" panose="05050102010706020507" pitchFamily="18" charset="2"/>
              <a:buChar char=""/>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Budget relates more to number of workers than wage value</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 Visualization</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Type of Chart Used and Why: Heatmap</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Interactivity: Hover/click to examine values</a:t>
            </a:r>
            <a:endParaRPr lang="en-IN" sz="20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D835AE4-6DBD-3829-8EA4-814768191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9431" y="1835021"/>
            <a:ext cx="6170896" cy="4306007"/>
          </a:xfrm>
          <a:prstGeom prst="rect">
            <a:avLst/>
          </a:prstGeom>
        </p:spPr>
      </p:pic>
    </p:spTree>
    <p:extLst>
      <p:ext uri="{BB962C8B-B14F-4D97-AF65-F5344CB8AC3E}">
        <p14:creationId xmlns:p14="http://schemas.microsoft.com/office/powerpoint/2010/main" val="1107035586"/>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26A3C-86FF-249E-C3A7-0115AC749A5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A2A502-1F9D-7341-2BF4-2500E3FB7C7D}"/>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6" name="TextBox 5">
            <a:extLst>
              <a:ext uri="{FF2B5EF4-FFF2-40B4-BE49-F238E27FC236}">
                <a16:creationId xmlns:a16="http://schemas.microsoft.com/office/drawing/2014/main" id="{BEC2801C-9B7C-D330-39DF-3C8205EB9025}"/>
              </a:ext>
            </a:extLst>
          </p:cNvPr>
          <p:cNvSpPr txBox="1"/>
          <p:nvPr/>
        </p:nvSpPr>
        <p:spPr>
          <a:xfrm>
            <a:off x="632839" y="1148970"/>
            <a:ext cx="11559161" cy="5445593"/>
          </a:xfrm>
          <a:prstGeom prst="rect">
            <a:avLst/>
          </a:prstGeom>
          <a:noFill/>
        </p:spPr>
        <p:txBody>
          <a:bodyPr wrap="square">
            <a:spAutoFit/>
          </a:bodyPr>
          <a:lstStyle/>
          <a:p>
            <a:pPr>
              <a:lnSpc>
                <a:spcPct val="115000"/>
              </a:lnSpc>
              <a:spcAft>
                <a:spcPts val="800"/>
              </a:spcAft>
              <a:buNone/>
            </a:pPr>
            <a:r>
              <a:rPr lang="en-US" sz="22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 Introduction</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Purpose: To assess workload distribution and household-level benefit</a:t>
            </a:r>
            <a:b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b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Relevance: Indicates fairness and saturation of employment programs</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 General Description</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Data Used: </a:t>
            </a:r>
            <a:r>
              <a:rPr lang="en-US" sz="22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Average_days_of_employment_provided_per_Household</a:t>
            </a: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2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Total_Households_Worked</a:t>
            </a: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2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district_name</a:t>
            </a:r>
            <a:b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b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Time Frame/Scope: 2018–2026</a:t>
            </a:r>
            <a:b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b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Method: District-level mean aggregation</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2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III. Specific Requirements, Functions, and Formulas</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Functions Used: </a:t>
            </a:r>
            <a:r>
              <a:rPr lang="en-US" sz="22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groupby</a:t>
            </a: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mean()</a:t>
            </a:r>
            <a:b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b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Pivot Table Settings:</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SzPts val="1000"/>
              <a:buFont typeface="Symbol" panose="05050102010706020507" pitchFamily="18" charset="2"/>
              <a:buChar char=""/>
              <a:tabLst>
                <a:tab pos="457200" algn="l"/>
              </a:tabLst>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Rows: </a:t>
            </a:r>
            <a:r>
              <a:rPr lang="en-US" sz="22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district_name</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SzPts val="1000"/>
              <a:buFont typeface="Symbol" panose="05050102010706020507" pitchFamily="18" charset="2"/>
              <a:buChar char=""/>
              <a:tabLst>
                <a:tab pos="457200" algn="l"/>
              </a:tabLst>
            </a:pPr>
            <a:r>
              <a:rPr lang="en-US"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Values: Averages of selected columns</a:t>
            </a:r>
            <a:endParaRPr lang="en-IN" sz="22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21054E3A-C121-A847-B879-8B8A3C904A5D}"/>
              </a:ext>
            </a:extLst>
          </p:cNvPr>
          <p:cNvSpPr txBox="1">
            <a:spLocks/>
          </p:cNvSpPr>
          <p:nvPr/>
        </p:nvSpPr>
        <p:spPr>
          <a:xfrm>
            <a:off x="261672" y="-3334"/>
            <a:ext cx="11668655" cy="892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5000"/>
              </a:lnSpc>
              <a:spcAft>
                <a:spcPts val="800"/>
              </a:spcAft>
            </a:pPr>
            <a:r>
              <a:rPr lang="en-US" sz="3200" b="1">
                <a:solidFill>
                  <a:schemeClr val="bg1"/>
                </a:solidFill>
                <a:latin typeface="Agency FB" panose="020B0503020202020204" pitchFamily="34" charset="0"/>
                <a:ea typeface="Calibri" panose="020F0502020204030204" pitchFamily="34" charset="0"/>
              </a:rPr>
              <a:t>District-wise Analysis – Average Days of Employment vs Total Households Worked</a:t>
            </a:r>
            <a:endParaRPr lang="en-IN" sz="11500"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5927168"/>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4F07C-2D00-4CFF-CFCD-E37F186215E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2C807D8-377D-C389-330A-24FB2A1BCC48}"/>
              </a:ext>
            </a:extLst>
          </p:cNvPr>
          <p:cNvSpPr/>
          <p:nvPr/>
        </p:nvSpPr>
        <p:spPr>
          <a:xfrm>
            <a:off x="0" y="0"/>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197198B-4502-A2E7-ED0F-D754B64E64B5}"/>
              </a:ext>
            </a:extLst>
          </p:cNvPr>
          <p:cNvSpPr>
            <a:spLocks noGrp="1"/>
          </p:cNvSpPr>
          <p:nvPr>
            <p:ph type="ctrTitle"/>
          </p:nvPr>
        </p:nvSpPr>
        <p:spPr>
          <a:xfrm>
            <a:off x="3057832" y="216310"/>
            <a:ext cx="6076336" cy="892200"/>
          </a:xfrm>
        </p:spPr>
        <p:txBody>
          <a:bodyPr>
            <a:noAutofit/>
          </a:bodyPr>
          <a:lstStyle/>
          <a:p>
            <a:pPr algn="ctr">
              <a:lnSpc>
                <a:spcPct val="150000"/>
              </a:lnSpc>
              <a:spcAft>
                <a:spcPts val="800"/>
              </a:spcAft>
            </a:pPr>
            <a:r>
              <a:rPr lang="en-US" sz="5400" b="1" dirty="0">
                <a:solidFill>
                  <a:schemeClr val="bg1"/>
                </a:solidFill>
                <a:latin typeface="Agency FB" panose="020B0503020202020204" pitchFamily="34" charset="0"/>
              </a:rPr>
              <a:t>Presentation Details</a:t>
            </a:r>
            <a:endParaRPr lang="en-IN" sz="5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99B9667-A6BA-59F6-043D-F6C5115CD103}"/>
              </a:ext>
            </a:extLst>
          </p:cNvPr>
          <p:cNvSpPr txBox="1"/>
          <p:nvPr/>
        </p:nvSpPr>
        <p:spPr>
          <a:xfrm>
            <a:off x="705628" y="1659285"/>
            <a:ext cx="8590772" cy="3046988"/>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latin typeface="Agency FB" panose="020B0503020202020204" pitchFamily="34" charset="0"/>
              </a:rPr>
              <a:t>Program - B. Tech in Computer Science and Engineering</a:t>
            </a:r>
          </a:p>
          <a:p>
            <a:pPr marL="285750" indent="-285750">
              <a:buFont typeface="Arial" panose="020B0604020202020204" pitchFamily="34" charset="0"/>
              <a:buChar char="•"/>
            </a:pPr>
            <a:r>
              <a:rPr lang="en-US" sz="3200" dirty="0">
                <a:solidFill>
                  <a:schemeClr val="bg1"/>
                </a:solidFill>
                <a:latin typeface="Agency FB" panose="020B0503020202020204" pitchFamily="34" charset="0"/>
              </a:rPr>
              <a:t>Section – K23GD</a:t>
            </a:r>
          </a:p>
          <a:p>
            <a:pPr marL="285750" indent="-285750">
              <a:buFont typeface="Arial" panose="020B0604020202020204" pitchFamily="34" charset="0"/>
              <a:buChar char="•"/>
            </a:pPr>
            <a:r>
              <a:rPr lang="en-US" sz="3200" dirty="0">
                <a:solidFill>
                  <a:schemeClr val="bg1"/>
                </a:solidFill>
                <a:latin typeface="Agency FB" panose="020B0503020202020204" pitchFamily="34" charset="0"/>
              </a:rPr>
              <a:t>Faculty - </a:t>
            </a:r>
            <a:r>
              <a:rPr lang="en-IN" sz="3200" kern="100" dirty="0">
                <a:solidFill>
                  <a:schemeClr val="bg1"/>
                </a:solidFill>
                <a:effectLst/>
                <a:latin typeface="Agency FB" panose="020B0503020202020204" pitchFamily="34" charset="0"/>
                <a:ea typeface="Times New Roman" panose="02020603050405020304" pitchFamily="18" charset="0"/>
                <a:cs typeface="Times New Roman" panose="02020603050405020304" pitchFamily="18" charset="0"/>
              </a:rPr>
              <a:t>Baljinder Kaur (UID: 27952)</a:t>
            </a:r>
            <a:endParaRPr lang="en-US" sz="4800" dirty="0">
              <a:solidFill>
                <a:schemeClr val="bg1"/>
              </a:solidFill>
              <a:latin typeface="Agency FB" panose="020B0503020202020204" pitchFamily="34" charset="0"/>
            </a:endParaRPr>
          </a:p>
          <a:p>
            <a:pPr marL="285750" indent="-285750">
              <a:buFont typeface="Arial" panose="020B0604020202020204" pitchFamily="34" charset="0"/>
              <a:buChar char="•"/>
            </a:pPr>
            <a:r>
              <a:rPr lang="en-US" sz="3200" dirty="0">
                <a:solidFill>
                  <a:schemeClr val="bg1"/>
                </a:solidFill>
                <a:latin typeface="Agency FB" panose="020B0503020202020204" pitchFamily="34" charset="0"/>
              </a:rPr>
              <a:t>Name – Amisha Mehta</a:t>
            </a:r>
          </a:p>
          <a:p>
            <a:pPr marL="285750" indent="-285750">
              <a:buFont typeface="Arial" panose="020B0604020202020204" pitchFamily="34" charset="0"/>
              <a:buChar char="•"/>
            </a:pPr>
            <a:r>
              <a:rPr lang="en-US" sz="3200" dirty="0">
                <a:solidFill>
                  <a:schemeClr val="bg1"/>
                </a:solidFill>
                <a:latin typeface="Agency FB" panose="020B0503020202020204" pitchFamily="34" charset="0"/>
              </a:rPr>
              <a:t>Roll No. – 26</a:t>
            </a:r>
          </a:p>
          <a:p>
            <a:pPr marL="285750" indent="-285750">
              <a:buFont typeface="Arial" panose="020B0604020202020204" pitchFamily="34" charset="0"/>
              <a:buChar char="•"/>
            </a:pPr>
            <a:r>
              <a:rPr lang="en-US" sz="3200" dirty="0">
                <a:solidFill>
                  <a:schemeClr val="bg1"/>
                </a:solidFill>
                <a:latin typeface="Agency FB" panose="020B0503020202020204" pitchFamily="34" charset="0"/>
              </a:rPr>
              <a:t>Reg No. - 12310098</a:t>
            </a:r>
          </a:p>
        </p:txBody>
      </p:sp>
    </p:spTree>
    <p:extLst>
      <p:ext uri="{BB962C8B-B14F-4D97-AF65-F5344CB8AC3E}">
        <p14:creationId xmlns:p14="http://schemas.microsoft.com/office/powerpoint/2010/main" val="302059873"/>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764A6-9A6E-01E4-4E67-2A1018E3B0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82BC84F-0D30-A30E-7BB4-13A075CD2E5E}"/>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9F1F809C-DD7F-4313-3D0F-100289263A4C}"/>
              </a:ext>
            </a:extLst>
          </p:cNvPr>
          <p:cNvSpPr>
            <a:spLocks noGrp="1"/>
          </p:cNvSpPr>
          <p:nvPr>
            <p:ph type="ctrTitle"/>
          </p:nvPr>
        </p:nvSpPr>
        <p:spPr>
          <a:xfrm>
            <a:off x="261672" y="-3334"/>
            <a:ext cx="11668655" cy="892200"/>
          </a:xfrm>
        </p:spPr>
        <p:txBody>
          <a:bodyPr>
            <a:noAutofit/>
          </a:bodyPr>
          <a:lstStyle/>
          <a:p>
            <a:pPr>
              <a:lnSpc>
                <a:spcPct val="115000"/>
              </a:lnSpc>
              <a:spcAft>
                <a:spcPts val="800"/>
              </a:spcAft>
            </a:pPr>
            <a:r>
              <a:rPr lang="en-US" sz="3200" b="1" dirty="0">
                <a:solidFill>
                  <a:schemeClr val="bg1"/>
                </a:solidFill>
                <a:effectLst/>
                <a:latin typeface="Agency FB" panose="020B0503020202020204" pitchFamily="34" charset="0"/>
                <a:ea typeface="Calibri" panose="020F0502020204030204" pitchFamily="34" charset="0"/>
              </a:rPr>
              <a:t>District-wise Analysis – Average Days of Employment vs Total Households Worked</a:t>
            </a:r>
            <a:endParaRPr lang="en-IN" sz="115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46E7319-7851-5280-27D0-B28FF425C05C}"/>
              </a:ext>
            </a:extLst>
          </p:cNvPr>
          <p:cNvSpPr txBox="1"/>
          <p:nvPr/>
        </p:nvSpPr>
        <p:spPr>
          <a:xfrm>
            <a:off x="261672" y="989919"/>
            <a:ext cx="4892232" cy="5763694"/>
          </a:xfrm>
          <a:prstGeom prst="rect">
            <a:avLst/>
          </a:prstGeom>
          <a:noFill/>
        </p:spPr>
        <p:txBody>
          <a:bodyPr wrap="square">
            <a:spAutoFit/>
          </a:bodyPr>
          <a:lstStyle/>
          <a:p>
            <a:pPr>
              <a:lnSpc>
                <a:spcPct val="115000"/>
              </a:lnSpc>
              <a:spcAft>
                <a:spcPts val="800"/>
              </a:spcAft>
              <a:buNone/>
            </a:pPr>
            <a:r>
              <a:rPr lang="en-US"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IV. Analysis Results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Findings: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SzPts val="1000"/>
              <a:buFont typeface="Symbol" panose="05050102010706020507" pitchFamily="18" charset="2"/>
              <a:buChar char=""/>
              <a:tabLst>
                <a:tab pos="457200" algn="l"/>
              </a:tabLs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Districts like Biswanath, Baksa, and </a:t>
            </a:r>
            <a:r>
              <a:rPr lang="en-US"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Barpeta</a:t>
            </a: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had the highest average employment days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SzPts val="1000"/>
              <a:buFont typeface="Symbol" panose="05050102010706020507" pitchFamily="18" charset="2"/>
              <a:buChar char=""/>
              <a:tabLst>
                <a:tab pos="457200" algn="l"/>
              </a:tabLs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Biswanath had over 26.8 days and nearly 43,000 households worked</a:t>
            </a:r>
          </a:p>
          <a:p>
            <a:pPr lvl="1">
              <a:lnSpc>
                <a:spcPct val="115000"/>
              </a:lnSpc>
              <a:spcAft>
                <a:spcPts val="800"/>
              </a:spcAft>
              <a:buSzPts val="1000"/>
              <a:tabLst>
                <a:tab pos="457200" algn="l"/>
              </a:tabLs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Patterns: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SzPts val="1000"/>
              <a:buFont typeface="Symbol" panose="05050102010706020507" pitchFamily="18" charset="2"/>
              <a:buChar char=""/>
              <a:tabLst>
                <a:tab pos="457200" algn="l"/>
              </a:tabLs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Household employment is clustered in mid-Assam</a:t>
            </a:r>
          </a:p>
          <a:p>
            <a:pPr lvl="1">
              <a:lnSpc>
                <a:spcPct val="115000"/>
              </a:lnSpc>
              <a:spcAft>
                <a:spcPts val="800"/>
              </a:spcAft>
              <a:buSzPts val="1000"/>
              <a:tabLst>
                <a:tab pos="457200" algn="l"/>
              </a:tabLs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Comparisons: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SzPts val="1000"/>
              <a:buFont typeface="Symbol" panose="05050102010706020507" pitchFamily="18" charset="2"/>
              <a:buChar char=""/>
              <a:tabLst>
                <a:tab pos="457200" algn="l"/>
              </a:tabLs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High days don’t always equate to higher household reach</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 Visualization</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lvl="1">
              <a:lnSpc>
                <a:spcPct val="115000"/>
              </a:lnSpc>
              <a:spcAft>
                <a:spcPts val="800"/>
              </a:spcAft>
            </a:pP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Type of Chart Used and Why: Bubble chart</a:t>
            </a:r>
            <a:b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br>
            <a:r>
              <a:rPr lang="en-US"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Interactivity: Bubble size = households, color = average days</a:t>
            </a:r>
            <a:endParaRPr lang="en-IN"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9B35C22-DB92-1F6A-6BA3-44FA22901934}"/>
              </a:ext>
            </a:extLst>
          </p:cNvPr>
          <p:cNvPicPr>
            <a:picLocks noChangeAspect="1"/>
          </p:cNvPicPr>
          <p:nvPr/>
        </p:nvPicPr>
        <p:blipFill>
          <a:blip r:embed="rId2">
            <a:extLst>
              <a:ext uri="{28A0092B-C50C-407E-A947-70E740481C1C}">
                <a14:useLocalDpi xmlns:a14="http://schemas.microsoft.com/office/drawing/2010/main" val="0"/>
              </a:ext>
            </a:extLst>
          </a:blip>
          <a:srcRect l="6971" r="5549"/>
          <a:stretch/>
        </p:blipFill>
        <p:spPr>
          <a:xfrm>
            <a:off x="5089627" y="2035250"/>
            <a:ext cx="6974143" cy="3832831"/>
          </a:xfrm>
          <a:prstGeom prst="rect">
            <a:avLst/>
          </a:prstGeom>
        </p:spPr>
      </p:pic>
    </p:spTree>
    <p:extLst>
      <p:ext uri="{BB962C8B-B14F-4D97-AF65-F5344CB8AC3E}">
        <p14:creationId xmlns:p14="http://schemas.microsoft.com/office/powerpoint/2010/main" val="918528813"/>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FE5FE-9507-9BF4-3C78-B702820769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75F55E-A3BE-3CF6-E52F-A0608BF81198}"/>
              </a:ext>
            </a:extLst>
          </p:cNvPr>
          <p:cNvSpPr/>
          <p:nvPr/>
        </p:nvSpPr>
        <p:spPr>
          <a:xfrm>
            <a:off x="0" y="0"/>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1988F847-CB17-74D5-06CA-79715ACF81CB}"/>
              </a:ext>
            </a:extLst>
          </p:cNvPr>
          <p:cNvSpPr>
            <a:spLocks noGrp="1"/>
          </p:cNvSpPr>
          <p:nvPr>
            <p:ph type="ctrTitle"/>
          </p:nvPr>
        </p:nvSpPr>
        <p:spPr>
          <a:xfrm>
            <a:off x="3077497" y="226799"/>
            <a:ext cx="6037006" cy="892200"/>
          </a:xfrm>
        </p:spPr>
        <p:txBody>
          <a:bodyPr>
            <a:noAutofit/>
          </a:bodyPr>
          <a:lstStyle/>
          <a:p>
            <a:pPr>
              <a:lnSpc>
                <a:spcPct val="115000"/>
              </a:lnSpc>
              <a:spcAft>
                <a:spcPts val="800"/>
              </a:spcAft>
              <a:buNone/>
            </a:pPr>
            <a:r>
              <a:rPr lang="en-US" sz="4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E1EBC458-8C85-4E5D-0046-B17BC59F63D9}"/>
              </a:ext>
            </a:extLst>
          </p:cNvPr>
          <p:cNvSpPr txBox="1"/>
          <p:nvPr/>
        </p:nvSpPr>
        <p:spPr>
          <a:xfrm>
            <a:off x="685800" y="1430873"/>
            <a:ext cx="11056620" cy="5427127"/>
          </a:xfrm>
          <a:prstGeom prst="rect">
            <a:avLst/>
          </a:prstGeom>
          <a:noFill/>
        </p:spPr>
        <p:txBody>
          <a:bodyPr wrap="square">
            <a:spAutoFit/>
          </a:bodyPr>
          <a:lstStyle/>
          <a:p>
            <a:pPr>
              <a:spcAft>
                <a:spcPts val="1029"/>
              </a:spcAft>
              <a:buNone/>
            </a:pPr>
            <a:r>
              <a:rPr lang="en-US" sz="2200" dirty="0">
                <a:solidFill>
                  <a:srgbClr val="F8FAFF"/>
                </a:solidFill>
                <a:effectLst/>
                <a:latin typeface="Agency FB" panose="020B0503020202020204" pitchFamily="34" charset="0"/>
              </a:rPr>
              <a:t>The analysis reveals a gradual increase in wage rates across Assam, though this growth has not consistently translated into improved employment quality or economic empowerment. District-level performance varies significantly, with </a:t>
            </a:r>
            <a:r>
              <a:rPr lang="en-US" sz="2200" dirty="0" err="1">
                <a:solidFill>
                  <a:srgbClr val="F8FAFF"/>
                </a:solidFill>
                <a:effectLst/>
                <a:latin typeface="Agency FB" panose="020B0503020202020204" pitchFamily="34" charset="0"/>
              </a:rPr>
              <a:t>Barpeta</a:t>
            </a:r>
            <a:r>
              <a:rPr lang="en-US" sz="2200" dirty="0">
                <a:solidFill>
                  <a:srgbClr val="F8FAFF"/>
                </a:solidFill>
                <a:effectLst/>
                <a:latin typeface="Agency FB" panose="020B0503020202020204" pitchFamily="34" charset="0"/>
              </a:rPr>
              <a:t>, Biswanath, and Baksa emerging as top performers in infrastructure development and social inclusion, particularly for women and ST/SC communities. However, other districts struggle to provide adequate employment days or efficiently utilize labor budgets. A notable finding is the weak correlation between financial allocations and employment outcomes, suggesting that higher budgets do not always lead to proportional increases in project completion or worker participation.</a:t>
            </a:r>
          </a:p>
          <a:p>
            <a:pPr>
              <a:spcAft>
                <a:spcPts val="1029"/>
              </a:spcAft>
              <a:buNone/>
            </a:pPr>
            <a:br>
              <a:rPr lang="en-US" sz="2200" dirty="0">
                <a:solidFill>
                  <a:srgbClr val="F8FAFF"/>
                </a:solidFill>
                <a:effectLst/>
                <a:latin typeface="Agency FB" panose="020B0503020202020204" pitchFamily="34" charset="0"/>
              </a:rPr>
            </a:br>
            <a:r>
              <a:rPr lang="en-US" sz="2200" dirty="0">
                <a:solidFill>
                  <a:srgbClr val="F8FAFF"/>
                </a:solidFill>
                <a:effectLst/>
                <a:latin typeface="Agency FB" panose="020B0503020202020204" pitchFamily="34" charset="0"/>
              </a:rPr>
              <a:t>The study highlights uneven participation rates among differently-abled individuals, with districts like </a:t>
            </a:r>
            <a:r>
              <a:rPr lang="en-US" sz="2200" dirty="0" err="1">
                <a:solidFill>
                  <a:srgbClr val="F8FAFF"/>
                </a:solidFill>
                <a:effectLst/>
                <a:latin typeface="Agency FB" panose="020B0503020202020204" pitchFamily="34" charset="0"/>
              </a:rPr>
              <a:t>Barpeta</a:t>
            </a:r>
            <a:r>
              <a:rPr lang="en-US" sz="2200" dirty="0">
                <a:solidFill>
                  <a:srgbClr val="F8FAFF"/>
                </a:solidFill>
                <a:effectLst/>
                <a:latin typeface="Agency FB" panose="020B0503020202020204" pitchFamily="34" charset="0"/>
              </a:rPr>
              <a:t> and </a:t>
            </a:r>
            <a:r>
              <a:rPr lang="en-US" sz="2200" dirty="0" err="1">
                <a:solidFill>
                  <a:srgbClr val="F8FAFF"/>
                </a:solidFill>
                <a:effectLst/>
                <a:latin typeface="Agency FB" panose="020B0503020202020204" pitchFamily="34" charset="0"/>
              </a:rPr>
              <a:t>Hojai</a:t>
            </a:r>
            <a:r>
              <a:rPr lang="en-US" sz="2200" dirty="0">
                <a:solidFill>
                  <a:srgbClr val="F8FAFF"/>
                </a:solidFill>
                <a:effectLst/>
                <a:latin typeface="Agency FB" panose="020B0503020202020204" pitchFamily="34" charset="0"/>
              </a:rPr>
              <a:t> showing strong inclusion while others lag behind. While wage payments remain a key driver of rural workforce participation, the daily wage rate shows surprisingly little correlation with actual employment provision, pointing to potential inefficiencies in compensation distribution. Data anomalies, particularly inflated figures in 2025-26, were identified and addressed to ensure accurate trend analysis. These insights, derived through Python-based data processing and visualization, provide a foundation for policymakers to enhance MGNREGA's effectiveness and equity across Assam.</a:t>
            </a:r>
          </a:p>
          <a:p>
            <a:pPr>
              <a:buNone/>
            </a:pPr>
            <a:br>
              <a:rPr lang="en-US" sz="2200" dirty="0">
                <a:solidFill>
                  <a:srgbClr val="F8FAFF"/>
                </a:solidFill>
                <a:effectLst/>
                <a:latin typeface="Agency FB" panose="020B0503020202020204" pitchFamily="34" charset="0"/>
              </a:rPr>
            </a:br>
            <a:endParaRPr lang="en-US" sz="2200" b="0" i="0" dirty="0">
              <a:solidFill>
                <a:srgbClr val="F8FAFF"/>
              </a:solidFill>
              <a:effectLst/>
              <a:latin typeface="Agency FB" panose="020B0503020202020204" pitchFamily="34" charset="0"/>
            </a:endParaRPr>
          </a:p>
        </p:txBody>
      </p:sp>
    </p:spTree>
    <p:extLst>
      <p:ext uri="{BB962C8B-B14F-4D97-AF65-F5344CB8AC3E}">
        <p14:creationId xmlns:p14="http://schemas.microsoft.com/office/powerpoint/2010/main" val="3062175203"/>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88947-BA02-37E3-A81C-22CFCFCE0B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CB73569-817D-0930-60EC-BFE2AAD4B1F0}"/>
              </a:ext>
            </a:extLst>
          </p:cNvPr>
          <p:cNvSpPr/>
          <p:nvPr/>
        </p:nvSpPr>
        <p:spPr>
          <a:xfrm>
            <a:off x="0" y="0"/>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AE68922D-59C4-02CB-7148-8AE92A42B4A9}"/>
              </a:ext>
            </a:extLst>
          </p:cNvPr>
          <p:cNvSpPr>
            <a:spLocks noGrp="1"/>
          </p:cNvSpPr>
          <p:nvPr>
            <p:ph type="ctrTitle"/>
          </p:nvPr>
        </p:nvSpPr>
        <p:spPr>
          <a:xfrm>
            <a:off x="3077497" y="226799"/>
            <a:ext cx="6037006" cy="892200"/>
          </a:xfrm>
        </p:spPr>
        <p:txBody>
          <a:bodyPr>
            <a:noAutofit/>
          </a:bodyPr>
          <a:lstStyle/>
          <a:p>
            <a:pPr>
              <a:lnSpc>
                <a:spcPct val="115000"/>
              </a:lnSpc>
              <a:spcAft>
                <a:spcPts val="800"/>
              </a:spcAft>
              <a:buNone/>
            </a:pPr>
            <a:r>
              <a:rPr lang="en-US" sz="4000" b="1"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rPr>
              <a:t>Future Scope</a:t>
            </a:r>
            <a:endParaRPr lang="en-US" sz="4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3CDB7A3-3FDD-306B-0E3D-D6C651685ABC}"/>
              </a:ext>
            </a:extLst>
          </p:cNvPr>
          <p:cNvSpPr txBox="1"/>
          <p:nvPr/>
        </p:nvSpPr>
        <p:spPr>
          <a:xfrm>
            <a:off x="899968" y="1301677"/>
            <a:ext cx="10987232" cy="5262979"/>
          </a:xfrm>
          <a:prstGeom prst="rect">
            <a:avLst/>
          </a:prstGeom>
          <a:noFill/>
        </p:spPr>
        <p:txBody>
          <a:bodyPr wrap="square">
            <a:spAutoFit/>
          </a:bodyPr>
          <a:lstStyle/>
          <a:p>
            <a:pPr>
              <a:buNone/>
            </a:pPr>
            <a:r>
              <a:rPr lang="en-US" sz="2400" dirty="0">
                <a:solidFill>
                  <a:schemeClr val="bg1"/>
                </a:solidFill>
                <a:latin typeface="Agency FB" panose="020B0503020202020204" pitchFamily="34" charset="0"/>
              </a:rPr>
              <a:t>This study offers a comprehensive analysis of Assam's rural employment landscape and provides a solid groundwork for deeper exploration. Future research can enhance this work by employing time-series forecasting models like ARIMA or Prophet to predict trends in employment, wages, and job card activity. Integrating additional socio-economic data—such as literacy levels, poverty, migration, and agricultural productivity—could yield richer insights and help identify the underlying causes of employment patterns. Including policy intervention data would further allow researchers to assess the impact of reforms on job outcomes.</a:t>
            </a:r>
          </a:p>
          <a:p>
            <a:pPr>
              <a:buNone/>
            </a:pPr>
            <a:endParaRPr lang="en-US" sz="2400" dirty="0">
              <a:solidFill>
                <a:schemeClr val="bg1"/>
              </a:solidFill>
              <a:latin typeface="Agency FB" panose="020B0503020202020204" pitchFamily="34" charset="0"/>
            </a:endParaRPr>
          </a:p>
          <a:p>
            <a:r>
              <a:rPr lang="en-US" sz="2400" dirty="0">
                <a:solidFill>
                  <a:schemeClr val="bg1"/>
                </a:solidFill>
                <a:latin typeface="Agency FB" panose="020B0503020202020204" pitchFamily="34" charset="0"/>
              </a:rPr>
              <a:t>To enhance accessibility and decision-making, the results can be visualized using interactive dashboards via tools like </a:t>
            </a:r>
            <a:r>
              <a:rPr lang="en-US" sz="2400" dirty="0" err="1">
                <a:solidFill>
                  <a:schemeClr val="bg1"/>
                </a:solidFill>
                <a:latin typeface="Agency FB" panose="020B0503020202020204" pitchFamily="34" charset="0"/>
              </a:rPr>
              <a:t>Plotly</a:t>
            </a:r>
            <a:r>
              <a:rPr lang="en-US" sz="2400" dirty="0">
                <a:solidFill>
                  <a:schemeClr val="bg1"/>
                </a:solidFill>
                <a:latin typeface="Agency FB" panose="020B0503020202020204" pitchFamily="34" charset="0"/>
              </a:rPr>
              <a:t> Dash or Tableau. Geospatial mapping, in particular, can highlight underserved areas. Advanced classification models may also improve predictions around the participation of women and differently-abled individuals. Additionally, anomaly detection systems can help maintain data integrity. Expanding this study to neighboring states would support comparative analysis and uncover regional best practices, making this project a stepping stone toward smarter, scalable rural employment monitoring systems.</a:t>
            </a:r>
          </a:p>
        </p:txBody>
      </p:sp>
    </p:spTree>
    <p:extLst>
      <p:ext uri="{BB962C8B-B14F-4D97-AF65-F5344CB8AC3E}">
        <p14:creationId xmlns:p14="http://schemas.microsoft.com/office/powerpoint/2010/main" val="3512890919"/>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1BE97-E8EA-2013-2A7C-0E288998F6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DD8C7D3-9A34-8628-2D4F-8787A95FA530}"/>
              </a:ext>
            </a:extLst>
          </p:cNvPr>
          <p:cNvSpPr/>
          <p:nvPr/>
        </p:nvSpPr>
        <p:spPr>
          <a:xfrm>
            <a:off x="0" y="0"/>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0684867F-49F0-45B1-820F-03C3917EB9AD}"/>
              </a:ext>
            </a:extLst>
          </p:cNvPr>
          <p:cNvSpPr>
            <a:spLocks noGrp="1"/>
          </p:cNvSpPr>
          <p:nvPr>
            <p:ph type="ctrTitle"/>
          </p:nvPr>
        </p:nvSpPr>
        <p:spPr>
          <a:xfrm>
            <a:off x="4403868" y="1968500"/>
            <a:ext cx="3384263" cy="2921000"/>
          </a:xfrm>
        </p:spPr>
        <p:txBody>
          <a:bodyPr>
            <a:noAutofit/>
          </a:bodyPr>
          <a:lstStyle/>
          <a:p>
            <a:pPr>
              <a:lnSpc>
                <a:spcPct val="115000"/>
              </a:lnSpc>
              <a:spcAft>
                <a:spcPts val="800"/>
              </a:spcAft>
              <a:buNone/>
            </a:pPr>
            <a:r>
              <a:rPr lang="en-US" sz="8000" b="1"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rPr>
              <a:t>THANK</a:t>
            </a:r>
            <a:br>
              <a:rPr lang="en-US" sz="8000" b="1"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rPr>
            </a:br>
            <a:r>
              <a:rPr lang="en-US" sz="8000" b="1" kern="100" dirty="0">
                <a:solidFill>
                  <a:schemeClr val="bg1"/>
                </a:solidFill>
                <a:latin typeface="Agency FB" panose="020B0503020202020204" pitchFamily="34" charset="0"/>
                <a:ea typeface="Calibri" panose="020F0502020204030204" pitchFamily="34" charset="0"/>
                <a:cs typeface="Times New Roman" panose="02020603050405020304" pitchFamily="18" charset="0"/>
              </a:rPr>
              <a:t>YOU</a:t>
            </a:r>
            <a:endParaRPr lang="en-US" sz="80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0310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D6BC7-8F17-7D55-64B0-32EEE09215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B68358F-99C2-5AA7-762F-EDD232BBD3E2}"/>
              </a:ext>
            </a:extLst>
          </p:cNvPr>
          <p:cNvSpPr/>
          <p:nvPr/>
        </p:nvSpPr>
        <p:spPr>
          <a:xfrm>
            <a:off x="0" y="0"/>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23F8FC2-88CB-FCBE-7316-95C00332567A}"/>
              </a:ext>
            </a:extLst>
          </p:cNvPr>
          <p:cNvSpPr>
            <a:spLocks noGrp="1"/>
          </p:cNvSpPr>
          <p:nvPr>
            <p:ph type="ctrTitle"/>
          </p:nvPr>
        </p:nvSpPr>
        <p:spPr>
          <a:xfrm>
            <a:off x="597525" y="330459"/>
            <a:ext cx="6076336" cy="892200"/>
          </a:xfrm>
        </p:spPr>
        <p:txBody>
          <a:bodyPr>
            <a:noAutofit/>
          </a:bodyPr>
          <a:lstStyle/>
          <a:p>
            <a:pPr algn="ctr">
              <a:lnSpc>
                <a:spcPct val="150000"/>
              </a:lnSpc>
              <a:spcAft>
                <a:spcPts val="800"/>
              </a:spcAft>
            </a:pPr>
            <a:r>
              <a:rPr lang="en-IN" sz="5400" b="1" kern="100" dirty="0">
                <a:solidFill>
                  <a:schemeClr val="bg1"/>
                </a:solidFill>
                <a:effectLst/>
                <a:latin typeface="Agency FB" panose="020B0503020202020204" pitchFamily="34" charset="0"/>
                <a:ea typeface="Times New Roman" panose="02020603050405020304" pitchFamily="18" charset="0"/>
                <a:cs typeface="Times New Roman" panose="02020603050405020304" pitchFamily="18" charset="0"/>
              </a:rPr>
              <a:t>INTRODUCTION</a:t>
            </a:r>
            <a:endParaRPr lang="en-IN" sz="5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BE9C857-B29D-4FCC-E2FB-DAF93A848B67}"/>
              </a:ext>
            </a:extLst>
          </p:cNvPr>
          <p:cNvSpPr txBox="1"/>
          <p:nvPr/>
        </p:nvSpPr>
        <p:spPr>
          <a:xfrm>
            <a:off x="521109" y="1438968"/>
            <a:ext cx="6253764" cy="5334794"/>
          </a:xfrm>
          <a:prstGeom prst="rect">
            <a:avLst/>
          </a:prstGeom>
          <a:noFill/>
        </p:spPr>
        <p:txBody>
          <a:bodyPr wrap="square" rtlCol="0">
            <a:spAutoFit/>
          </a:bodyPr>
          <a:lstStyle/>
          <a:p>
            <a:pPr algn="l">
              <a:spcAft>
                <a:spcPts val="1029"/>
              </a:spcAft>
              <a:buNone/>
            </a:pPr>
            <a:r>
              <a:rPr lang="en-US" b="0" i="0" dirty="0">
                <a:solidFill>
                  <a:srgbClr val="F8FAFF"/>
                </a:solidFill>
                <a:effectLst/>
                <a:latin typeface="Agency FB" panose="020B0503020202020204" pitchFamily="34" charset="0"/>
              </a:rPr>
              <a:t>This project conducts a data-driven analysis of employment trends in Assam, India, from 2018–2019 to 2025–2026, using a dataset of over 12,000 district-level records. Focusing on key metrics such as wage rates, person-days generated, job card distribution, and workforce participation—particularly among women and differently-abled individuals—the study evaluates the impact of the Mahatma Gandhi National Rural Employment Guarantee Act (MGNREGA). Using Python tools like pandas, seaborn, and matplotlib, the research examines budgetary allocations versus utilization, inter-district disparities, and employment trends, providing insights into the program's effectiveness in ensuring rural livelihood security.</a:t>
            </a:r>
          </a:p>
          <a:p>
            <a:pPr algn="l">
              <a:spcAft>
                <a:spcPts val="1029"/>
              </a:spcAft>
              <a:buNone/>
            </a:pPr>
            <a:br>
              <a:rPr lang="en-US" b="0" i="0" dirty="0">
                <a:solidFill>
                  <a:srgbClr val="F8FAFF"/>
                </a:solidFill>
                <a:effectLst/>
                <a:latin typeface="Agency FB" panose="020B0503020202020204" pitchFamily="34" charset="0"/>
              </a:rPr>
            </a:br>
            <a:r>
              <a:rPr lang="en-US" b="0" i="0" dirty="0">
                <a:solidFill>
                  <a:srgbClr val="F8FAFF"/>
                </a:solidFill>
                <a:effectLst/>
                <a:latin typeface="Agency FB" panose="020B0503020202020204" pitchFamily="34" charset="0"/>
              </a:rPr>
              <a:t>The analysis highlights correlations between financial allocations and work execution, while also assessing inclusivity and fairness in employment opportunities. By exploring gender and disability participation, payment efficiency, and operational challenges, the study transforms raw government data into actionable insights. The findings aim to assist policymakers, administrators, and researchers in understanding employment patterns, disparities, and opportunities for improvement in Assam's labor market.</a:t>
            </a:r>
          </a:p>
          <a:p>
            <a:endParaRPr lang="en-IN" dirty="0">
              <a:latin typeface="Agency FB" panose="020B0503020202020204" pitchFamily="34" charset="0"/>
            </a:endParaRPr>
          </a:p>
        </p:txBody>
      </p:sp>
      <p:pic>
        <p:nvPicPr>
          <p:cNvPr id="7" name="Picture 6">
            <a:extLst>
              <a:ext uri="{FF2B5EF4-FFF2-40B4-BE49-F238E27FC236}">
                <a16:creationId xmlns:a16="http://schemas.microsoft.com/office/drawing/2014/main" id="{DB4158A0-F408-9CCC-AABC-84A9E690C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386" y="-1"/>
            <a:ext cx="4920614" cy="6857999"/>
          </a:xfrm>
          <a:prstGeom prst="rect">
            <a:avLst/>
          </a:prstGeom>
        </p:spPr>
      </p:pic>
    </p:spTree>
    <p:extLst>
      <p:ext uri="{BB962C8B-B14F-4D97-AF65-F5344CB8AC3E}">
        <p14:creationId xmlns:p14="http://schemas.microsoft.com/office/powerpoint/2010/main" val="645206459"/>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4A0C3-08F7-148A-DC2C-0E31F5978BE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BA4DB1-608D-5D55-DA29-ED1B63064D10}"/>
              </a:ext>
            </a:extLst>
          </p:cNvPr>
          <p:cNvSpPr/>
          <p:nvPr/>
        </p:nvSpPr>
        <p:spPr>
          <a:xfrm>
            <a:off x="0" y="0"/>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82A9BA0-4833-3515-8D86-661C926261E3}"/>
              </a:ext>
            </a:extLst>
          </p:cNvPr>
          <p:cNvSpPr>
            <a:spLocks noGrp="1"/>
          </p:cNvSpPr>
          <p:nvPr>
            <p:ph type="ctrTitle"/>
          </p:nvPr>
        </p:nvSpPr>
        <p:spPr>
          <a:xfrm>
            <a:off x="3057831" y="320833"/>
            <a:ext cx="6076336" cy="892200"/>
          </a:xfrm>
        </p:spPr>
        <p:txBody>
          <a:bodyPr>
            <a:noAutofit/>
          </a:bodyPr>
          <a:lstStyle/>
          <a:p>
            <a:pPr algn="ctr">
              <a:lnSpc>
                <a:spcPct val="150000"/>
              </a:lnSpc>
              <a:spcAft>
                <a:spcPts val="800"/>
              </a:spcAft>
            </a:pPr>
            <a:r>
              <a:rPr lang="en-IN" sz="5400" b="1" kern="100" dirty="0">
                <a:solidFill>
                  <a:schemeClr val="bg1"/>
                </a:solidFill>
                <a:effectLst/>
                <a:latin typeface="Agency FB" panose="020B0503020202020204" pitchFamily="34" charset="0"/>
                <a:ea typeface="Times New Roman" panose="02020603050405020304" pitchFamily="18" charset="0"/>
                <a:cs typeface="Times New Roman" panose="02020603050405020304" pitchFamily="18" charset="0"/>
              </a:rPr>
              <a:t>OBJECTIBVES</a:t>
            </a:r>
            <a:endParaRPr lang="en-IN" sz="5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5241C87-3A3A-0F3D-4FBF-88AE70228953}"/>
              </a:ext>
            </a:extLst>
          </p:cNvPr>
          <p:cNvSpPr txBox="1"/>
          <p:nvPr/>
        </p:nvSpPr>
        <p:spPr>
          <a:xfrm>
            <a:off x="560437" y="1213033"/>
            <a:ext cx="11222854" cy="5501506"/>
          </a:xfrm>
          <a:prstGeom prst="rect">
            <a:avLst/>
          </a:prstGeom>
          <a:noFill/>
        </p:spPr>
        <p:txBody>
          <a:bodyPr wrap="square" rtlCol="0">
            <a:spAutoFit/>
          </a:bodyPr>
          <a:lstStyle/>
          <a:p>
            <a:pPr algn="l">
              <a:spcBef>
                <a:spcPts val="1029"/>
              </a:spcBef>
              <a:spcAft>
                <a:spcPts val="1029"/>
              </a:spcAft>
              <a:buNone/>
            </a:pPr>
            <a:r>
              <a:rPr lang="en-IN" sz="2200" b="1" i="0" dirty="0">
                <a:solidFill>
                  <a:srgbClr val="F8FAFF"/>
                </a:solidFill>
                <a:effectLst/>
                <a:latin typeface="Agency FB" panose="020B0503020202020204" pitchFamily="34" charset="0"/>
              </a:rPr>
              <a:t>Key Objectives:</a:t>
            </a:r>
            <a:endParaRPr lang="en-IN" sz="2200" b="0" i="0" dirty="0">
              <a:solidFill>
                <a:srgbClr val="F8FAFF"/>
              </a:solidFill>
              <a:effectLst/>
              <a:latin typeface="Agency FB" panose="020B0503020202020204" pitchFamily="34" charset="0"/>
            </a:endParaRPr>
          </a:p>
          <a:p>
            <a:pPr marL="342900" indent="-342900" algn="l">
              <a:spcBef>
                <a:spcPts val="1029"/>
              </a:spcBef>
              <a:spcAft>
                <a:spcPts val="1029"/>
              </a:spcAft>
              <a:buFont typeface="Arial" panose="020B0604020202020204" pitchFamily="34" charset="0"/>
              <a:buChar char="•"/>
            </a:pPr>
            <a:r>
              <a:rPr lang="en-US" sz="2200" b="1" i="0" dirty="0">
                <a:solidFill>
                  <a:srgbClr val="F8FAFF"/>
                </a:solidFill>
                <a:effectLst/>
                <a:latin typeface="Agency FB" panose="020B0503020202020204" pitchFamily="34" charset="0"/>
              </a:rPr>
              <a:t>Analyze wage trends</a:t>
            </a:r>
            <a:r>
              <a:rPr lang="en-US" sz="2200" b="0" i="0" dirty="0">
                <a:solidFill>
                  <a:srgbClr val="F8FAFF"/>
                </a:solidFill>
                <a:effectLst/>
                <a:latin typeface="Agency FB" panose="020B0503020202020204" pitchFamily="34" charset="0"/>
              </a:rPr>
              <a:t> – Assess yearly changes in average wage rates, adjusting for inflation, and identify anomalies.</a:t>
            </a:r>
          </a:p>
          <a:p>
            <a:pPr marL="342900" indent="-342900" algn="l">
              <a:spcBef>
                <a:spcPts val="300"/>
              </a:spcBef>
              <a:spcAft>
                <a:spcPts val="1029"/>
              </a:spcAft>
              <a:buFont typeface="Arial" panose="020B0604020202020204" pitchFamily="34" charset="0"/>
              <a:buChar char="•"/>
            </a:pPr>
            <a:r>
              <a:rPr lang="en-US" sz="2200" b="1" i="0" dirty="0">
                <a:solidFill>
                  <a:srgbClr val="F8FAFF"/>
                </a:solidFill>
                <a:effectLst/>
                <a:latin typeface="Agency FB" panose="020B0503020202020204" pitchFamily="34" charset="0"/>
              </a:rPr>
              <a:t>Evaluate employment sufficiency</a:t>
            </a:r>
            <a:r>
              <a:rPr lang="en-US" sz="2200" b="0" i="0" dirty="0">
                <a:solidFill>
                  <a:srgbClr val="F8FAFF"/>
                </a:solidFill>
                <a:effectLst/>
                <a:latin typeface="Agency FB" panose="020B0503020202020204" pitchFamily="34" charset="0"/>
              </a:rPr>
              <a:t> – Compare actual person-days generated against MGNREGA’s 100-day guarantee to measure gaps.</a:t>
            </a:r>
          </a:p>
          <a:p>
            <a:pPr marL="342900" indent="-342900" algn="l">
              <a:spcBef>
                <a:spcPts val="300"/>
              </a:spcBef>
              <a:spcAft>
                <a:spcPts val="1029"/>
              </a:spcAft>
              <a:buFont typeface="Arial" panose="020B0604020202020204" pitchFamily="34" charset="0"/>
              <a:buChar char="•"/>
            </a:pPr>
            <a:r>
              <a:rPr lang="en-US" sz="2200" b="1" i="0" dirty="0">
                <a:solidFill>
                  <a:srgbClr val="F8FAFF"/>
                </a:solidFill>
                <a:effectLst/>
                <a:latin typeface="Agency FB" panose="020B0503020202020204" pitchFamily="34" charset="0"/>
              </a:rPr>
              <a:t>Assess district-wise efficiency</a:t>
            </a:r>
            <a:r>
              <a:rPr lang="en-US" sz="2200" b="0" i="0" dirty="0">
                <a:solidFill>
                  <a:srgbClr val="F8FAFF"/>
                </a:solidFill>
                <a:effectLst/>
                <a:latin typeface="Agency FB" panose="020B0503020202020204" pitchFamily="34" charset="0"/>
              </a:rPr>
              <a:t> – Examine job card distribution vs. employment created to identify implementation bottlenecks.</a:t>
            </a:r>
          </a:p>
          <a:p>
            <a:pPr marL="342900" indent="-342900" algn="l">
              <a:spcBef>
                <a:spcPts val="300"/>
              </a:spcBef>
              <a:spcAft>
                <a:spcPts val="1029"/>
              </a:spcAft>
              <a:buFont typeface="Arial" panose="020B0604020202020204" pitchFamily="34" charset="0"/>
              <a:buChar char="•"/>
            </a:pPr>
            <a:r>
              <a:rPr lang="en-US" sz="2200" b="1" i="0" dirty="0">
                <a:solidFill>
                  <a:srgbClr val="F8FAFF"/>
                </a:solidFill>
                <a:effectLst/>
                <a:latin typeface="Agency FB" panose="020B0503020202020204" pitchFamily="34" charset="0"/>
              </a:rPr>
              <a:t>Measure inclusivity</a:t>
            </a:r>
            <a:r>
              <a:rPr lang="en-US" sz="2200" b="0" i="0" dirty="0">
                <a:solidFill>
                  <a:srgbClr val="F8FAFF"/>
                </a:solidFill>
                <a:effectLst/>
                <a:latin typeface="Agency FB" panose="020B0503020202020204" pitchFamily="34" charset="0"/>
              </a:rPr>
              <a:t> – Track participation of women and differently-abled individuals to evaluate social equity progress.</a:t>
            </a:r>
          </a:p>
          <a:p>
            <a:pPr marL="342900" indent="-342900" algn="l">
              <a:spcBef>
                <a:spcPts val="300"/>
              </a:spcBef>
              <a:spcAft>
                <a:spcPts val="1029"/>
              </a:spcAft>
              <a:buFont typeface="Arial" panose="020B0604020202020204" pitchFamily="34" charset="0"/>
              <a:buChar char="•"/>
            </a:pPr>
            <a:r>
              <a:rPr lang="en-US" sz="2200" b="1" i="0" dirty="0">
                <a:solidFill>
                  <a:srgbClr val="F8FAFF"/>
                </a:solidFill>
                <a:effectLst/>
                <a:latin typeface="Agency FB" panose="020B0503020202020204" pitchFamily="34" charset="0"/>
              </a:rPr>
              <a:t>Financial vs. operational linkage</a:t>
            </a:r>
            <a:r>
              <a:rPr lang="en-US" sz="2200" b="0" i="0" dirty="0">
                <a:solidFill>
                  <a:srgbClr val="F8FAFF"/>
                </a:solidFill>
                <a:effectLst/>
                <a:latin typeface="Agency FB" panose="020B0503020202020204" pitchFamily="34" charset="0"/>
              </a:rPr>
              <a:t> – Compare approved labor budgets with actual expenditures and work output for efficiency insights.</a:t>
            </a:r>
          </a:p>
          <a:p>
            <a:pPr marL="342900" indent="-342900" algn="l">
              <a:spcBef>
                <a:spcPts val="300"/>
              </a:spcBef>
              <a:spcAft>
                <a:spcPts val="1029"/>
              </a:spcAft>
              <a:buFont typeface="Arial" panose="020B0604020202020204" pitchFamily="34" charset="0"/>
              <a:buChar char="•"/>
            </a:pPr>
            <a:r>
              <a:rPr lang="en-US" sz="2200" b="1" i="0" dirty="0">
                <a:solidFill>
                  <a:srgbClr val="F8FAFF"/>
                </a:solidFill>
                <a:effectLst/>
                <a:latin typeface="Agency FB" panose="020B0503020202020204" pitchFamily="34" charset="0"/>
              </a:rPr>
              <a:t>Data visualization</a:t>
            </a:r>
            <a:r>
              <a:rPr lang="en-US" sz="2200" b="0" i="0" dirty="0">
                <a:solidFill>
                  <a:srgbClr val="F8FAFF"/>
                </a:solidFill>
                <a:effectLst/>
                <a:latin typeface="Agency FB" panose="020B0503020202020204" pitchFamily="34" charset="0"/>
              </a:rPr>
              <a:t> – Generate intuitive charts (line graphs, heatmaps, etc.) to highlight trends, disparities, and policy priorities.</a:t>
            </a:r>
          </a:p>
          <a:p>
            <a:pPr algn="l">
              <a:spcBef>
                <a:spcPts val="1029"/>
              </a:spcBef>
            </a:pPr>
            <a:r>
              <a:rPr lang="en-US" sz="2200" b="1" i="0" dirty="0">
                <a:solidFill>
                  <a:srgbClr val="F8FAFF"/>
                </a:solidFill>
                <a:effectLst/>
                <a:latin typeface="Agency FB" panose="020B0503020202020204" pitchFamily="34" charset="0"/>
              </a:rPr>
              <a:t>Goal:</a:t>
            </a:r>
            <a:r>
              <a:rPr lang="en-US" sz="2200" b="0" i="0" dirty="0">
                <a:solidFill>
                  <a:srgbClr val="F8FAFF"/>
                </a:solidFill>
                <a:effectLst/>
                <a:latin typeface="Agency FB" panose="020B0503020202020204" pitchFamily="34" charset="0"/>
              </a:rPr>
              <a:t> Provide evidence-based insights to improve rural employment policies in Assam.</a:t>
            </a:r>
            <a:endParaRPr lang="en-IN" sz="2200" dirty="0">
              <a:latin typeface="Agency FB" panose="020B0503020202020204" pitchFamily="34" charset="0"/>
            </a:endParaRPr>
          </a:p>
        </p:txBody>
      </p:sp>
    </p:spTree>
    <p:extLst>
      <p:ext uri="{BB962C8B-B14F-4D97-AF65-F5344CB8AC3E}">
        <p14:creationId xmlns:p14="http://schemas.microsoft.com/office/powerpoint/2010/main" val="2679158076"/>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413A9-3AB8-9649-CEB8-775F4C88C6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3BD30AF-55B3-87C5-97E6-3FA590992D6D}"/>
              </a:ext>
            </a:extLst>
          </p:cNvPr>
          <p:cNvSpPr/>
          <p:nvPr/>
        </p:nvSpPr>
        <p:spPr>
          <a:xfrm>
            <a:off x="0" y="0"/>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A8B76774-22BF-0903-50EE-5E34B730400D}"/>
              </a:ext>
            </a:extLst>
          </p:cNvPr>
          <p:cNvSpPr>
            <a:spLocks noGrp="1"/>
          </p:cNvSpPr>
          <p:nvPr>
            <p:ph type="ctrTitle"/>
          </p:nvPr>
        </p:nvSpPr>
        <p:spPr>
          <a:xfrm>
            <a:off x="3057831" y="320833"/>
            <a:ext cx="6076336" cy="892200"/>
          </a:xfrm>
        </p:spPr>
        <p:txBody>
          <a:bodyPr>
            <a:noAutofit/>
          </a:bodyPr>
          <a:lstStyle/>
          <a:p>
            <a:pPr lvl="0" algn="ctr">
              <a:lnSpc>
                <a:spcPct val="115000"/>
              </a:lnSpc>
              <a:spcAft>
                <a:spcPts val="800"/>
              </a:spcAft>
            </a:pPr>
            <a:r>
              <a:rPr lang="en-US" sz="54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Source of Dataset</a:t>
            </a:r>
            <a:endParaRPr lang="en-IN" sz="54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1839990-1A12-74EC-72C7-A30ABD925BC0}"/>
              </a:ext>
            </a:extLst>
          </p:cNvPr>
          <p:cNvSpPr txBox="1"/>
          <p:nvPr/>
        </p:nvSpPr>
        <p:spPr>
          <a:xfrm>
            <a:off x="353961" y="1332310"/>
            <a:ext cx="11582400" cy="5441490"/>
          </a:xfrm>
          <a:prstGeom prst="rect">
            <a:avLst/>
          </a:prstGeom>
          <a:noFill/>
        </p:spPr>
        <p:txBody>
          <a:bodyPr wrap="square" rtlCol="0">
            <a:spAutoFit/>
          </a:bodyPr>
          <a:lstStyle/>
          <a:p>
            <a:pPr>
              <a:lnSpc>
                <a:spcPct val="115000"/>
              </a:lnSpc>
              <a:spcAft>
                <a:spcPts val="800"/>
              </a:spcAft>
              <a:buNone/>
            </a:pPr>
            <a:r>
              <a:rPr lang="en-US" sz="2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The data set for the project was obtained as a structured .csv file named "AssamEmployment.csv" with employment-related information covering different districts of Assam over several financial years, from 2018–2019 up to 2025–2026. This data set is a complete picture of the employment pattern, budgetary outlays, and social inclusion measures as registered under rural employment schemes—primarily the Mahatma Gandhi National Rural Employment Guarantee Act (MGNREGA).</a:t>
            </a:r>
            <a:endParaRPr lang="en-IN" sz="2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Link :- </a:t>
            </a:r>
            <a:r>
              <a:rPr lang="en-US" sz="2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hlinkClick r:id="rId2"/>
              </a:rPr>
              <a:t>https://www.data.gov.in/resource/district-wise-mgnrega-data-glance</a:t>
            </a:r>
            <a:endParaRPr lang="en-IN" sz="2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2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Although the initial point of collection of such data is government-initiated—mainly through portals like the Ministry of Rural Development (MoRD) and MGNREGA MIS (Management Information System)—the dataset used here has been pre-cleaned and formatted into CSV format for use in analysis. It is believed to be drawn from official sources, generally provided through open government portals or third-party data sharing repositories that follow India's Open Government Data (OGD) policy.</a:t>
            </a:r>
            <a:endParaRPr lang="en-IN" sz="24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buNone/>
            </a:pPr>
            <a:r>
              <a:rPr lang="en-US" sz="2400" dirty="0">
                <a:solidFill>
                  <a:schemeClr val="bg1"/>
                </a:solidFill>
                <a:effectLst/>
                <a:latin typeface="Agency FB" panose="020B0503020202020204" pitchFamily="34" charset="0"/>
                <a:ea typeface="Calibri" panose="020F0502020204030204" pitchFamily="34" charset="0"/>
              </a:rPr>
              <a:t>The data has more than 12,000 records and 36 different variables, ranging across measures.</a:t>
            </a:r>
            <a:endParaRPr lang="en-IN" sz="24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363747250"/>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F9218-A9D5-7E90-0439-93BAC17BD1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94464D-5A11-02A8-C376-063CC49939E2}"/>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D141E6AB-E8CC-2483-C7AE-036AAF43AEE5}"/>
              </a:ext>
            </a:extLst>
          </p:cNvPr>
          <p:cNvSpPr>
            <a:spLocks noGrp="1"/>
          </p:cNvSpPr>
          <p:nvPr>
            <p:ph type="ctrTitle"/>
          </p:nvPr>
        </p:nvSpPr>
        <p:spPr>
          <a:xfrm>
            <a:off x="1396181" y="226799"/>
            <a:ext cx="9399638" cy="892200"/>
          </a:xfrm>
        </p:spPr>
        <p:txBody>
          <a:bodyPr>
            <a:noAutofit/>
          </a:bodyPr>
          <a:lstStyle/>
          <a:p>
            <a:pPr lvl="0" algn="ctr">
              <a:lnSpc>
                <a:spcPct val="115000"/>
              </a:lnSpc>
              <a:spcAft>
                <a:spcPts val="800"/>
              </a:spcAft>
            </a:pPr>
            <a:r>
              <a:rPr lang="en-US" sz="54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EDA (EXPLORATORY DATA ANALYSIS)</a:t>
            </a:r>
            <a:endParaRPr lang="en-IN" sz="54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08D68B7A-A402-D505-1022-68D7CD184C01}"/>
              </a:ext>
            </a:extLst>
          </p:cNvPr>
          <p:cNvSpPr>
            <a:spLocks noChangeArrowheads="1"/>
          </p:cNvSpPr>
          <p:nvPr/>
        </p:nvSpPr>
        <p:spPr bwMode="auto">
          <a:xfrm>
            <a:off x="441897" y="1118999"/>
            <a:ext cx="12192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gency FB" panose="020B0503020202020204" pitchFamily="34" charset="0"/>
              </a:rPr>
              <a:t>Exploratory Data Analysis (EDA) was conducted using Python libraries like pandas, matplotlib, seaborn, and </a:t>
            </a:r>
            <a:r>
              <a:rPr kumimoji="0" lang="en-US" altLang="en-US" sz="2000" b="0" i="0" u="none" strike="noStrike" cap="none" normalizeH="0" baseline="0" dirty="0" err="1">
                <a:ln>
                  <a:noFill/>
                </a:ln>
                <a:solidFill>
                  <a:schemeClr val="bg1"/>
                </a:solidFill>
                <a:effectLst/>
                <a:latin typeface="Agency FB" panose="020B0503020202020204" pitchFamily="34" charset="0"/>
              </a:rPr>
              <a:t>numpy</a:t>
            </a:r>
            <a:r>
              <a:rPr kumimoji="0" lang="en-US" altLang="en-US" sz="2000" b="0" i="0" u="none" strike="noStrike" cap="none" normalizeH="0" baseline="0" dirty="0">
                <a:ln>
                  <a:noFill/>
                </a:ln>
                <a:solidFill>
                  <a:schemeClr val="bg1"/>
                </a:solidFill>
                <a:effectLst/>
                <a:latin typeface="Agency FB" panose="020B0503020202020204" pitchFamily="34" charset="0"/>
              </a:rPr>
              <a:t>. It followed a structured pipeline: </a:t>
            </a:r>
            <a:r>
              <a:rPr kumimoji="0" lang="en-US" altLang="en-US" sz="2000" b="1" i="0" u="none" strike="noStrike" cap="none" normalizeH="0" baseline="0" dirty="0">
                <a:ln>
                  <a:noFill/>
                </a:ln>
                <a:solidFill>
                  <a:schemeClr val="bg1"/>
                </a:solidFill>
                <a:effectLst/>
                <a:latin typeface="Agency FB" panose="020B0503020202020204" pitchFamily="34" charset="0"/>
              </a:rPr>
              <a:t>Data Profiling</a:t>
            </a:r>
            <a:r>
              <a:rPr kumimoji="0" lang="en-US" altLang="en-US" sz="2000" b="0" i="0" u="none" strike="noStrike" cap="none" normalizeH="0" baseline="0" dirty="0">
                <a:ln>
                  <a:noFill/>
                </a:ln>
                <a:solidFill>
                  <a:schemeClr val="bg1"/>
                </a:solidFill>
                <a:effectLst/>
                <a:latin typeface="Agency FB" panose="020B0503020202020204" pitchFamily="34" charset="0"/>
              </a:rPr>
              <a:t>, </a:t>
            </a:r>
            <a:r>
              <a:rPr kumimoji="0" lang="en-US" altLang="en-US" sz="2000" b="1" i="0" u="none" strike="noStrike" cap="none" normalizeH="0" baseline="0" dirty="0">
                <a:ln>
                  <a:noFill/>
                </a:ln>
                <a:solidFill>
                  <a:schemeClr val="bg1"/>
                </a:solidFill>
                <a:effectLst/>
                <a:latin typeface="Agency FB" panose="020B0503020202020204" pitchFamily="34" charset="0"/>
              </a:rPr>
              <a:t>Cleaning</a:t>
            </a:r>
            <a:r>
              <a:rPr kumimoji="0" lang="en-US" altLang="en-US" sz="2000" b="0" i="0" u="none" strike="noStrike" cap="none" normalizeH="0" baseline="0" dirty="0">
                <a:ln>
                  <a:noFill/>
                </a:ln>
                <a:solidFill>
                  <a:schemeClr val="bg1"/>
                </a:solidFill>
                <a:effectLst/>
                <a:latin typeface="Agency FB" panose="020B0503020202020204" pitchFamily="34" charset="0"/>
              </a:rPr>
              <a:t>, </a:t>
            </a:r>
            <a:r>
              <a:rPr kumimoji="0" lang="en-US" altLang="en-US" sz="2000" b="1" i="0" u="none" strike="noStrike" cap="none" normalizeH="0" baseline="0" dirty="0">
                <a:ln>
                  <a:noFill/>
                </a:ln>
                <a:solidFill>
                  <a:schemeClr val="bg1"/>
                </a:solidFill>
                <a:effectLst/>
                <a:latin typeface="Agency FB" panose="020B0503020202020204" pitchFamily="34" charset="0"/>
              </a:rPr>
              <a:t>Preprocessing</a:t>
            </a:r>
            <a:r>
              <a:rPr kumimoji="0" lang="en-US" altLang="en-US" sz="2000" b="0" i="0" u="none" strike="noStrike" cap="none" normalizeH="0" baseline="0" dirty="0">
                <a:ln>
                  <a:noFill/>
                </a:ln>
                <a:solidFill>
                  <a:schemeClr val="bg1"/>
                </a:solidFill>
                <a:effectLst/>
                <a:latin typeface="Agency FB" panose="020B0503020202020204" pitchFamily="34" charset="0"/>
              </a:rPr>
              <a:t>, and </a:t>
            </a:r>
            <a:r>
              <a:rPr kumimoji="0" lang="en-US" altLang="en-US" sz="2000" b="1" i="0" u="none" strike="noStrike" cap="none" normalizeH="0" baseline="0" dirty="0">
                <a:ln>
                  <a:noFill/>
                </a:ln>
                <a:solidFill>
                  <a:schemeClr val="bg1"/>
                </a:solidFill>
                <a:effectLst/>
                <a:latin typeface="Agency FB" panose="020B0503020202020204" pitchFamily="34" charset="0"/>
              </a:rPr>
              <a:t>Visualization Preparation</a:t>
            </a:r>
            <a:r>
              <a:rPr kumimoji="0" lang="en-US" altLang="en-US" sz="2000" b="0" i="0" u="none" strike="noStrike" cap="none" normalizeH="0" baseline="0" dirty="0">
                <a:ln>
                  <a:noFill/>
                </a:ln>
                <a:solidFill>
                  <a:schemeClr val="bg1"/>
                </a:solidFill>
                <a:effectLst/>
                <a:latin typeface="Agency FB" panose="020B0503020202020204" pitchFamily="34" charset="0"/>
              </a:rPr>
              <a:t>. The dataset contained </a:t>
            </a:r>
            <a:r>
              <a:rPr kumimoji="0" lang="en-US" altLang="en-US" sz="2000" b="1" i="0" u="none" strike="noStrike" cap="none" normalizeH="0" baseline="0" dirty="0">
                <a:ln>
                  <a:noFill/>
                </a:ln>
                <a:solidFill>
                  <a:schemeClr val="bg1"/>
                </a:solidFill>
                <a:effectLst/>
                <a:latin typeface="Agency FB" panose="020B0503020202020204" pitchFamily="34" charset="0"/>
              </a:rPr>
              <a:t>12,020 records</a:t>
            </a:r>
            <a:r>
              <a:rPr kumimoji="0" lang="en-US" altLang="en-US" sz="2000" b="0" i="0" u="none" strike="noStrike" cap="none" normalizeH="0" baseline="0" dirty="0">
                <a:ln>
                  <a:noFill/>
                </a:ln>
                <a:solidFill>
                  <a:schemeClr val="bg1"/>
                </a:solidFill>
                <a:effectLst/>
                <a:latin typeface="Agency FB" panose="020B0503020202020204" pitchFamily="34" charset="0"/>
              </a:rPr>
              <a:t> and </a:t>
            </a:r>
            <a:r>
              <a:rPr kumimoji="0" lang="en-US" altLang="en-US" sz="2000" b="1" i="0" u="none" strike="noStrike" cap="none" normalizeH="0" baseline="0" dirty="0">
                <a:ln>
                  <a:noFill/>
                </a:ln>
                <a:solidFill>
                  <a:schemeClr val="bg1"/>
                </a:solidFill>
                <a:effectLst/>
                <a:latin typeface="Agency FB" panose="020B0503020202020204" pitchFamily="34" charset="0"/>
              </a:rPr>
              <a:t>36 features</a:t>
            </a:r>
            <a:r>
              <a:rPr kumimoji="0" lang="en-US" altLang="en-US" sz="2000" b="0" i="0" u="none" strike="noStrike" cap="none" normalizeH="0" baseline="0" dirty="0">
                <a:ln>
                  <a:noFill/>
                </a:ln>
                <a:solidFill>
                  <a:schemeClr val="bg1"/>
                </a:solidFill>
                <a:effectLst/>
                <a:latin typeface="Agency FB" panose="020B0503020202020204" pitchFamily="34" charset="0"/>
              </a:rPr>
              <a:t>, with key variables like </a:t>
            </a:r>
            <a:r>
              <a:rPr kumimoji="0" lang="en-US" altLang="en-US" sz="2000" b="0" i="0" u="none" strike="noStrike" cap="none" normalizeH="0" baseline="0" dirty="0" err="1">
                <a:ln>
                  <a:noFill/>
                </a:ln>
                <a:solidFill>
                  <a:schemeClr val="bg1"/>
                </a:solidFill>
                <a:effectLst/>
                <a:latin typeface="Agency FB" panose="020B0503020202020204" pitchFamily="34" charset="0"/>
              </a:rPr>
              <a:t>fin_year</a:t>
            </a:r>
            <a:r>
              <a:rPr kumimoji="0" lang="en-US" altLang="en-US" sz="2000" b="0" i="0" u="none" strike="noStrike" cap="none" normalizeH="0" baseline="0" dirty="0">
                <a:ln>
                  <a:noFill/>
                </a:ln>
                <a:solidFill>
                  <a:schemeClr val="bg1"/>
                </a:solidFill>
                <a:effectLst/>
                <a:latin typeface="Agency FB" panose="020B0503020202020204" pitchFamily="34" charset="0"/>
              </a:rPr>
              <a:t>, </a:t>
            </a:r>
            <a:r>
              <a:rPr kumimoji="0" lang="en-US" altLang="en-US" sz="2000" b="0" i="0" u="none" strike="noStrike" cap="none" normalizeH="0" baseline="0" dirty="0" err="1">
                <a:ln>
                  <a:noFill/>
                </a:ln>
                <a:solidFill>
                  <a:schemeClr val="bg1"/>
                </a:solidFill>
                <a:effectLst/>
                <a:latin typeface="Agency FB" panose="020B0503020202020204" pitchFamily="34" charset="0"/>
              </a:rPr>
              <a:t>district_name</a:t>
            </a:r>
            <a:r>
              <a:rPr kumimoji="0" lang="en-US" altLang="en-US" sz="2000" b="0" i="0" u="none" strike="noStrike" cap="none" normalizeH="0" baseline="0" dirty="0">
                <a:ln>
                  <a:noFill/>
                </a:ln>
                <a:solidFill>
                  <a:schemeClr val="bg1"/>
                </a:solidFill>
                <a:effectLst/>
                <a:latin typeface="Agency FB" panose="020B0503020202020204" pitchFamily="34" charset="0"/>
              </a:rPr>
              <a:t>, </a:t>
            </a:r>
            <a:r>
              <a:rPr kumimoji="0" lang="en-US" altLang="en-US" sz="2000" b="0" i="0" u="none" strike="noStrike" cap="none" normalizeH="0" baseline="0" dirty="0" err="1">
                <a:ln>
                  <a:noFill/>
                </a:ln>
                <a:solidFill>
                  <a:schemeClr val="bg1"/>
                </a:solidFill>
                <a:effectLst/>
                <a:latin typeface="Agency FB" panose="020B0503020202020204" pitchFamily="34" charset="0"/>
              </a:rPr>
              <a:t>Average_Wage_rate_per_day_per_person</a:t>
            </a:r>
            <a:r>
              <a:rPr kumimoji="0" lang="en-US" altLang="en-US" sz="2000" b="0" i="0" u="none" strike="noStrike" cap="none" normalizeH="0" baseline="0" dirty="0">
                <a:ln>
                  <a:noFill/>
                </a:ln>
                <a:solidFill>
                  <a:schemeClr val="bg1"/>
                </a:solidFill>
                <a:effectLst/>
                <a:latin typeface="Agency FB" panose="020B0503020202020204" pitchFamily="34" charset="0"/>
              </a:rPr>
              <a:t>, and </a:t>
            </a:r>
            <a:r>
              <a:rPr kumimoji="0" lang="en-US" altLang="en-US" sz="2000" b="0" i="0" u="none" strike="noStrike" cap="none" normalizeH="0" baseline="0" dirty="0" err="1">
                <a:ln>
                  <a:noFill/>
                </a:ln>
                <a:solidFill>
                  <a:schemeClr val="bg1"/>
                </a:solidFill>
                <a:effectLst/>
                <a:latin typeface="Agency FB" panose="020B0503020202020204" pitchFamily="34" charset="0"/>
              </a:rPr>
              <a:t>Women_Persondays</a:t>
            </a:r>
            <a:r>
              <a:rPr kumimoji="0" lang="en-US" altLang="en-US" sz="2000" b="0" i="0" u="none" strike="noStrike" cap="none" normalizeH="0" baseline="0" dirty="0">
                <a:ln>
                  <a:noFill/>
                </a:ln>
                <a:solidFill>
                  <a:schemeClr val="bg1"/>
                </a:solidFill>
                <a:effectLst/>
                <a:latin typeface="Agency FB" panose="020B0503020202020204" pitchFamily="34" charset="0"/>
              </a:rPr>
              <a:t>.</a:t>
            </a:r>
          </a:p>
          <a:p>
            <a:pPr marR="0" lvl="0" algn="l" defTabSz="914400" rtl="0" eaLnBrk="0" fontAlgn="base" latinLnBrk="0" hangingPunct="0">
              <a:lnSpc>
                <a:spcPct val="100000"/>
              </a:lnSpc>
              <a:spcBef>
                <a:spcPct val="0"/>
              </a:spcBef>
              <a:spcAft>
                <a:spcPct val="0"/>
              </a:spcAft>
              <a:buClrTx/>
              <a:buSzTx/>
              <a:tabLst/>
            </a:pPr>
            <a:endParaRPr lang="en-US" altLang="en-US"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Agency FB" panose="020B0503020202020204" pitchFamily="34" charset="0"/>
              </a:rPr>
              <a:t>Data Profiling &amp; Cleaning</a:t>
            </a:r>
            <a:endParaRPr lang="en-US" altLang="en-US" sz="2000" dirty="0">
              <a:solidFill>
                <a:schemeClr val="bg1"/>
              </a:solidFill>
              <a:latin typeface="Agency FB" panose="020B0503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Agency FB" panose="020B0503020202020204" pitchFamily="34" charset="0"/>
              </a:rPr>
              <a:t>Initial profiling revealed: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gency FB" panose="020B0503020202020204" pitchFamily="34" charset="0"/>
              </a:rPr>
              <a:t>Mixed data types and year-wise structured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gency FB" panose="020B0503020202020204" pitchFamily="34" charset="0"/>
              </a:rPr>
              <a:t>No duplicates</a:t>
            </a:r>
            <a:r>
              <a:rPr kumimoji="0" lang="en-US" altLang="en-US" sz="2000" b="0" i="0" u="none" strike="noStrike" cap="none" normalizeH="0" baseline="0" dirty="0">
                <a:ln>
                  <a:noFill/>
                </a:ln>
                <a:solidFill>
                  <a:schemeClr val="bg1"/>
                </a:solidFill>
                <a:effectLst/>
                <a:latin typeface="Agency FB" panose="020B0503020202020204" pitchFamily="34" charset="0"/>
              </a:rPr>
              <a:t> in district-year combinations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gency FB" panose="020B0503020202020204" pitchFamily="34" charset="0"/>
              </a:rPr>
              <a:t>A fully null Remarks column and </a:t>
            </a:r>
            <a:r>
              <a:rPr kumimoji="0" lang="en-US" altLang="en-US" sz="2000" b="1" i="0" u="none" strike="noStrike" cap="none" normalizeH="0" baseline="0" dirty="0">
                <a:ln>
                  <a:noFill/>
                </a:ln>
                <a:solidFill>
                  <a:schemeClr val="bg1"/>
                </a:solidFill>
                <a:effectLst/>
                <a:latin typeface="Agency FB" panose="020B0503020202020204" pitchFamily="34" charset="0"/>
              </a:rPr>
              <a:t>outliers in 2025–2026</a:t>
            </a:r>
            <a:r>
              <a:rPr kumimoji="0" lang="en-US" altLang="en-US" sz="2000" b="0" i="0" u="none" strike="noStrike" cap="none" normalizeH="0" baseline="0" dirty="0">
                <a:ln>
                  <a:noFill/>
                </a:ln>
                <a:solidFill>
                  <a:schemeClr val="bg1"/>
                </a:solidFill>
                <a:effectLst/>
                <a:latin typeface="Agency FB" panose="020B0503020202020204" pitchFamily="34" charset="0"/>
              </a:rPr>
              <a:t> (e.g., wage &gt; ₹127,000, inflated job counts)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62225CE-2820-756B-EAF8-9462278F3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048" y="4105522"/>
            <a:ext cx="6115904" cy="2657846"/>
          </a:xfrm>
          <a:prstGeom prst="rect">
            <a:avLst/>
          </a:prstGeom>
        </p:spPr>
      </p:pic>
    </p:spTree>
    <p:extLst>
      <p:ext uri="{BB962C8B-B14F-4D97-AF65-F5344CB8AC3E}">
        <p14:creationId xmlns:p14="http://schemas.microsoft.com/office/powerpoint/2010/main" val="2764192471"/>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56F02-3DE8-14E8-1D27-B276B2A8E60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03E556B-7DCB-B16E-D970-3A42EB1F5A2E}"/>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EDEC052E-583B-F883-26F7-6E2C2B346740}"/>
              </a:ext>
            </a:extLst>
          </p:cNvPr>
          <p:cNvSpPr>
            <a:spLocks noGrp="1"/>
          </p:cNvSpPr>
          <p:nvPr>
            <p:ph type="ctrTitle"/>
          </p:nvPr>
        </p:nvSpPr>
        <p:spPr>
          <a:xfrm>
            <a:off x="1396181" y="226799"/>
            <a:ext cx="9399638" cy="892200"/>
          </a:xfrm>
        </p:spPr>
        <p:txBody>
          <a:bodyPr>
            <a:noAutofit/>
          </a:bodyPr>
          <a:lstStyle/>
          <a:p>
            <a:pPr lvl="0" algn="ctr">
              <a:lnSpc>
                <a:spcPct val="115000"/>
              </a:lnSpc>
              <a:spcAft>
                <a:spcPts val="800"/>
              </a:spcAft>
            </a:pPr>
            <a:r>
              <a:rPr lang="en-US" sz="54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EDA (EXPLORATORY DATA ANALYSIS)</a:t>
            </a:r>
            <a:endParaRPr lang="en-IN" sz="54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1FCEB00-50E7-AECB-2C77-C3F14D68E706}"/>
              </a:ext>
            </a:extLst>
          </p:cNvPr>
          <p:cNvSpPr>
            <a:spLocks noChangeArrowheads="1"/>
          </p:cNvSpPr>
          <p:nvPr/>
        </p:nvSpPr>
        <p:spPr bwMode="auto">
          <a:xfrm>
            <a:off x="539571" y="2363838"/>
            <a:ext cx="328789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bg1"/>
                </a:solidFill>
                <a:effectLst/>
                <a:latin typeface="Agency FB" panose="020B0503020202020204" pitchFamily="34" charset="0"/>
              </a:rPr>
              <a:t>Cleaning focused 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bg1"/>
                </a:solidFill>
                <a:effectLst/>
                <a:latin typeface="Agency FB" panose="020B0503020202020204" pitchFamily="34" charset="0"/>
              </a:rPr>
              <a:t>Removing anomalies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bg1"/>
                </a:solidFill>
                <a:effectLst/>
                <a:latin typeface="Agency FB" panose="020B0503020202020204" pitchFamily="34" charset="0"/>
              </a:rPr>
              <a:t>Ensuring numeric consistency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bg1"/>
                </a:solidFill>
                <a:effectLst/>
                <a:latin typeface="Agency FB" panose="020B0503020202020204" pitchFamily="34" charset="0"/>
              </a:rPr>
              <a:t>Validating categorical values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bg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bg1"/>
              </a:solidFill>
              <a:effectLst/>
              <a:latin typeface="Agency FB" panose="020B0503020202020204" pitchFamily="34" charset="0"/>
            </a:endParaRPr>
          </a:p>
        </p:txBody>
      </p:sp>
      <p:pic>
        <p:nvPicPr>
          <p:cNvPr id="8" name="Picture 7">
            <a:extLst>
              <a:ext uri="{FF2B5EF4-FFF2-40B4-BE49-F238E27FC236}">
                <a16:creationId xmlns:a16="http://schemas.microsoft.com/office/drawing/2014/main" id="{22B7637E-1B17-D26C-0290-2065A93BCC76}"/>
              </a:ext>
            </a:extLst>
          </p:cNvPr>
          <p:cNvPicPr>
            <a:picLocks noChangeAspect="1"/>
          </p:cNvPicPr>
          <p:nvPr/>
        </p:nvPicPr>
        <p:blipFill>
          <a:blip r:embed="rId2">
            <a:extLst>
              <a:ext uri="{28A0092B-C50C-407E-A947-70E740481C1C}">
                <a14:useLocalDpi xmlns:a14="http://schemas.microsoft.com/office/drawing/2010/main" val="0"/>
              </a:ext>
            </a:extLst>
          </a:blip>
          <a:srcRect l="9933" r="17013"/>
          <a:stretch/>
        </p:blipFill>
        <p:spPr>
          <a:xfrm>
            <a:off x="3827468" y="1349131"/>
            <a:ext cx="8096111" cy="4884029"/>
          </a:xfrm>
          <a:prstGeom prst="rect">
            <a:avLst/>
          </a:prstGeom>
        </p:spPr>
      </p:pic>
    </p:spTree>
    <p:extLst>
      <p:ext uri="{BB962C8B-B14F-4D97-AF65-F5344CB8AC3E}">
        <p14:creationId xmlns:p14="http://schemas.microsoft.com/office/powerpoint/2010/main" val="1263978863"/>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DDC88-BD32-E53F-6C36-3AF92D6408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2B6EC83-BBA7-1902-20BF-4F397E08DE36}"/>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12763534-4107-BD64-161A-FF5D2026F628}"/>
              </a:ext>
            </a:extLst>
          </p:cNvPr>
          <p:cNvSpPr>
            <a:spLocks noGrp="1"/>
          </p:cNvSpPr>
          <p:nvPr>
            <p:ph type="ctrTitle"/>
          </p:nvPr>
        </p:nvSpPr>
        <p:spPr>
          <a:xfrm>
            <a:off x="1396181" y="226799"/>
            <a:ext cx="9399638" cy="892200"/>
          </a:xfrm>
        </p:spPr>
        <p:txBody>
          <a:bodyPr>
            <a:noAutofit/>
          </a:bodyPr>
          <a:lstStyle/>
          <a:p>
            <a:pPr lvl="0" algn="ctr">
              <a:lnSpc>
                <a:spcPct val="115000"/>
              </a:lnSpc>
              <a:spcAft>
                <a:spcPts val="800"/>
              </a:spcAft>
            </a:pPr>
            <a:r>
              <a:rPr lang="en-US" sz="54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EDA (EXPLORATORY DATA ANALYSIS)</a:t>
            </a:r>
            <a:endParaRPr lang="en-IN" sz="54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227C4F79-1584-F08E-D16C-47D54D33017E}"/>
              </a:ext>
            </a:extLst>
          </p:cNvPr>
          <p:cNvSpPr>
            <a:spLocks noChangeArrowheads="1"/>
          </p:cNvSpPr>
          <p:nvPr/>
        </p:nvSpPr>
        <p:spPr bwMode="auto">
          <a:xfrm>
            <a:off x="514633" y="1349131"/>
            <a:ext cx="12192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en-US" altLang="en-US" sz="2200" b="1" i="0" u="none" strike="noStrike" cap="none" normalizeH="0" baseline="0" dirty="0">
                <a:ln>
                  <a:noFill/>
                </a:ln>
                <a:solidFill>
                  <a:schemeClr val="bg1"/>
                </a:solidFill>
                <a:effectLst/>
                <a:latin typeface="Agency FB" panose="020B0503020202020204" pitchFamily="34" charset="0"/>
              </a:rPr>
              <a:t>3. Preprocessing &amp; Metric Engineering</a:t>
            </a:r>
            <a:br>
              <a:rPr kumimoji="0" lang="en-US" altLang="en-US" sz="2200" b="0" i="0" u="none" strike="noStrike" cap="none" normalizeH="0" baseline="0" dirty="0">
                <a:ln>
                  <a:noFill/>
                </a:ln>
                <a:solidFill>
                  <a:schemeClr val="bg1"/>
                </a:solidFill>
                <a:effectLst/>
                <a:latin typeface="Agency FB" panose="020B0503020202020204" pitchFamily="34" charset="0"/>
              </a:rPr>
            </a:br>
            <a:r>
              <a:rPr kumimoji="0" lang="en-US" altLang="en-US" sz="2200" b="0" i="0" u="none" strike="noStrike" cap="none" normalizeH="0" baseline="0" dirty="0">
                <a:ln>
                  <a:noFill/>
                </a:ln>
                <a:solidFill>
                  <a:schemeClr val="bg1"/>
                </a:solidFill>
                <a:effectLst/>
                <a:latin typeface="Agency FB" panose="020B0503020202020204" pitchFamily="34" charset="0"/>
              </a:rPr>
              <a:t>Grouped aggregations and derived metrics were prepared for:</a:t>
            </a:r>
          </a:p>
          <a:p>
            <a:pPr marL="800100" lvl="1" indent="-342900" eaLnBrk="0" fontAlgn="base" hangingPunct="0">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bg1"/>
                </a:solidFill>
                <a:effectLst/>
                <a:latin typeface="Agency FB" panose="020B0503020202020204" pitchFamily="34" charset="0"/>
              </a:rPr>
              <a:t>Wage trends</a:t>
            </a:r>
          </a:p>
          <a:p>
            <a:pPr marL="800100" lvl="1" indent="-342900" eaLnBrk="0" fontAlgn="base" hangingPunct="0">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bg1"/>
                </a:solidFill>
                <a:effectLst/>
                <a:latin typeface="Agency FB" panose="020B0503020202020204" pitchFamily="34" charset="0"/>
              </a:rPr>
              <a:t>Employment days</a:t>
            </a:r>
          </a:p>
          <a:p>
            <a:pPr marL="800100" lvl="1" indent="-342900" eaLnBrk="0" fontAlgn="base" hangingPunct="0">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bg1"/>
                </a:solidFill>
                <a:effectLst/>
                <a:latin typeface="Agency FB" panose="020B0503020202020204" pitchFamily="34" charset="0"/>
              </a:rPr>
              <a:t>Women/differently-abled participation</a:t>
            </a:r>
          </a:p>
          <a:p>
            <a:pPr marL="800100" lvl="1" indent="-342900" eaLnBrk="0" fontAlgn="base" hangingPunct="0">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bg1"/>
                </a:solidFill>
                <a:effectLst/>
                <a:latin typeface="Agency FB" panose="020B0503020202020204" pitchFamily="34" charset="0"/>
              </a:rPr>
              <a:t>Budget utilization</a:t>
            </a:r>
            <a:endParaRPr lang="en-US" altLang="en-US" sz="2200" dirty="0">
              <a:solidFill>
                <a:schemeClr val="bg1"/>
              </a:solidFill>
              <a:latin typeface="Agency FB" panose="020B0503020202020204" pitchFamily="34" charset="0"/>
            </a:endParaRPr>
          </a:p>
          <a:p>
            <a:pPr lvl="1" eaLnBrk="0" fontAlgn="base" hangingPunct="0">
              <a:spcBef>
                <a:spcPct val="0"/>
              </a:spcBef>
              <a:spcAft>
                <a:spcPct val="0"/>
              </a:spcAft>
            </a:pPr>
            <a:r>
              <a:rPr kumimoji="0" lang="en-US" altLang="en-US" sz="2200" b="0" i="0" u="none" strike="noStrike" cap="none" normalizeH="0" baseline="0" dirty="0">
                <a:ln>
                  <a:noFill/>
                </a:ln>
                <a:solidFill>
                  <a:schemeClr val="bg1"/>
                </a:solidFill>
                <a:effectLst/>
                <a:latin typeface="Agency FB" panose="020B0503020202020204" pitchFamily="34" charset="0"/>
              </a:rPr>
              <a:t>Outliers were flagged, and the dataset was structured into a summary </a:t>
            </a:r>
            <a:r>
              <a:rPr kumimoji="0" lang="en-US" altLang="en-US" sz="2200" b="0" i="0" u="none" strike="noStrike" cap="none" normalizeH="0" baseline="0" dirty="0" err="1">
                <a:ln>
                  <a:noFill/>
                </a:ln>
                <a:solidFill>
                  <a:schemeClr val="bg1"/>
                </a:solidFill>
                <a:effectLst/>
                <a:latin typeface="Agency FB" panose="020B0503020202020204" pitchFamily="34" charset="0"/>
              </a:rPr>
              <a:t>DataFrame</a:t>
            </a:r>
            <a:r>
              <a:rPr kumimoji="0" lang="en-US" altLang="en-US" sz="2200" b="0" i="0" u="none" strike="noStrike" cap="none" normalizeH="0" baseline="0" dirty="0">
                <a:ln>
                  <a:noFill/>
                </a:ln>
                <a:solidFill>
                  <a:schemeClr val="bg1"/>
                </a:solidFill>
                <a:effectLst/>
                <a:latin typeface="Agency FB" panose="020B0503020202020204" pitchFamily="34" charset="0"/>
              </a:rPr>
              <a:t> for plotting.</a:t>
            </a:r>
          </a:p>
          <a:p>
            <a:pPr lvl="1" eaLnBrk="0" fontAlgn="base" hangingPunct="0">
              <a:spcBef>
                <a:spcPct val="0"/>
              </a:spcBef>
              <a:spcAft>
                <a:spcPct val="0"/>
              </a:spcAft>
            </a:pPr>
            <a:endParaRPr lang="en-US" altLang="en-US" sz="2200" dirty="0">
              <a:solidFill>
                <a:schemeClr val="bg1"/>
              </a:solidFill>
              <a:latin typeface="Agency FB" panose="020B0503020202020204" pitchFamily="34" charset="0"/>
            </a:endParaRPr>
          </a:p>
          <a:p>
            <a:pPr lvl="1" eaLnBrk="0" fontAlgn="base" hangingPunct="0">
              <a:spcBef>
                <a:spcPct val="0"/>
              </a:spcBef>
              <a:spcAft>
                <a:spcPct val="0"/>
              </a:spcAft>
            </a:pPr>
            <a:r>
              <a:rPr kumimoji="0" lang="en-US" altLang="en-US" sz="2200" b="1" i="0" u="none" strike="noStrike" cap="none" normalizeH="0" baseline="0" dirty="0">
                <a:ln>
                  <a:noFill/>
                </a:ln>
                <a:solidFill>
                  <a:schemeClr val="bg1"/>
                </a:solidFill>
                <a:effectLst/>
                <a:latin typeface="Agency FB" panose="020B0503020202020204" pitchFamily="34" charset="0"/>
              </a:rPr>
              <a:t>4. Visualization Strategy</a:t>
            </a:r>
            <a:br>
              <a:rPr kumimoji="0" lang="en-US" altLang="en-US" sz="2200" b="0" i="0" u="none" strike="noStrike" cap="none" normalizeH="0" baseline="0" dirty="0">
                <a:ln>
                  <a:noFill/>
                </a:ln>
                <a:solidFill>
                  <a:schemeClr val="bg1"/>
                </a:solidFill>
                <a:effectLst/>
                <a:latin typeface="Agency FB" panose="020B0503020202020204" pitchFamily="34" charset="0"/>
              </a:rPr>
            </a:br>
            <a:r>
              <a:rPr kumimoji="0" lang="en-US" altLang="en-US" sz="2200" b="0" i="0" u="none" strike="noStrike" cap="none" normalizeH="0" baseline="0" dirty="0">
                <a:ln>
                  <a:noFill/>
                </a:ln>
                <a:solidFill>
                  <a:schemeClr val="bg1"/>
                </a:solidFill>
                <a:effectLst/>
                <a:latin typeface="Agency FB" panose="020B0503020202020204" pitchFamily="34" charset="0"/>
              </a:rPr>
              <a:t>Though not completed, the data was organized for:</a:t>
            </a:r>
          </a:p>
          <a:p>
            <a:pPr marL="800100" lvl="1" indent="-342900" eaLnBrk="0" fontAlgn="base" hangingPunct="0">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bg1"/>
                </a:solidFill>
                <a:effectLst/>
                <a:latin typeface="Agency FB" panose="020B0503020202020204" pitchFamily="34" charset="0"/>
              </a:rPr>
              <a:t>Line charts (wages, employment days over time)</a:t>
            </a:r>
          </a:p>
          <a:p>
            <a:pPr marL="800100" lvl="1" indent="-342900" eaLnBrk="0" fontAlgn="base" hangingPunct="0">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bg1"/>
                </a:solidFill>
                <a:effectLst/>
                <a:latin typeface="Agency FB" panose="020B0503020202020204" pitchFamily="34" charset="0"/>
              </a:rPr>
              <a:t>Bar/stacked charts (</a:t>
            </a:r>
            <a:r>
              <a:rPr kumimoji="0" lang="en-US" altLang="en-US" sz="2200" b="0" i="0" u="none" strike="noStrike" cap="none" normalizeH="0" baseline="0" dirty="0">
                <a:ln>
                  <a:noFill/>
                </a:ln>
                <a:solidFill>
                  <a:schemeClr val="bg1"/>
                </a:solidFill>
                <a:effectLst/>
                <a:latin typeface="Agency FB" panose="020B0503020202020204" pitchFamily="34" charset="0"/>
              </a:rPr>
              <a:t>gender involvement, work counts)</a:t>
            </a:r>
          </a:p>
          <a:p>
            <a:pPr lvl="1" eaLnBrk="0" fontAlgn="base" hangingPunct="0">
              <a:spcBef>
                <a:spcPct val="0"/>
              </a:spcBef>
              <a:spcAft>
                <a:spcPct val="0"/>
              </a:spcAft>
            </a:pPr>
            <a:r>
              <a:rPr kumimoji="0" lang="en-US" altLang="en-US" sz="2200" b="0" i="0" u="none" strike="noStrike" cap="none" normalizeH="0" baseline="0" dirty="0">
                <a:ln>
                  <a:noFill/>
                </a:ln>
                <a:solidFill>
                  <a:schemeClr val="bg1"/>
                </a:solidFill>
                <a:effectLst/>
                <a:latin typeface="Agency FB" panose="020B0503020202020204" pitchFamily="34" charset="0"/>
              </a:rPr>
              <a:t>Tools like </a:t>
            </a:r>
            <a:r>
              <a:rPr kumimoji="0" lang="en-US" altLang="en-US" sz="2200" i="0" u="none" strike="noStrike" cap="none" normalizeH="0" baseline="0" dirty="0">
                <a:ln>
                  <a:noFill/>
                </a:ln>
                <a:solidFill>
                  <a:schemeClr val="bg1"/>
                </a:solidFill>
                <a:effectLst/>
                <a:latin typeface="Agency FB" panose="020B0503020202020204" pitchFamily="34" charset="0"/>
              </a:rPr>
              <a:t>matplotlib and seaborn </a:t>
            </a:r>
            <a:r>
              <a:rPr kumimoji="0" lang="en-US" altLang="en-US" sz="2200" b="0" i="0" u="none" strike="noStrike" cap="none" normalizeH="0" baseline="0" dirty="0">
                <a:ln>
                  <a:noFill/>
                </a:ln>
                <a:solidFill>
                  <a:schemeClr val="bg1"/>
                </a:solidFill>
                <a:effectLst/>
                <a:latin typeface="Agency FB" panose="020B0503020202020204" pitchFamily="34" charset="0"/>
              </a:rPr>
              <a:t>were set up for scalable visual storytelling, including annotations for anomalous years.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bg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bg1"/>
              </a:solidFill>
              <a:effectLst/>
              <a:latin typeface="Agency FB" panose="020B0503020202020204" pitchFamily="34" charset="0"/>
            </a:endParaRPr>
          </a:p>
        </p:txBody>
      </p:sp>
    </p:spTree>
    <p:extLst>
      <p:ext uri="{BB962C8B-B14F-4D97-AF65-F5344CB8AC3E}">
        <p14:creationId xmlns:p14="http://schemas.microsoft.com/office/powerpoint/2010/main" val="375231350"/>
      </p:ext>
    </p:extLst>
  </p:cSld>
  <p:clrMapOvr>
    <a:masterClrMapping/>
  </p:clrMapOvr>
  <mc:AlternateContent xmlns:mc="http://schemas.openxmlformats.org/markup-compatibility/2006">
    <mc:Choice xmlns:p14="http://schemas.microsoft.com/office/powerpoint/2010/main" Requires="p14">
      <p:transition spd="slow">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B995C-E1F8-8AA2-52FD-44B3E24937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269D485-3131-805F-91A1-E874670D2C9E}"/>
              </a:ext>
            </a:extLst>
          </p:cNvPr>
          <p:cNvSpPr/>
          <p:nvPr/>
        </p:nvSpPr>
        <p:spPr>
          <a:xfrm>
            <a:off x="0" y="-3333"/>
            <a:ext cx="12192000" cy="6858000"/>
          </a:xfrm>
          <a:prstGeom prst="rect">
            <a:avLst/>
          </a:prstGeom>
          <a:gradFill flip="none" rotWithShape="1">
            <a:gsLst>
              <a:gs pos="0">
                <a:schemeClr val="tx1">
                  <a:lumMod val="95000"/>
                  <a:lumOff val="5000"/>
                  <a:alpha val="85000"/>
                </a:schemeClr>
              </a:gs>
              <a:gs pos="48000">
                <a:schemeClr val="bg2">
                  <a:alpha val="85000"/>
                  <a:lumMod val="10000"/>
                </a:schemeClr>
              </a:gs>
              <a:gs pos="100000">
                <a:schemeClr val="tx1">
                  <a:lumMod val="95000"/>
                  <a:lumOff val="5000"/>
                  <a:alpha val="8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bg1"/>
              </a:solidFill>
              <a:latin typeface="Agency FB" panose="020B0503020202020204" pitchFamily="34" charset="0"/>
            </a:endParaRPr>
          </a:p>
        </p:txBody>
      </p:sp>
      <p:sp>
        <p:nvSpPr>
          <p:cNvPr id="2" name="Title 1">
            <a:extLst>
              <a:ext uri="{FF2B5EF4-FFF2-40B4-BE49-F238E27FC236}">
                <a16:creationId xmlns:a16="http://schemas.microsoft.com/office/drawing/2014/main" id="{FDD989C4-54A9-4EEA-2CAD-DF7B1DF5F056}"/>
              </a:ext>
            </a:extLst>
          </p:cNvPr>
          <p:cNvSpPr>
            <a:spLocks noGrp="1"/>
          </p:cNvSpPr>
          <p:nvPr>
            <p:ph type="ctrTitle"/>
          </p:nvPr>
        </p:nvSpPr>
        <p:spPr>
          <a:xfrm>
            <a:off x="261672" y="-3333"/>
            <a:ext cx="11668655" cy="892200"/>
          </a:xfrm>
        </p:spPr>
        <p:txBody>
          <a:bodyPr>
            <a:noAutofit/>
          </a:bodyPr>
          <a:lstStyle/>
          <a:p>
            <a:pPr lvl="0" algn="ctr">
              <a:lnSpc>
                <a:spcPct val="115000"/>
              </a:lnSpc>
              <a:spcAft>
                <a:spcPts val="800"/>
              </a:spcAft>
            </a:pPr>
            <a:r>
              <a:rPr lang="en-US" sz="36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Employment Distribution Among Differently Abled Individuals by District</a:t>
            </a:r>
            <a:endParaRPr lang="en-IN" sz="36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F2A18A7-E2E3-A7E6-5450-FE1B54133937}"/>
              </a:ext>
            </a:extLst>
          </p:cNvPr>
          <p:cNvSpPr txBox="1"/>
          <p:nvPr/>
        </p:nvSpPr>
        <p:spPr>
          <a:xfrm>
            <a:off x="632839" y="1068578"/>
            <a:ext cx="11559161" cy="5331781"/>
          </a:xfrm>
          <a:prstGeom prst="rect">
            <a:avLst/>
          </a:prstGeom>
          <a:noFill/>
        </p:spPr>
        <p:txBody>
          <a:bodyPr wrap="square">
            <a:spAutoFit/>
          </a:bodyPr>
          <a:lstStyle/>
          <a:p>
            <a:pPr>
              <a:lnSpc>
                <a:spcPct val="115000"/>
              </a:lnSpc>
              <a:spcAft>
                <a:spcPts val="800"/>
              </a:spcAft>
              <a:buNone/>
            </a:pPr>
            <a:r>
              <a:rPr lang="en-US" sz="18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 Introduction</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457200">
              <a:lnSpc>
                <a:spcPct val="115000"/>
              </a:lnSpc>
              <a:spcAft>
                <a:spcPts val="800"/>
              </a:spcAft>
              <a:buNone/>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Purpose: To assess how inclusively employment programs have reached differently-abled individuals in Assam.</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457200">
              <a:lnSpc>
                <a:spcPct val="115000"/>
              </a:lnSpc>
              <a:spcAft>
                <a:spcPts val="800"/>
              </a:spcAft>
              <a:buNone/>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Relevance: Involvement of differently-abled individuals reflects accessibility and fairness in public employment schemes.</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18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 General Description</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indent="457200">
              <a:lnSpc>
                <a:spcPct val="115000"/>
              </a:lnSpc>
              <a:spcAft>
                <a:spcPts val="800"/>
              </a:spcAft>
              <a:buNone/>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Data Used: </a:t>
            </a:r>
            <a:r>
              <a:rPr lang="en-US" sz="18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Differently_abled_persons_worked</a:t>
            </a: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district_name</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indent="457200">
              <a:lnSpc>
                <a:spcPct val="115000"/>
              </a:lnSpc>
              <a:spcAft>
                <a:spcPts val="800"/>
              </a:spcAft>
              <a:buNone/>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Time Frame/Scope: FY 2018–2026 across 33 districts</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indent="457200">
              <a:lnSpc>
                <a:spcPct val="115000"/>
              </a:lnSpc>
              <a:spcAft>
                <a:spcPts val="800"/>
              </a:spcAft>
              <a:buNone/>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Method: Summing total differently-abled persons worked by district.</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1800" b="1"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III. Specific Requirements, Functions, and Formulas</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457200">
              <a:lnSpc>
                <a:spcPct val="115000"/>
              </a:lnSpc>
              <a:spcAft>
                <a:spcPts val="800"/>
              </a:spcAft>
              <a:buNone/>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Functions Used: </a:t>
            </a:r>
            <a:r>
              <a:rPr lang="en-US" sz="18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groupby</a:t>
            </a: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 sum(), </a:t>
            </a:r>
            <a:r>
              <a:rPr lang="en-US" sz="18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sort_values</a:t>
            </a: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indent="457200">
              <a:lnSpc>
                <a:spcPct val="115000"/>
              </a:lnSpc>
              <a:spcAft>
                <a:spcPts val="800"/>
              </a:spcAft>
              <a:buNone/>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Pivot Table Settings:</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Rows: </a:t>
            </a:r>
            <a:r>
              <a:rPr lang="en-US" sz="18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district_name</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Values: Sum of </a:t>
            </a:r>
            <a:r>
              <a:rPr lang="en-US" sz="1800" kern="100" dirty="0" err="1">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Differently_abled_persons_worked</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p>
            <a:pPr indent="457200">
              <a:lnSpc>
                <a:spcPct val="115000"/>
              </a:lnSpc>
              <a:spcAft>
                <a:spcPts val="800"/>
              </a:spcAft>
              <a:buNone/>
            </a:pPr>
            <a:r>
              <a:rPr lang="en-US"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Calculated Fields: None required</a:t>
            </a:r>
            <a:endParaRPr lang="en-IN" sz="1800" kern="1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8526916"/>
      </p:ext>
    </p:extLst>
  </p:cSld>
  <p:clrMapOvr>
    <a:masterClrMapping/>
  </p:clrMapOvr>
  <mc:AlternateContent xmlns:mc="http://schemas.openxmlformats.org/markup-compatibility/2006" xmlns:p14="http://schemas.microsoft.com/office/powerpoint/2010/main">
    <mc:Choice Requires="p14">
      <p:transition spd="slow">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2348</Words>
  <Application>Microsoft Office PowerPoint</Application>
  <PresentationFormat>Widescreen</PresentationFormat>
  <Paragraphs>203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Agency FB</vt:lpstr>
      <vt:lpstr>Arial</vt:lpstr>
      <vt:lpstr>Calibri</vt:lpstr>
      <vt:lpstr>Calibri Light</vt:lpstr>
      <vt:lpstr>Symbol</vt:lpstr>
      <vt:lpstr>Office Theme</vt:lpstr>
      <vt:lpstr>ASSAM MGNREGA SCHEME ANALYSIS</vt:lpstr>
      <vt:lpstr>Presentation Details</vt:lpstr>
      <vt:lpstr>INTRODUCTION</vt:lpstr>
      <vt:lpstr>OBJECTIBVES</vt:lpstr>
      <vt:lpstr>Source of Dataset</vt:lpstr>
      <vt:lpstr>EDA (EXPLORATORY DATA ANALYSIS)</vt:lpstr>
      <vt:lpstr>EDA (EXPLORATORY DATA ANALYSIS)</vt:lpstr>
      <vt:lpstr>EDA (EXPLORATORY DATA ANALYSIS)</vt:lpstr>
      <vt:lpstr>Employment Distribution Among Differently Abled Individuals by District</vt:lpstr>
      <vt:lpstr>Employment Distribution Among Differently Abled Individuals by District</vt:lpstr>
      <vt:lpstr>Total Number of Completed Works Across Districts</vt:lpstr>
      <vt:lpstr>Total Number of Completed Works Across Districts</vt:lpstr>
      <vt:lpstr>Relationship Between Wages and Average Days of Employment Provided per Household</vt:lpstr>
      <vt:lpstr>Relationship Between Wages and Average Days of Employment Provided per Household</vt:lpstr>
      <vt:lpstr>Distribution of Women, SC, and ST Persondays by District</vt:lpstr>
      <vt:lpstr>Distribution of Women, SC, and ST Persondays by District</vt:lpstr>
      <vt:lpstr>Correlation Heatmap of Key Employment Metrics in Assam</vt:lpstr>
      <vt:lpstr>Correlation Heatmap of Key Employment Metrics in Assam</vt:lpstr>
      <vt:lpstr>PowerPoint Presentation</vt:lpstr>
      <vt:lpstr>District-wise Analysis – Average Days of Employment vs Total Households Worked</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Trijal Luhariwala</dc:creator>
  <cp:lastModifiedBy>Trijal Luhariwala</cp:lastModifiedBy>
  <cp:revision>4</cp:revision>
  <dcterms:created xsi:type="dcterms:W3CDTF">2025-04-16T19:32:49Z</dcterms:created>
  <dcterms:modified xsi:type="dcterms:W3CDTF">2025-04-24T17:21:24Z</dcterms:modified>
</cp:coreProperties>
</file>