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bold r:id="rId23"/>
      <p:boldItalic r:id="rId24"/>
    </p:embeddedFont>
    <p:embeddedFont>
      <p:font typeface="Poppins SemiBold" panose="000007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f243380c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4f243380c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f243380cf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34f243380cf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f243380cf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4f243380cf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f243380cf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34f243380cf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f243380cf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34f243380cf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f243380cf_2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34f243380cf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f243380cf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4f243380cf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f243380cf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4f243380cf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243380cf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4f243380cf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f243380cf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4f243380cf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f243380cf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4f243380cf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f243380cf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4f243380cf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f243380cf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34f243380cf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f243380cf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4f243380cf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f243380cf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34f243380cf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VVYaB7W4QQbthr2A3sDUU9SO-ROM5VQ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8A8D"/>
            </a:gs>
            <a:gs pos="50000">
              <a:srgbClr val="0A3F3A"/>
            </a:gs>
            <a:gs pos="100000">
              <a:srgbClr val="2BA69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31181" y="405452"/>
            <a:ext cx="300166" cy="300166"/>
          </a:xfrm>
          <a:custGeom>
            <a:avLst/>
            <a:gdLst/>
            <a:ahLst/>
            <a:cxnLst/>
            <a:rect l="l" t="t" r="r" b="b"/>
            <a:pathLst>
              <a:path w="600331" h="600331" extrusionOk="0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814835" y="448843"/>
            <a:ext cx="2563663" cy="19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i="0" u="none" strike="noStrike" cap="non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Natural Language Processing</a:t>
            </a:r>
            <a:endParaRPr sz="700"/>
          </a:p>
        </p:txBody>
      </p:sp>
      <p:sp>
        <p:nvSpPr>
          <p:cNvPr id="131" name="Google Shape;131;p25"/>
          <p:cNvSpPr txBox="1"/>
          <p:nvPr/>
        </p:nvSpPr>
        <p:spPr>
          <a:xfrm>
            <a:off x="6953382" y="125946"/>
            <a:ext cx="2069220" cy="62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2101CS08 Amisha Raje</a:t>
            </a:r>
            <a:endParaRPr sz="7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2101CS39 K Lahari</a:t>
            </a:r>
            <a:endParaRPr sz="7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2101CS53 Nishita Lath</a:t>
            </a:r>
            <a:endParaRPr sz="700"/>
          </a:p>
        </p:txBody>
      </p:sp>
      <p:sp>
        <p:nvSpPr>
          <p:cNvPr id="132" name="Google Shape;132;p25"/>
          <p:cNvSpPr txBox="1"/>
          <p:nvPr/>
        </p:nvSpPr>
        <p:spPr>
          <a:xfrm>
            <a:off x="581263" y="2150364"/>
            <a:ext cx="5294302" cy="247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EMOTION CAUSE EXTRACTION USING GRAPHS TO CAPTURE THE FLOW OF THE CONVERSATION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4"/>
          <p:cNvGrpSpPr/>
          <p:nvPr/>
        </p:nvGrpSpPr>
        <p:grpSpPr>
          <a:xfrm rot="10800000">
            <a:off x="7191850" y="0"/>
            <a:ext cx="2209535" cy="5143500"/>
            <a:chOff x="0" y="0"/>
            <a:chExt cx="1163871" cy="2709333"/>
          </a:xfrm>
        </p:grpSpPr>
        <p:sp>
          <p:nvSpPr>
            <p:cNvPr id="259" name="Google Shape;259;p34"/>
            <p:cNvSpPr/>
            <p:nvPr/>
          </p:nvSpPr>
          <p:spPr>
            <a:xfrm>
              <a:off x="0" y="0"/>
              <a:ext cx="1163871" cy="2709333"/>
            </a:xfrm>
            <a:custGeom>
              <a:avLst/>
              <a:gdLst/>
              <a:ahLst/>
              <a:cxnLst/>
              <a:rect l="l" t="t" r="r" b="b"/>
              <a:pathLst>
                <a:path w="1163871" h="2709333" extrusionOk="0">
                  <a:moveTo>
                    <a:pt x="0" y="0"/>
                  </a:moveTo>
                  <a:lnTo>
                    <a:pt x="1163871" y="0"/>
                  </a:lnTo>
                  <a:lnTo>
                    <a:pt x="1163871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60" name="Google Shape;260;p34"/>
            <p:cNvSpPr txBox="1"/>
            <p:nvPr/>
          </p:nvSpPr>
          <p:spPr>
            <a:xfrm>
              <a:off x="0" y="0"/>
              <a:ext cx="1163871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34"/>
          <p:cNvGrpSpPr/>
          <p:nvPr/>
        </p:nvGrpSpPr>
        <p:grpSpPr>
          <a:xfrm>
            <a:off x="-158288" y="4629150"/>
            <a:ext cx="7350138" cy="658177"/>
            <a:chOff x="0" y="0"/>
            <a:chExt cx="3871678" cy="346694"/>
          </a:xfrm>
        </p:grpSpPr>
        <p:sp>
          <p:nvSpPr>
            <p:cNvPr id="262" name="Google Shape;262;p34"/>
            <p:cNvSpPr/>
            <p:nvPr/>
          </p:nvSpPr>
          <p:spPr>
            <a:xfrm>
              <a:off x="0" y="0"/>
              <a:ext cx="3871678" cy="346694"/>
            </a:xfrm>
            <a:custGeom>
              <a:avLst/>
              <a:gdLst/>
              <a:ahLst/>
              <a:cxnLst/>
              <a:rect l="l" t="t" r="r" b="b"/>
              <a:pathLst>
                <a:path w="3871678" h="346694" extrusionOk="0">
                  <a:moveTo>
                    <a:pt x="0" y="0"/>
                  </a:moveTo>
                  <a:lnTo>
                    <a:pt x="3871678" y="0"/>
                  </a:lnTo>
                  <a:lnTo>
                    <a:pt x="3871678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  <a:ln>
              <a:noFill/>
            </a:ln>
          </p:spPr>
        </p:sp>
        <p:sp>
          <p:nvSpPr>
            <p:cNvPr id="263" name="Google Shape;263;p34"/>
            <p:cNvSpPr txBox="1"/>
            <p:nvPr/>
          </p:nvSpPr>
          <p:spPr>
            <a:xfrm>
              <a:off x="0" y="0"/>
              <a:ext cx="3871678" cy="34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34"/>
          <p:cNvGrpSpPr/>
          <p:nvPr/>
        </p:nvGrpSpPr>
        <p:grpSpPr>
          <a:xfrm rot="10800000">
            <a:off x="7196897" y="0"/>
            <a:ext cx="138028" cy="5143500"/>
            <a:chOff x="0" y="0"/>
            <a:chExt cx="72706" cy="2709333"/>
          </a:xfrm>
        </p:grpSpPr>
        <p:sp>
          <p:nvSpPr>
            <p:cNvPr id="265" name="Google Shape;265;p34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 extrusionOk="0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66" name="Google Shape;266;p34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34"/>
          <p:cNvSpPr txBox="1"/>
          <p:nvPr/>
        </p:nvSpPr>
        <p:spPr>
          <a:xfrm>
            <a:off x="7334924" y="179198"/>
            <a:ext cx="4360739" cy="55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</a:t>
            </a:r>
            <a:endParaRPr sz="700"/>
          </a:p>
        </p:txBody>
      </p:sp>
      <p:sp>
        <p:nvSpPr>
          <p:cNvPr id="268" name="Google Shape;268;p34"/>
          <p:cNvSpPr/>
          <p:nvPr/>
        </p:nvSpPr>
        <p:spPr>
          <a:xfrm>
            <a:off x="1094856" y="133281"/>
            <a:ext cx="4908346" cy="3492094"/>
          </a:xfrm>
          <a:custGeom>
            <a:avLst/>
            <a:gdLst/>
            <a:ahLst/>
            <a:cxnLst/>
            <a:rect l="l" t="t" r="r" b="b"/>
            <a:pathLst>
              <a:path w="9816693" h="6984188" extrusionOk="0">
                <a:moveTo>
                  <a:pt x="0" y="0"/>
                </a:moveTo>
                <a:lnTo>
                  <a:pt x="9816693" y="0"/>
                </a:lnTo>
                <a:lnTo>
                  <a:pt x="9816693" y="6984188"/>
                </a:lnTo>
                <a:lnTo>
                  <a:pt x="0" y="69841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6667" t="-642" r="-6667"/>
            </a:stretch>
          </a:blipFill>
          <a:ln>
            <a:noFill/>
          </a:ln>
        </p:spPr>
      </p:sp>
      <p:sp>
        <p:nvSpPr>
          <p:cNvPr id="269" name="Google Shape;269;p34"/>
          <p:cNvSpPr/>
          <p:nvPr/>
        </p:nvSpPr>
        <p:spPr>
          <a:xfrm>
            <a:off x="1094857" y="3792062"/>
            <a:ext cx="4843849" cy="671013"/>
          </a:xfrm>
          <a:custGeom>
            <a:avLst/>
            <a:gdLst/>
            <a:ahLst/>
            <a:cxnLst/>
            <a:rect l="l" t="t" r="r" b="b"/>
            <a:pathLst>
              <a:path w="9687697" h="1342025" extrusionOk="0">
                <a:moveTo>
                  <a:pt x="0" y="0"/>
                </a:moveTo>
                <a:lnTo>
                  <a:pt x="9687697" y="0"/>
                </a:lnTo>
                <a:lnTo>
                  <a:pt x="9687697" y="1342025"/>
                </a:lnTo>
                <a:lnTo>
                  <a:pt x="0" y="1342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r="-16653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8A8D"/>
            </a:gs>
            <a:gs pos="50000">
              <a:srgbClr val="0A3F3A"/>
            </a:gs>
            <a:gs pos="100000">
              <a:srgbClr val="2BA69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/>
        </p:nvSpPr>
        <p:spPr>
          <a:xfrm>
            <a:off x="514350" y="4300571"/>
            <a:ext cx="5465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DEMO VIDEO</a:t>
            </a:r>
            <a:endParaRPr sz="700"/>
          </a:p>
        </p:txBody>
      </p:sp>
      <p:pic>
        <p:nvPicPr>
          <p:cNvPr id="275" name="Google Shape;275;p35" title="Group_24_Demo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734" y="152395"/>
            <a:ext cx="7374531" cy="414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8A8D"/>
            </a:gs>
            <a:gs pos="50000">
              <a:srgbClr val="0A3F3A"/>
            </a:gs>
            <a:gs pos="100000">
              <a:srgbClr val="2BA69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6"/>
          <p:cNvGrpSpPr/>
          <p:nvPr/>
        </p:nvGrpSpPr>
        <p:grpSpPr>
          <a:xfrm rot="10800000">
            <a:off x="3557107" y="0"/>
            <a:ext cx="192467" cy="5143500"/>
            <a:chOff x="0" y="0"/>
            <a:chExt cx="101382" cy="2709333"/>
          </a:xfrm>
        </p:grpSpPr>
        <p:sp>
          <p:nvSpPr>
            <p:cNvPr id="281" name="Google Shape;281;p36"/>
            <p:cNvSpPr/>
            <p:nvPr/>
          </p:nvSpPr>
          <p:spPr>
            <a:xfrm>
              <a:off x="0" y="0"/>
              <a:ext cx="101382" cy="2709333"/>
            </a:xfrm>
            <a:custGeom>
              <a:avLst/>
              <a:gdLst/>
              <a:ahLst/>
              <a:cxnLst/>
              <a:rect l="l" t="t" r="r" b="b"/>
              <a:pathLst>
                <a:path w="101382" h="2709333" extrusionOk="0">
                  <a:moveTo>
                    <a:pt x="0" y="0"/>
                  </a:moveTo>
                  <a:lnTo>
                    <a:pt x="101382" y="0"/>
                  </a:lnTo>
                  <a:lnTo>
                    <a:pt x="10138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82" name="Google Shape;282;p36"/>
            <p:cNvSpPr txBox="1"/>
            <p:nvPr/>
          </p:nvSpPr>
          <p:spPr>
            <a:xfrm>
              <a:off x="0" y="0"/>
              <a:ext cx="101382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0" y="0"/>
            <a:ext cx="3557107" cy="5143500"/>
            <a:chOff x="0" y="0"/>
            <a:chExt cx="1873702" cy="2709333"/>
          </a:xfrm>
        </p:grpSpPr>
        <p:sp>
          <p:nvSpPr>
            <p:cNvPr id="284" name="Google Shape;284;p36"/>
            <p:cNvSpPr/>
            <p:nvPr/>
          </p:nvSpPr>
          <p:spPr>
            <a:xfrm>
              <a:off x="0" y="0"/>
              <a:ext cx="1873702" cy="2709333"/>
            </a:xfrm>
            <a:custGeom>
              <a:avLst/>
              <a:gdLst/>
              <a:ahLst/>
              <a:cxnLst/>
              <a:rect l="l" t="t" r="r" b="b"/>
              <a:pathLst>
                <a:path w="1873702" h="2709333" extrusionOk="0">
                  <a:moveTo>
                    <a:pt x="0" y="0"/>
                  </a:moveTo>
                  <a:lnTo>
                    <a:pt x="1873702" y="0"/>
                  </a:lnTo>
                  <a:lnTo>
                    <a:pt x="18737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5" name="Google Shape;285;p36"/>
            <p:cNvSpPr txBox="1"/>
            <p:nvPr/>
          </p:nvSpPr>
          <p:spPr>
            <a:xfrm>
              <a:off x="0" y="0"/>
              <a:ext cx="1873702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36"/>
          <p:cNvSpPr txBox="1"/>
          <p:nvPr/>
        </p:nvSpPr>
        <p:spPr>
          <a:xfrm>
            <a:off x="116723" y="4629150"/>
            <a:ext cx="2019661" cy="19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i="0" u="none" strike="noStrike" cap="none">
                <a:solidFill>
                  <a:srgbClr val="0B4B49"/>
                </a:solidFill>
                <a:latin typeface="Poppins"/>
                <a:ea typeface="Poppins"/>
                <a:cs typeface="Poppins"/>
                <a:sym typeface="Poppins"/>
              </a:rPr>
              <a:t>Nishita Lath</a:t>
            </a:r>
            <a:endParaRPr sz="700"/>
          </a:p>
        </p:txBody>
      </p:sp>
      <p:sp>
        <p:nvSpPr>
          <p:cNvPr id="287" name="Google Shape;287;p36"/>
          <p:cNvSpPr txBox="1"/>
          <p:nvPr/>
        </p:nvSpPr>
        <p:spPr>
          <a:xfrm>
            <a:off x="4311200" y="388575"/>
            <a:ext cx="4318500" cy="4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 implemented an automated clause segmentation algorithm that breaks down utterances into meaningful clauses using both punctuation marks and a predefined set of conjunctions. This approach significantly reduced the need for manual clause-level annotation, streamlining the data preprocessing and making it more efficient and scalable.To ensure data integrity and avoid information leakage, I performed clause segmentation separately on the training and testing datasets. This allowed for unbiased evaluation in later stages of the pipeline, supporting a reliable assessment of the model's performance across different data splits.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 built a testing pipeline to evaluate model performance using accuracy and detailed classification metrics (precision, recall, F1-score) for each label class. This helped assess how well the model handled multi-class clause classification and highlighted areas for improvement.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116723" y="388579"/>
            <a:ext cx="3323661" cy="50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0B4B49"/>
                </a:solidFill>
                <a:latin typeface="Poppins"/>
                <a:ea typeface="Poppins"/>
                <a:cs typeface="Poppins"/>
                <a:sym typeface="Poppins"/>
              </a:rPr>
              <a:t>CONTRIBUTION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8A8D"/>
            </a:gs>
            <a:gs pos="50000">
              <a:srgbClr val="0A3F3A"/>
            </a:gs>
            <a:gs pos="100000">
              <a:srgbClr val="2BA69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7"/>
          <p:cNvGrpSpPr/>
          <p:nvPr/>
        </p:nvGrpSpPr>
        <p:grpSpPr>
          <a:xfrm>
            <a:off x="0" y="0"/>
            <a:ext cx="3557107" cy="5143500"/>
            <a:chOff x="0" y="0"/>
            <a:chExt cx="1873702" cy="2709333"/>
          </a:xfrm>
        </p:grpSpPr>
        <p:sp>
          <p:nvSpPr>
            <p:cNvPr id="294" name="Google Shape;294;p37"/>
            <p:cNvSpPr/>
            <p:nvPr/>
          </p:nvSpPr>
          <p:spPr>
            <a:xfrm>
              <a:off x="0" y="0"/>
              <a:ext cx="1873702" cy="2709333"/>
            </a:xfrm>
            <a:custGeom>
              <a:avLst/>
              <a:gdLst/>
              <a:ahLst/>
              <a:cxnLst/>
              <a:rect l="l" t="t" r="r" b="b"/>
              <a:pathLst>
                <a:path w="1873702" h="2709333" extrusionOk="0">
                  <a:moveTo>
                    <a:pt x="0" y="0"/>
                  </a:moveTo>
                  <a:lnTo>
                    <a:pt x="1873702" y="0"/>
                  </a:lnTo>
                  <a:lnTo>
                    <a:pt x="18737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95" name="Google Shape;295;p37"/>
            <p:cNvSpPr txBox="1"/>
            <p:nvPr/>
          </p:nvSpPr>
          <p:spPr>
            <a:xfrm>
              <a:off x="0" y="0"/>
              <a:ext cx="1873702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37"/>
          <p:cNvGrpSpPr/>
          <p:nvPr/>
        </p:nvGrpSpPr>
        <p:grpSpPr>
          <a:xfrm rot="10800000">
            <a:off x="3557107" y="0"/>
            <a:ext cx="192467" cy="5143500"/>
            <a:chOff x="0" y="0"/>
            <a:chExt cx="101382" cy="2709333"/>
          </a:xfrm>
        </p:grpSpPr>
        <p:sp>
          <p:nvSpPr>
            <p:cNvPr id="297" name="Google Shape;297;p37"/>
            <p:cNvSpPr/>
            <p:nvPr/>
          </p:nvSpPr>
          <p:spPr>
            <a:xfrm>
              <a:off x="0" y="0"/>
              <a:ext cx="101382" cy="2709333"/>
            </a:xfrm>
            <a:custGeom>
              <a:avLst/>
              <a:gdLst/>
              <a:ahLst/>
              <a:cxnLst/>
              <a:rect l="l" t="t" r="r" b="b"/>
              <a:pathLst>
                <a:path w="101382" h="2709333" extrusionOk="0">
                  <a:moveTo>
                    <a:pt x="0" y="0"/>
                  </a:moveTo>
                  <a:lnTo>
                    <a:pt x="101382" y="0"/>
                  </a:lnTo>
                  <a:lnTo>
                    <a:pt x="10138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98" name="Google Shape;298;p37"/>
            <p:cNvSpPr txBox="1"/>
            <p:nvPr/>
          </p:nvSpPr>
          <p:spPr>
            <a:xfrm>
              <a:off x="0" y="0"/>
              <a:ext cx="101382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37"/>
          <p:cNvSpPr txBox="1"/>
          <p:nvPr/>
        </p:nvSpPr>
        <p:spPr>
          <a:xfrm>
            <a:off x="116723" y="4629150"/>
            <a:ext cx="2019661" cy="19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i="0" u="none" strike="noStrike" cap="none">
                <a:solidFill>
                  <a:srgbClr val="0B4B49"/>
                </a:solidFill>
                <a:latin typeface="Poppins"/>
                <a:ea typeface="Poppins"/>
                <a:cs typeface="Poppins"/>
                <a:sym typeface="Poppins"/>
              </a:rPr>
              <a:t>Amisha Raje</a:t>
            </a:r>
            <a:endParaRPr sz="700"/>
          </a:p>
        </p:txBody>
      </p:sp>
      <p:sp>
        <p:nvSpPr>
          <p:cNvPr id="300" name="Google Shape;300;p37"/>
          <p:cNvSpPr txBox="1"/>
          <p:nvPr/>
        </p:nvSpPr>
        <p:spPr>
          <a:xfrm>
            <a:off x="4136850" y="165900"/>
            <a:ext cx="4492800" cy="52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 developed semantic annotation logic for detecting emotion and cause clauses within segmented utterances. To identify emotion- I used emotion labels from the dataset and a hybrid approach—matching emotion keywords and checking semantic similarity between the clause and original utterance using SentenceTransformer which improved overall accuracy.To identify cause, I compared clause embeddings with known cause spans using cosine similarity. If similarity crossed a threshold, the clause was marked as a cause. Each clause was then labeled as ‘emotion’, ‘cause’, or ‘neither’, with this method applied consistently to both training and testing data. </a:t>
            </a:r>
            <a:endParaRPr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We built a testing pipeline to evaluate model performance using accuracy and detailed classification metrics (precision, recall, F1-score) for each label class. This helped assess how well the model handled multi-class clause classification and highlighted areas for improvement.</a:t>
            </a:r>
            <a:endParaRPr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just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116723" y="388579"/>
            <a:ext cx="3323661" cy="50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0B4B49"/>
                </a:solidFill>
                <a:latin typeface="Poppins"/>
                <a:ea typeface="Poppins"/>
                <a:cs typeface="Poppins"/>
                <a:sym typeface="Poppins"/>
              </a:rPr>
              <a:t>CONTRIBUTION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8A8D"/>
            </a:gs>
            <a:gs pos="50000">
              <a:srgbClr val="0A3F3A"/>
            </a:gs>
            <a:gs pos="100000">
              <a:srgbClr val="2BA69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8"/>
          <p:cNvGrpSpPr/>
          <p:nvPr/>
        </p:nvGrpSpPr>
        <p:grpSpPr>
          <a:xfrm>
            <a:off x="0" y="0"/>
            <a:ext cx="3557107" cy="5143500"/>
            <a:chOff x="0" y="0"/>
            <a:chExt cx="1873702" cy="2709333"/>
          </a:xfrm>
        </p:grpSpPr>
        <p:sp>
          <p:nvSpPr>
            <p:cNvPr id="307" name="Google Shape;307;p38"/>
            <p:cNvSpPr/>
            <p:nvPr/>
          </p:nvSpPr>
          <p:spPr>
            <a:xfrm>
              <a:off x="0" y="0"/>
              <a:ext cx="1873702" cy="2709333"/>
            </a:xfrm>
            <a:custGeom>
              <a:avLst/>
              <a:gdLst/>
              <a:ahLst/>
              <a:cxnLst/>
              <a:rect l="l" t="t" r="r" b="b"/>
              <a:pathLst>
                <a:path w="1873702" h="2709333" extrusionOk="0">
                  <a:moveTo>
                    <a:pt x="0" y="0"/>
                  </a:moveTo>
                  <a:lnTo>
                    <a:pt x="1873702" y="0"/>
                  </a:lnTo>
                  <a:lnTo>
                    <a:pt x="18737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8" name="Google Shape;308;p38"/>
            <p:cNvSpPr txBox="1"/>
            <p:nvPr/>
          </p:nvSpPr>
          <p:spPr>
            <a:xfrm>
              <a:off x="0" y="0"/>
              <a:ext cx="1873702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38"/>
          <p:cNvGrpSpPr/>
          <p:nvPr/>
        </p:nvGrpSpPr>
        <p:grpSpPr>
          <a:xfrm rot="10800000">
            <a:off x="3557107" y="0"/>
            <a:ext cx="192467" cy="5143500"/>
            <a:chOff x="0" y="0"/>
            <a:chExt cx="101382" cy="2709333"/>
          </a:xfrm>
        </p:grpSpPr>
        <p:sp>
          <p:nvSpPr>
            <p:cNvPr id="310" name="Google Shape;310;p38"/>
            <p:cNvSpPr/>
            <p:nvPr/>
          </p:nvSpPr>
          <p:spPr>
            <a:xfrm>
              <a:off x="0" y="0"/>
              <a:ext cx="101382" cy="2709333"/>
            </a:xfrm>
            <a:custGeom>
              <a:avLst/>
              <a:gdLst/>
              <a:ahLst/>
              <a:cxnLst/>
              <a:rect l="l" t="t" r="r" b="b"/>
              <a:pathLst>
                <a:path w="101382" h="2709333" extrusionOk="0">
                  <a:moveTo>
                    <a:pt x="0" y="0"/>
                  </a:moveTo>
                  <a:lnTo>
                    <a:pt x="101382" y="0"/>
                  </a:lnTo>
                  <a:lnTo>
                    <a:pt x="10138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311" name="Google Shape;311;p38"/>
            <p:cNvSpPr txBox="1"/>
            <p:nvPr/>
          </p:nvSpPr>
          <p:spPr>
            <a:xfrm>
              <a:off x="0" y="0"/>
              <a:ext cx="101382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38"/>
          <p:cNvSpPr txBox="1"/>
          <p:nvPr/>
        </p:nvSpPr>
        <p:spPr>
          <a:xfrm>
            <a:off x="116723" y="4629150"/>
            <a:ext cx="2019661" cy="19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i="0" u="none" strike="noStrike" cap="none">
                <a:solidFill>
                  <a:srgbClr val="0B4B49"/>
                </a:solidFill>
                <a:latin typeface="Poppins"/>
                <a:ea typeface="Poppins"/>
                <a:cs typeface="Poppins"/>
                <a:sym typeface="Poppins"/>
              </a:rPr>
              <a:t>K Lahari </a:t>
            </a:r>
            <a:endParaRPr sz="700"/>
          </a:p>
        </p:txBody>
      </p:sp>
      <p:sp>
        <p:nvSpPr>
          <p:cNvPr id="313" name="Google Shape;313;p38"/>
          <p:cNvSpPr txBox="1"/>
          <p:nvPr/>
        </p:nvSpPr>
        <p:spPr>
          <a:xfrm>
            <a:off x="4191675" y="323300"/>
            <a:ext cx="42909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 this project, I designed and implemented the  graph-based data preprocessing pipeline for conversational emotion-cause analysis. For each conversation, I extracted clauses and treated them as nodes, generating rich semantic embeddings using a pre-trained SentenceTransformer model. I constructed edges within each utterance to preserve the sequential flow and added self-loops for enhanced node representation learning. Each node received a multi-class label based on its conversational role—emotion, cause, both, or neither. I serialized these graph structures as PyTorch Geometric Data objects, making them easy to batch and load for model training. I then built and trained an EvolveGCN model on these graphs to perform multi-class clause classification, evaluating performance with standard metrics. </a:t>
            </a:r>
            <a:endParaRPr sz="600"/>
          </a:p>
        </p:txBody>
      </p:sp>
      <p:sp>
        <p:nvSpPr>
          <p:cNvPr id="314" name="Google Shape;314;p38"/>
          <p:cNvSpPr txBox="1"/>
          <p:nvPr/>
        </p:nvSpPr>
        <p:spPr>
          <a:xfrm>
            <a:off x="116723" y="388579"/>
            <a:ext cx="3323661" cy="50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0B4B49"/>
                </a:solidFill>
                <a:latin typeface="Poppins"/>
                <a:ea typeface="Poppins"/>
                <a:cs typeface="Poppins"/>
                <a:sym typeface="Poppins"/>
              </a:rPr>
              <a:t>CONTRIBUTION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8A8D"/>
            </a:gs>
            <a:gs pos="50000">
              <a:srgbClr val="0A3F3A"/>
            </a:gs>
            <a:gs pos="100000">
              <a:srgbClr val="2BA69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/>
        </p:nvSpPr>
        <p:spPr>
          <a:xfrm>
            <a:off x="514350" y="4082585"/>
            <a:ext cx="4595523" cy="54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8A8D"/>
            </a:gs>
            <a:gs pos="50000">
              <a:srgbClr val="0A3F3A"/>
            </a:gs>
            <a:gs pos="100000">
              <a:srgbClr val="2BA69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6"/>
          <p:cNvGrpSpPr/>
          <p:nvPr/>
        </p:nvGrpSpPr>
        <p:grpSpPr>
          <a:xfrm>
            <a:off x="4835217" y="0"/>
            <a:ext cx="4308783" cy="5143500"/>
            <a:chOff x="0" y="0"/>
            <a:chExt cx="2269647" cy="2709333"/>
          </a:xfrm>
        </p:grpSpPr>
        <p:sp>
          <p:nvSpPr>
            <p:cNvPr id="138" name="Google Shape;138;p26"/>
            <p:cNvSpPr/>
            <p:nvPr/>
          </p:nvSpPr>
          <p:spPr>
            <a:xfrm>
              <a:off x="0" y="0"/>
              <a:ext cx="2269647" cy="2709333"/>
            </a:xfrm>
            <a:custGeom>
              <a:avLst/>
              <a:gdLst/>
              <a:ahLst/>
              <a:cxnLst/>
              <a:rect l="l" t="t" r="r" b="b"/>
              <a:pathLst>
                <a:path w="2269647" h="2709333" extrusionOk="0">
                  <a:moveTo>
                    <a:pt x="0" y="0"/>
                  </a:moveTo>
                  <a:lnTo>
                    <a:pt x="2269647" y="0"/>
                  </a:lnTo>
                  <a:lnTo>
                    <a:pt x="226964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9" name="Google Shape;139;p26"/>
            <p:cNvSpPr txBox="1"/>
            <p:nvPr/>
          </p:nvSpPr>
          <p:spPr>
            <a:xfrm>
              <a:off x="0" y="0"/>
              <a:ext cx="2269647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6"/>
          <p:cNvGrpSpPr/>
          <p:nvPr/>
        </p:nvGrpSpPr>
        <p:grpSpPr>
          <a:xfrm rot="10800000">
            <a:off x="4835218" y="0"/>
            <a:ext cx="138028" cy="5143500"/>
            <a:chOff x="0" y="0"/>
            <a:chExt cx="72706" cy="2709333"/>
          </a:xfrm>
        </p:grpSpPr>
        <p:sp>
          <p:nvSpPr>
            <p:cNvPr id="141" name="Google Shape;141;p2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 extrusionOk="0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142" name="Google Shape;142;p26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4973246" y="4629150"/>
            <a:ext cx="4330563" cy="658177"/>
            <a:chOff x="0" y="0"/>
            <a:chExt cx="2281119" cy="346694"/>
          </a:xfrm>
        </p:grpSpPr>
        <p:sp>
          <p:nvSpPr>
            <p:cNvPr id="144" name="Google Shape;144;p26"/>
            <p:cNvSpPr/>
            <p:nvPr/>
          </p:nvSpPr>
          <p:spPr>
            <a:xfrm>
              <a:off x="0" y="0"/>
              <a:ext cx="2281119" cy="346694"/>
            </a:xfrm>
            <a:custGeom>
              <a:avLst/>
              <a:gdLst/>
              <a:ahLst/>
              <a:cxnLst/>
              <a:rect l="l" t="t" r="r" b="b"/>
              <a:pathLst>
                <a:path w="2281119" h="346694" extrusionOk="0">
                  <a:moveTo>
                    <a:pt x="0" y="0"/>
                  </a:moveTo>
                  <a:lnTo>
                    <a:pt x="2281119" y="0"/>
                  </a:lnTo>
                  <a:lnTo>
                    <a:pt x="2281119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  <a:ln>
              <a:noFill/>
            </a:ln>
          </p:spPr>
        </p:sp>
        <p:sp>
          <p:nvSpPr>
            <p:cNvPr id="145" name="Google Shape;145;p26"/>
            <p:cNvSpPr txBox="1"/>
            <p:nvPr/>
          </p:nvSpPr>
          <p:spPr>
            <a:xfrm>
              <a:off x="0" y="0"/>
              <a:ext cx="2281119" cy="34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6"/>
          <p:cNvSpPr txBox="1"/>
          <p:nvPr/>
        </p:nvSpPr>
        <p:spPr>
          <a:xfrm>
            <a:off x="276249" y="209412"/>
            <a:ext cx="4295752" cy="5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700"/>
          </a:p>
        </p:txBody>
      </p:sp>
      <p:sp>
        <p:nvSpPr>
          <p:cNvPr id="147" name="Google Shape;147;p26"/>
          <p:cNvSpPr txBox="1"/>
          <p:nvPr/>
        </p:nvSpPr>
        <p:spPr>
          <a:xfrm>
            <a:off x="5173450" y="355375"/>
            <a:ext cx="36945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This project focuses on extracting emotion-cause pairs from conversations by leveraging graph-based methods. Using the RECCON dataset, conversations are first segmented into meaningful clauses, which are then annotated as emotion, cause, or neutral clauses. Each clause is represented as a node in a graph, and connections between them are established based on linguistic relationships. The resulting graph is input into an EVOLVE GCN model, which learns to predict emotion-cause pairs by capturing the flow and context of the conversation.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7"/>
          <p:cNvGrpSpPr/>
          <p:nvPr/>
        </p:nvGrpSpPr>
        <p:grpSpPr>
          <a:xfrm rot="10800000">
            <a:off x="4948153" y="0"/>
            <a:ext cx="4453233" cy="5143500"/>
            <a:chOff x="0" y="0"/>
            <a:chExt cx="2345736" cy="2709333"/>
          </a:xfrm>
        </p:grpSpPr>
        <p:sp>
          <p:nvSpPr>
            <p:cNvPr id="153" name="Google Shape;153;p27"/>
            <p:cNvSpPr/>
            <p:nvPr/>
          </p:nvSpPr>
          <p:spPr>
            <a:xfrm>
              <a:off x="0" y="0"/>
              <a:ext cx="2345736" cy="2709333"/>
            </a:xfrm>
            <a:custGeom>
              <a:avLst/>
              <a:gdLst/>
              <a:ahLst/>
              <a:cxnLst/>
              <a:rect l="l" t="t" r="r" b="b"/>
              <a:pathLst>
                <a:path w="2345736" h="2709333" extrusionOk="0">
                  <a:moveTo>
                    <a:pt x="0" y="0"/>
                  </a:moveTo>
                  <a:lnTo>
                    <a:pt x="2345736" y="0"/>
                  </a:lnTo>
                  <a:lnTo>
                    <a:pt x="2345736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154" name="Google Shape;154;p27"/>
            <p:cNvSpPr txBox="1"/>
            <p:nvPr/>
          </p:nvSpPr>
          <p:spPr>
            <a:xfrm>
              <a:off x="0" y="0"/>
              <a:ext cx="2345736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7"/>
          <p:cNvSpPr txBox="1"/>
          <p:nvPr/>
        </p:nvSpPr>
        <p:spPr>
          <a:xfrm>
            <a:off x="7581588" y="833433"/>
            <a:ext cx="1241049" cy="29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Collection</a:t>
            </a:r>
            <a:endParaRPr sz="700"/>
          </a:p>
        </p:txBody>
      </p:sp>
      <p:sp>
        <p:nvSpPr>
          <p:cNvPr id="156" name="Google Shape;156;p27"/>
          <p:cNvSpPr txBox="1"/>
          <p:nvPr/>
        </p:nvSpPr>
        <p:spPr>
          <a:xfrm>
            <a:off x="112793" y="736900"/>
            <a:ext cx="4697331" cy="376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Objective:</a:t>
            </a:r>
            <a:r>
              <a:rPr lang="en-GB" sz="15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600" dirty="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Segment utterances from </a:t>
            </a:r>
            <a:r>
              <a:rPr lang="en-GB" sz="1300" b="0" i="0" u="none" strike="noStrike" cap="none" dirty="0" err="1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DailyDialog</a:t>
            </a:r>
            <a:r>
              <a:rPr lang="en-GB" sz="13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dataset into meaningful clauses for finer-grained analysis.</a:t>
            </a:r>
            <a:endParaRPr sz="600" dirty="0"/>
          </a:p>
          <a:p>
            <a:pPr marL="0" marR="0" lvl="0" indent="0" algn="just" rtl="0">
              <a:lnSpc>
                <a:spcPct val="1574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Approach:</a:t>
            </a:r>
            <a:r>
              <a:rPr lang="en-GB" sz="15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600" dirty="0"/>
          </a:p>
          <a:p>
            <a:pPr marL="304800" marR="0" lvl="1" indent="-1460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•"/>
            </a:pPr>
            <a:r>
              <a:rPr lang="en-GB" sz="13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We used the RECCON dataset, which contains multi-turn conversations annotated with emotion-cause pairs. </a:t>
            </a:r>
            <a:endParaRPr sz="600" dirty="0"/>
          </a:p>
          <a:p>
            <a:pPr marL="304800" marR="0" lvl="1" indent="-1460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•"/>
            </a:pPr>
            <a:r>
              <a:rPr lang="en-GB" sz="13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Utilized Python with </a:t>
            </a:r>
            <a:r>
              <a:rPr lang="en-GB" sz="1300" b="0" i="0" u="none" strike="noStrike" cap="none" dirty="0" err="1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spaCy</a:t>
            </a:r>
            <a:r>
              <a:rPr lang="en-GB" sz="13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and regex for text processing.</a:t>
            </a:r>
            <a:endParaRPr sz="600" dirty="0"/>
          </a:p>
          <a:p>
            <a:pPr marL="304800" marR="0" lvl="1" indent="-1460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•"/>
            </a:pPr>
            <a:r>
              <a:rPr lang="en-GB" sz="13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Loaded English language model (</a:t>
            </a:r>
            <a:r>
              <a:rPr lang="en-GB" sz="1300" b="0" i="0" u="none" strike="noStrike" cap="none" dirty="0" err="1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en_core_web_sm</a:t>
            </a:r>
            <a:r>
              <a:rPr lang="en-GB" sz="13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) for sentence segmentation.</a:t>
            </a:r>
            <a:endParaRPr sz="600" dirty="0"/>
          </a:p>
          <a:p>
            <a:pPr marL="304800" marR="0" lvl="1" indent="-1460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•"/>
            </a:pPr>
            <a:r>
              <a:rPr lang="en-GB" sz="1300" b="0" i="0" u="none" strike="noStrike" cap="none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Further split sentences into clauses using common conjunctions (e.g., and, but, or).</a:t>
            </a:r>
            <a:endParaRPr sz="600" dirty="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-158288" y="4629150"/>
            <a:ext cx="5106441" cy="658177"/>
            <a:chOff x="0" y="0"/>
            <a:chExt cx="2689813" cy="346694"/>
          </a:xfrm>
        </p:grpSpPr>
        <p:sp>
          <p:nvSpPr>
            <p:cNvPr id="158" name="Google Shape;158;p27"/>
            <p:cNvSpPr/>
            <p:nvPr/>
          </p:nvSpPr>
          <p:spPr>
            <a:xfrm>
              <a:off x="0" y="0"/>
              <a:ext cx="2689813" cy="346694"/>
            </a:xfrm>
            <a:custGeom>
              <a:avLst/>
              <a:gdLst/>
              <a:ahLst/>
              <a:cxnLst/>
              <a:rect l="l" t="t" r="r" b="b"/>
              <a:pathLst>
                <a:path w="2689813" h="346694" extrusionOk="0">
                  <a:moveTo>
                    <a:pt x="0" y="0"/>
                  </a:moveTo>
                  <a:lnTo>
                    <a:pt x="2689813" y="0"/>
                  </a:lnTo>
                  <a:lnTo>
                    <a:pt x="2689813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  <a:ln>
              <a:noFill/>
            </a:ln>
          </p:spPr>
        </p:sp>
        <p:sp>
          <p:nvSpPr>
            <p:cNvPr id="159" name="Google Shape;159;p27"/>
            <p:cNvSpPr txBox="1"/>
            <p:nvPr/>
          </p:nvSpPr>
          <p:spPr>
            <a:xfrm>
              <a:off x="0" y="0"/>
              <a:ext cx="2689813" cy="34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7"/>
          <p:cNvSpPr txBox="1"/>
          <p:nvPr/>
        </p:nvSpPr>
        <p:spPr>
          <a:xfrm>
            <a:off x="5105635" y="211821"/>
            <a:ext cx="4295752" cy="5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DATASET DETAILS</a:t>
            </a:r>
            <a:endParaRPr sz="700"/>
          </a:p>
        </p:txBody>
      </p:sp>
      <p:grpSp>
        <p:nvGrpSpPr>
          <p:cNvPr id="161" name="Google Shape;161;p27"/>
          <p:cNvGrpSpPr/>
          <p:nvPr/>
        </p:nvGrpSpPr>
        <p:grpSpPr>
          <a:xfrm rot="10800000">
            <a:off x="4879139" y="0"/>
            <a:ext cx="138028" cy="5143500"/>
            <a:chOff x="0" y="0"/>
            <a:chExt cx="72706" cy="2709333"/>
          </a:xfrm>
        </p:grpSpPr>
        <p:sp>
          <p:nvSpPr>
            <p:cNvPr id="162" name="Google Shape;162;p27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 extrusionOk="0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163" name="Google Shape;163;p2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27"/>
          <p:cNvSpPr txBox="1"/>
          <p:nvPr/>
        </p:nvSpPr>
        <p:spPr>
          <a:xfrm>
            <a:off x="91321" y="96250"/>
            <a:ext cx="4697331" cy="29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Task 1: Clause Segmentation in Dialog Data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8"/>
          <p:cNvGrpSpPr/>
          <p:nvPr/>
        </p:nvGrpSpPr>
        <p:grpSpPr>
          <a:xfrm rot="10800000">
            <a:off x="7191850" y="0"/>
            <a:ext cx="2209535" cy="5143500"/>
            <a:chOff x="0" y="0"/>
            <a:chExt cx="1163871" cy="2709333"/>
          </a:xfrm>
        </p:grpSpPr>
        <p:sp>
          <p:nvSpPr>
            <p:cNvPr id="170" name="Google Shape;170;p28"/>
            <p:cNvSpPr/>
            <p:nvPr/>
          </p:nvSpPr>
          <p:spPr>
            <a:xfrm>
              <a:off x="0" y="0"/>
              <a:ext cx="1163871" cy="2709333"/>
            </a:xfrm>
            <a:custGeom>
              <a:avLst/>
              <a:gdLst/>
              <a:ahLst/>
              <a:cxnLst/>
              <a:rect l="l" t="t" r="r" b="b"/>
              <a:pathLst>
                <a:path w="1163871" h="2709333" extrusionOk="0">
                  <a:moveTo>
                    <a:pt x="0" y="0"/>
                  </a:moveTo>
                  <a:lnTo>
                    <a:pt x="1163871" y="0"/>
                  </a:lnTo>
                  <a:lnTo>
                    <a:pt x="1163871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171" name="Google Shape;171;p28"/>
            <p:cNvSpPr txBox="1"/>
            <p:nvPr/>
          </p:nvSpPr>
          <p:spPr>
            <a:xfrm>
              <a:off x="0" y="0"/>
              <a:ext cx="1163871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28"/>
          <p:cNvGrpSpPr/>
          <p:nvPr/>
        </p:nvGrpSpPr>
        <p:grpSpPr>
          <a:xfrm>
            <a:off x="-158288" y="4629150"/>
            <a:ext cx="7350138" cy="658177"/>
            <a:chOff x="0" y="0"/>
            <a:chExt cx="3871678" cy="346694"/>
          </a:xfrm>
        </p:grpSpPr>
        <p:sp>
          <p:nvSpPr>
            <p:cNvPr id="173" name="Google Shape;173;p28"/>
            <p:cNvSpPr/>
            <p:nvPr/>
          </p:nvSpPr>
          <p:spPr>
            <a:xfrm>
              <a:off x="0" y="0"/>
              <a:ext cx="3871678" cy="346694"/>
            </a:xfrm>
            <a:custGeom>
              <a:avLst/>
              <a:gdLst/>
              <a:ahLst/>
              <a:cxnLst/>
              <a:rect l="l" t="t" r="r" b="b"/>
              <a:pathLst>
                <a:path w="3871678" h="346694" extrusionOk="0">
                  <a:moveTo>
                    <a:pt x="0" y="0"/>
                  </a:moveTo>
                  <a:lnTo>
                    <a:pt x="3871678" y="0"/>
                  </a:lnTo>
                  <a:lnTo>
                    <a:pt x="3871678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  <a:ln>
              <a:noFill/>
            </a:ln>
          </p:spPr>
        </p:sp>
        <p:sp>
          <p:nvSpPr>
            <p:cNvPr id="174" name="Google Shape;174;p28"/>
            <p:cNvSpPr txBox="1"/>
            <p:nvPr/>
          </p:nvSpPr>
          <p:spPr>
            <a:xfrm>
              <a:off x="0" y="0"/>
              <a:ext cx="3871678" cy="34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28"/>
          <p:cNvGrpSpPr/>
          <p:nvPr/>
        </p:nvGrpSpPr>
        <p:grpSpPr>
          <a:xfrm rot="10800000">
            <a:off x="7196897" y="0"/>
            <a:ext cx="138028" cy="5143500"/>
            <a:chOff x="0" y="0"/>
            <a:chExt cx="72706" cy="2709333"/>
          </a:xfrm>
        </p:grpSpPr>
        <p:sp>
          <p:nvSpPr>
            <p:cNvPr id="176" name="Google Shape;176;p28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 extrusionOk="0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177" name="Google Shape;177;p28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28"/>
          <p:cNvSpPr txBox="1"/>
          <p:nvPr/>
        </p:nvSpPr>
        <p:spPr>
          <a:xfrm>
            <a:off x="7334924" y="179198"/>
            <a:ext cx="4360739" cy="55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</a:t>
            </a:r>
            <a:endParaRPr sz="700"/>
          </a:p>
        </p:txBody>
      </p:sp>
      <p:sp>
        <p:nvSpPr>
          <p:cNvPr id="179" name="Google Shape;179;p28"/>
          <p:cNvSpPr/>
          <p:nvPr/>
        </p:nvSpPr>
        <p:spPr>
          <a:xfrm>
            <a:off x="196811" y="226824"/>
            <a:ext cx="6796888" cy="4689853"/>
          </a:xfrm>
          <a:custGeom>
            <a:avLst/>
            <a:gdLst/>
            <a:ahLst/>
            <a:cxnLst/>
            <a:rect l="l" t="t" r="r" b="b"/>
            <a:pathLst>
              <a:path w="13593777" h="9379706" extrusionOk="0">
                <a:moveTo>
                  <a:pt x="0" y="0"/>
                </a:moveTo>
                <a:lnTo>
                  <a:pt x="13593776" y="0"/>
                </a:lnTo>
                <a:lnTo>
                  <a:pt x="13593776" y="9379706"/>
                </a:lnTo>
                <a:lnTo>
                  <a:pt x="0" y="9379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9"/>
          <p:cNvGrpSpPr/>
          <p:nvPr/>
        </p:nvGrpSpPr>
        <p:grpSpPr>
          <a:xfrm rot="10800000">
            <a:off x="4897572" y="0"/>
            <a:ext cx="4503814" cy="5143500"/>
            <a:chOff x="0" y="0"/>
            <a:chExt cx="2372379" cy="2709333"/>
          </a:xfrm>
        </p:grpSpPr>
        <p:sp>
          <p:nvSpPr>
            <p:cNvPr id="185" name="Google Shape;185;p29"/>
            <p:cNvSpPr/>
            <p:nvPr/>
          </p:nvSpPr>
          <p:spPr>
            <a:xfrm>
              <a:off x="0" y="0"/>
              <a:ext cx="2372379" cy="2709333"/>
            </a:xfrm>
            <a:custGeom>
              <a:avLst/>
              <a:gdLst/>
              <a:ahLst/>
              <a:cxnLst/>
              <a:rect l="l" t="t" r="r" b="b"/>
              <a:pathLst>
                <a:path w="2372379" h="2709333" extrusionOk="0">
                  <a:moveTo>
                    <a:pt x="0" y="0"/>
                  </a:moveTo>
                  <a:lnTo>
                    <a:pt x="2372379" y="0"/>
                  </a:lnTo>
                  <a:lnTo>
                    <a:pt x="2372379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186" name="Google Shape;186;p29"/>
            <p:cNvSpPr txBox="1"/>
            <p:nvPr/>
          </p:nvSpPr>
          <p:spPr>
            <a:xfrm>
              <a:off x="0" y="0"/>
              <a:ext cx="2372379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9"/>
          <p:cNvSpPr txBox="1"/>
          <p:nvPr/>
        </p:nvSpPr>
        <p:spPr>
          <a:xfrm>
            <a:off x="91321" y="96250"/>
            <a:ext cx="4480680" cy="29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Task 2 : Semantic Annotation of Clauses</a:t>
            </a:r>
            <a:endParaRPr sz="700"/>
          </a:p>
        </p:txBody>
      </p:sp>
      <p:grpSp>
        <p:nvGrpSpPr>
          <p:cNvPr id="188" name="Google Shape;188;p29"/>
          <p:cNvGrpSpPr/>
          <p:nvPr/>
        </p:nvGrpSpPr>
        <p:grpSpPr>
          <a:xfrm>
            <a:off x="-158288" y="4629150"/>
            <a:ext cx="5106441" cy="658177"/>
            <a:chOff x="0" y="0"/>
            <a:chExt cx="2689813" cy="346694"/>
          </a:xfrm>
        </p:grpSpPr>
        <p:sp>
          <p:nvSpPr>
            <p:cNvPr id="189" name="Google Shape;189;p29"/>
            <p:cNvSpPr/>
            <p:nvPr/>
          </p:nvSpPr>
          <p:spPr>
            <a:xfrm>
              <a:off x="0" y="0"/>
              <a:ext cx="2689813" cy="346694"/>
            </a:xfrm>
            <a:custGeom>
              <a:avLst/>
              <a:gdLst/>
              <a:ahLst/>
              <a:cxnLst/>
              <a:rect l="l" t="t" r="r" b="b"/>
              <a:pathLst>
                <a:path w="2689813" h="346694" extrusionOk="0">
                  <a:moveTo>
                    <a:pt x="0" y="0"/>
                  </a:moveTo>
                  <a:lnTo>
                    <a:pt x="2689813" y="0"/>
                  </a:lnTo>
                  <a:lnTo>
                    <a:pt x="2689813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  <a:ln>
              <a:noFill/>
            </a:ln>
          </p:spPr>
        </p:sp>
        <p:sp>
          <p:nvSpPr>
            <p:cNvPr id="190" name="Google Shape;190;p29"/>
            <p:cNvSpPr txBox="1"/>
            <p:nvPr/>
          </p:nvSpPr>
          <p:spPr>
            <a:xfrm>
              <a:off x="0" y="0"/>
              <a:ext cx="2689813" cy="34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9"/>
          <p:cNvGrpSpPr/>
          <p:nvPr/>
        </p:nvGrpSpPr>
        <p:grpSpPr>
          <a:xfrm rot="10800000">
            <a:off x="4897572" y="0"/>
            <a:ext cx="138028" cy="5143500"/>
            <a:chOff x="0" y="0"/>
            <a:chExt cx="72706" cy="2709333"/>
          </a:xfrm>
        </p:grpSpPr>
        <p:sp>
          <p:nvSpPr>
            <p:cNvPr id="192" name="Google Shape;192;p29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 extrusionOk="0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193" name="Google Shape;193;p29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9"/>
          <p:cNvSpPr txBox="1"/>
          <p:nvPr/>
        </p:nvSpPr>
        <p:spPr>
          <a:xfrm>
            <a:off x="5105635" y="211821"/>
            <a:ext cx="4295752" cy="55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DATASET DETAILS</a:t>
            </a:r>
            <a:endParaRPr sz="700"/>
          </a:p>
        </p:txBody>
      </p:sp>
      <p:sp>
        <p:nvSpPr>
          <p:cNvPr id="195" name="Google Shape;195;p29"/>
          <p:cNvSpPr txBox="1"/>
          <p:nvPr/>
        </p:nvSpPr>
        <p:spPr>
          <a:xfrm>
            <a:off x="6152550" y="742750"/>
            <a:ext cx="2667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Annotation Mechanism</a:t>
            </a:r>
            <a:endParaRPr sz="700"/>
          </a:p>
        </p:txBody>
      </p:sp>
      <p:sp>
        <p:nvSpPr>
          <p:cNvPr id="196" name="Google Shape;196;p29"/>
          <p:cNvSpPr txBox="1"/>
          <p:nvPr/>
        </p:nvSpPr>
        <p:spPr>
          <a:xfrm>
            <a:off x="179799" y="483421"/>
            <a:ext cx="4511069" cy="310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Objective:</a:t>
            </a:r>
            <a:r>
              <a:rPr lang="en-GB" sz="16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7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Automatically label each clause in dialog data as “emotion”, “cause”, or “neither” for deeper dialog understanding. </a:t>
            </a:r>
            <a:endParaRPr sz="700"/>
          </a:p>
          <a:p>
            <a:pPr marL="0" marR="0" lvl="0" indent="0" algn="just" rtl="0">
              <a:lnSpc>
                <a:spcPct val="1574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Approach:</a:t>
            </a:r>
            <a:r>
              <a:rPr lang="en-GB" sz="16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Used Sentence Transformers (all-MiniLM-L6-v2) for semantic similarity.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Defined emotion keywords for quick detection.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Compared clause embeddings with annotated emotion cause spans for cause identification.</a:t>
            </a:r>
            <a:endParaRPr sz="7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0"/>
          <p:cNvGrpSpPr/>
          <p:nvPr/>
        </p:nvGrpSpPr>
        <p:grpSpPr>
          <a:xfrm rot="10800000">
            <a:off x="4897572" y="0"/>
            <a:ext cx="4503814" cy="5143500"/>
            <a:chOff x="0" y="0"/>
            <a:chExt cx="2372379" cy="2709333"/>
          </a:xfrm>
        </p:grpSpPr>
        <p:sp>
          <p:nvSpPr>
            <p:cNvPr id="202" name="Google Shape;202;p30"/>
            <p:cNvSpPr/>
            <p:nvPr/>
          </p:nvSpPr>
          <p:spPr>
            <a:xfrm>
              <a:off x="0" y="0"/>
              <a:ext cx="2372379" cy="2709333"/>
            </a:xfrm>
            <a:custGeom>
              <a:avLst/>
              <a:gdLst/>
              <a:ahLst/>
              <a:cxnLst/>
              <a:rect l="l" t="t" r="r" b="b"/>
              <a:pathLst>
                <a:path w="2372379" h="2709333" extrusionOk="0">
                  <a:moveTo>
                    <a:pt x="0" y="0"/>
                  </a:moveTo>
                  <a:lnTo>
                    <a:pt x="2372379" y="0"/>
                  </a:lnTo>
                  <a:lnTo>
                    <a:pt x="2372379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03" name="Google Shape;203;p30"/>
            <p:cNvSpPr txBox="1"/>
            <p:nvPr/>
          </p:nvSpPr>
          <p:spPr>
            <a:xfrm>
              <a:off x="0" y="0"/>
              <a:ext cx="2372379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30"/>
          <p:cNvGrpSpPr/>
          <p:nvPr/>
        </p:nvGrpSpPr>
        <p:grpSpPr>
          <a:xfrm>
            <a:off x="-158288" y="4629150"/>
            <a:ext cx="5106441" cy="658177"/>
            <a:chOff x="0" y="0"/>
            <a:chExt cx="2689813" cy="346694"/>
          </a:xfrm>
        </p:grpSpPr>
        <p:sp>
          <p:nvSpPr>
            <p:cNvPr id="206" name="Google Shape;206;p30"/>
            <p:cNvSpPr/>
            <p:nvPr/>
          </p:nvSpPr>
          <p:spPr>
            <a:xfrm>
              <a:off x="0" y="0"/>
              <a:ext cx="2689813" cy="346694"/>
            </a:xfrm>
            <a:custGeom>
              <a:avLst/>
              <a:gdLst/>
              <a:ahLst/>
              <a:cxnLst/>
              <a:rect l="l" t="t" r="r" b="b"/>
              <a:pathLst>
                <a:path w="2689813" h="346694" extrusionOk="0">
                  <a:moveTo>
                    <a:pt x="0" y="0"/>
                  </a:moveTo>
                  <a:lnTo>
                    <a:pt x="2689813" y="0"/>
                  </a:lnTo>
                  <a:lnTo>
                    <a:pt x="2689813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  <a:ln>
              <a:noFill/>
            </a:ln>
          </p:spPr>
        </p:sp>
        <p:sp>
          <p:nvSpPr>
            <p:cNvPr id="207" name="Google Shape;207;p30"/>
            <p:cNvSpPr txBox="1"/>
            <p:nvPr/>
          </p:nvSpPr>
          <p:spPr>
            <a:xfrm>
              <a:off x="0" y="0"/>
              <a:ext cx="2689813" cy="34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30"/>
          <p:cNvGrpSpPr/>
          <p:nvPr/>
        </p:nvGrpSpPr>
        <p:grpSpPr>
          <a:xfrm rot="10800000">
            <a:off x="4897572" y="0"/>
            <a:ext cx="138028" cy="5143500"/>
            <a:chOff x="0" y="0"/>
            <a:chExt cx="72706" cy="2709333"/>
          </a:xfrm>
        </p:grpSpPr>
        <p:sp>
          <p:nvSpPr>
            <p:cNvPr id="209" name="Google Shape;209;p30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 extrusionOk="0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10" name="Google Shape;210;p30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30"/>
          <p:cNvSpPr txBox="1"/>
          <p:nvPr/>
        </p:nvSpPr>
        <p:spPr>
          <a:xfrm>
            <a:off x="5105635" y="211821"/>
            <a:ext cx="4295752" cy="55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DATASET DETAILS</a:t>
            </a:r>
            <a:endParaRPr sz="700"/>
          </a:p>
        </p:txBody>
      </p:sp>
      <p:sp>
        <p:nvSpPr>
          <p:cNvPr id="212" name="Google Shape;212;p30"/>
          <p:cNvSpPr txBox="1"/>
          <p:nvPr/>
        </p:nvSpPr>
        <p:spPr>
          <a:xfrm>
            <a:off x="6217800" y="742750"/>
            <a:ext cx="2602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Annotation Mechanism</a:t>
            </a:r>
            <a:endParaRPr sz="700"/>
          </a:p>
        </p:txBody>
      </p:sp>
      <p:sp>
        <p:nvSpPr>
          <p:cNvPr id="213" name="Google Shape;213;p30"/>
          <p:cNvSpPr txBox="1"/>
          <p:nvPr/>
        </p:nvSpPr>
        <p:spPr>
          <a:xfrm>
            <a:off x="179799" y="483421"/>
            <a:ext cx="4511069" cy="254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Annotation Logic:</a:t>
            </a:r>
            <a:r>
              <a:rPr lang="en-GB" sz="16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 clause is labeled as “emotion” if: </a:t>
            </a:r>
            <a:endParaRPr sz="700"/>
          </a:p>
          <a:p>
            <a:pPr marL="609600" marR="0" lvl="2" indent="-203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⚬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It contains emotion keywords, or</a:t>
            </a:r>
            <a:endParaRPr sz="700"/>
          </a:p>
          <a:p>
            <a:pPr marL="609600" marR="0" lvl="2" indent="-203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⚬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It is semantically similar to the utterance and emotion is non-neutral.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 clause is labeled as “cause” if:</a:t>
            </a:r>
            <a:endParaRPr sz="700"/>
          </a:p>
          <a:p>
            <a:pPr marL="609600" marR="0" lvl="2" indent="-203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⚬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Its embedding is similar to any annotated cause span (above a threshold).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Clauses not matching above are labeled “neither”.</a:t>
            </a:r>
            <a:endParaRPr sz="7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1"/>
          <p:cNvGrpSpPr/>
          <p:nvPr/>
        </p:nvGrpSpPr>
        <p:grpSpPr>
          <a:xfrm rot="10800000">
            <a:off x="7191850" y="0"/>
            <a:ext cx="2209535" cy="5143500"/>
            <a:chOff x="0" y="0"/>
            <a:chExt cx="1163871" cy="2709333"/>
          </a:xfrm>
        </p:grpSpPr>
        <p:sp>
          <p:nvSpPr>
            <p:cNvPr id="219" name="Google Shape;219;p31"/>
            <p:cNvSpPr/>
            <p:nvPr/>
          </p:nvSpPr>
          <p:spPr>
            <a:xfrm>
              <a:off x="0" y="0"/>
              <a:ext cx="1163871" cy="2709333"/>
            </a:xfrm>
            <a:custGeom>
              <a:avLst/>
              <a:gdLst/>
              <a:ahLst/>
              <a:cxnLst/>
              <a:rect l="l" t="t" r="r" b="b"/>
              <a:pathLst>
                <a:path w="1163871" h="2709333" extrusionOk="0">
                  <a:moveTo>
                    <a:pt x="0" y="0"/>
                  </a:moveTo>
                  <a:lnTo>
                    <a:pt x="1163871" y="0"/>
                  </a:lnTo>
                  <a:lnTo>
                    <a:pt x="1163871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20" name="Google Shape;220;p31"/>
            <p:cNvSpPr txBox="1"/>
            <p:nvPr/>
          </p:nvSpPr>
          <p:spPr>
            <a:xfrm>
              <a:off x="0" y="0"/>
              <a:ext cx="1163871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31"/>
          <p:cNvGrpSpPr/>
          <p:nvPr/>
        </p:nvGrpSpPr>
        <p:grpSpPr>
          <a:xfrm>
            <a:off x="-158288" y="4629150"/>
            <a:ext cx="7350138" cy="658177"/>
            <a:chOff x="0" y="0"/>
            <a:chExt cx="3871678" cy="346694"/>
          </a:xfrm>
        </p:grpSpPr>
        <p:sp>
          <p:nvSpPr>
            <p:cNvPr id="222" name="Google Shape;222;p31"/>
            <p:cNvSpPr/>
            <p:nvPr/>
          </p:nvSpPr>
          <p:spPr>
            <a:xfrm>
              <a:off x="0" y="0"/>
              <a:ext cx="3871678" cy="346694"/>
            </a:xfrm>
            <a:custGeom>
              <a:avLst/>
              <a:gdLst/>
              <a:ahLst/>
              <a:cxnLst/>
              <a:rect l="l" t="t" r="r" b="b"/>
              <a:pathLst>
                <a:path w="3871678" h="346694" extrusionOk="0">
                  <a:moveTo>
                    <a:pt x="0" y="0"/>
                  </a:moveTo>
                  <a:lnTo>
                    <a:pt x="3871678" y="0"/>
                  </a:lnTo>
                  <a:lnTo>
                    <a:pt x="3871678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  <a:ln>
              <a:noFill/>
            </a:ln>
          </p:spPr>
        </p:sp>
        <p:sp>
          <p:nvSpPr>
            <p:cNvPr id="223" name="Google Shape;223;p31"/>
            <p:cNvSpPr txBox="1"/>
            <p:nvPr/>
          </p:nvSpPr>
          <p:spPr>
            <a:xfrm>
              <a:off x="0" y="0"/>
              <a:ext cx="3871678" cy="34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31"/>
          <p:cNvGrpSpPr/>
          <p:nvPr/>
        </p:nvGrpSpPr>
        <p:grpSpPr>
          <a:xfrm rot="10800000">
            <a:off x="7196897" y="0"/>
            <a:ext cx="138028" cy="5143500"/>
            <a:chOff x="0" y="0"/>
            <a:chExt cx="72706" cy="2709333"/>
          </a:xfrm>
        </p:grpSpPr>
        <p:sp>
          <p:nvSpPr>
            <p:cNvPr id="225" name="Google Shape;225;p31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 extrusionOk="0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26" name="Google Shape;226;p31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31"/>
          <p:cNvSpPr txBox="1"/>
          <p:nvPr/>
        </p:nvSpPr>
        <p:spPr>
          <a:xfrm>
            <a:off x="7334924" y="179198"/>
            <a:ext cx="4360739" cy="55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</a:t>
            </a:r>
            <a:endParaRPr sz="700"/>
          </a:p>
        </p:txBody>
      </p:sp>
      <p:sp>
        <p:nvSpPr>
          <p:cNvPr id="228" name="Google Shape;228;p31"/>
          <p:cNvSpPr/>
          <p:nvPr/>
        </p:nvSpPr>
        <p:spPr>
          <a:xfrm>
            <a:off x="637075" y="306823"/>
            <a:ext cx="5759413" cy="4529854"/>
          </a:xfrm>
          <a:custGeom>
            <a:avLst/>
            <a:gdLst/>
            <a:ahLst/>
            <a:cxnLst/>
            <a:rect l="l" t="t" r="r" b="b"/>
            <a:pathLst>
              <a:path w="11518826" h="9059707" extrusionOk="0">
                <a:moveTo>
                  <a:pt x="0" y="0"/>
                </a:moveTo>
                <a:lnTo>
                  <a:pt x="11518826" y="0"/>
                </a:lnTo>
                <a:lnTo>
                  <a:pt x="11518826" y="9059708"/>
                </a:lnTo>
                <a:lnTo>
                  <a:pt x="0" y="9059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538" b="-538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AC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32"/>
          <p:cNvGrpSpPr/>
          <p:nvPr/>
        </p:nvGrpSpPr>
        <p:grpSpPr>
          <a:xfrm rot="10800000">
            <a:off x="2833463" y="0"/>
            <a:ext cx="244803" cy="5143500"/>
            <a:chOff x="0" y="0"/>
            <a:chExt cx="128949" cy="2709333"/>
          </a:xfrm>
        </p:grpSpPr>
        <p:sp>
          <p:nvSpPr>
            <p:cNvPr id="234" name="Google Shape;234;p32"/>
            <p:cNvSpPr/>
            <p:nvPr/>
          </p:nvSpPr>
          <p:spPr>
            <a:xfrm>
              <a:off x="0" y="0"/>
              <a:ext cx="128949" cy="2709333"/>
            </a:xfrm>
            <a:custGeom>
              <a:avLst/>
              <a:gdLst/>
              <a:ahLst/>
              <a:cxnLst/>
              <a:rect l="l" t="t" r="r" b="b"/>
              <a:pathLst>
                <a:path w="128949" h="2709333" extrusionOk="0">
                  <a:moveTo>
                    <a:pt x="0" y="0"/>
                  </a:moveTo>
                  <a:lnTo>
                    <a:pt x="128949" y="0"/>
                  </a:lnTo>
                  <a:lnTo>
                    <a:pt x="128949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35" name="Google Shape;235;p32"/>
            <p:cNvSpPr txBox="1"/>
            <p:nvPr/>
          </p:nvSpPr>
          <p:spPr>
            <a:xfrm>
              <a:off x="0" y="0"/>
              <a:ext cx="128949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32"/>
          <p:cNvGrpSpPr/>
          <p:nvPr/>
        </p:nvGrpSpPr>
        <p:grpSpPr>
          <a:xfrm>
            <a:off x="3078266" y="0"/>
            <a:ext cx="6065736" cy="5143500"/>
            <a:chOff x="0" y="0"/>
            <a:chExt cx="3195120" cy="2709333"/>
          </a:xfrm>
        </p:grpSpPr>
        <p:sp>
          <p:nvSpPr>
            <p:cNvPr id="237" name="Google Shape;237;p32"/>
            <p:cNvSpPr/>
            <p:nvPr/>
          </p:nvSpPr>
          <p:spPr>
            <a:xfrm>
              <a:off x="0" y="0"/>
              <a:ext cx="3195120" cy="2709333"/>
            </a:xfrm>
            <a:custGeom>
              <a:avLst/>
              <a:gdLst/>
              <a:ahLst/>
              <a:cxnLst/>
              <a:rect l="l" t="t" r="r" b="b"/>
              <a:pathLst>
                <a:path w="3195120" h="2709333" extrusionOk="0">
                  <a:moveTo>
                    <a:pt x="0" y="0"/>
                  </a:moveTo>
                  <a:lnTo>
                    <a:pt x="3195120" y="0"/>
                  </a:lnTo>
                  <a:lnTo>
                    <a:pt x="319512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8" name="Google Shape;238;p32"/>
            <p:cNvSpPr txBox="1"/>
            <p:nvPr/>
          </p:nvSpPr>
          <p:spPr>
            <a:xfrm>
              <a:off x="0" y="0"/>
              <a:ext cx="3195119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32"/>
          <p:cNvSpPr txBox="1"/>
          <p:nvPr/>
        </p:nvSpPr>
        <p:spPr>
          <a:xfrm>
            <a:off x="203657" y="388579"/>
            <a:ext cx="1787838" cy="50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0B4B49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  <a:endParaRPr sz="700"/>
          </a:p>
        </p:txBody>
      </p:sp>
      <p:sp>
        <p:nvSpPr>
          <p:cNvPr id="240" name="Google Shape;240;p32"/>
          <p:cNvSpPr txBox="1"/>
          <p:nvPr/>
        </p:nvSpPr>
        <p:spPr>
          <a:xfrm>
            <a:off x="3281883" y="215860"/>
            <a:ext cx="5714851" cy="29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Task 3 : Graph Construction &amp; GNN Modeling Dialogs</a:t>
            </a:r>
            <a:endParaRPr sz="700"/>
          </a:p>
        </p:txBody>
      </p:sp>
      <p:sp>
        <p:nvSpPr>
          <p:cNvPr id="241" name="Google Shape;241;p32"/>
          <p:cNvSpPr txBox="1"/>
          <p:nvPr/>
        </p:nvSpPr>
        <p:spPr>
          <a:xfrm>
            <a:off x="3281875" y="957950"/>
            <a:ext cx="5715000" cy="4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Objective:</a:t>
            </a:r>
            <a:r>
              <a:rPr lang="en-GB" sz="15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6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Transform annotated dialog data into graph structures and apply Graph Neural Networks (GNNs) for clause-level emotion and cause classification.</a:t>
            </a:r>
            <a:endParaRPr sz="6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Approach:</a:t>
            </a:r>
            <a:r>
              <a:rPr lang="en-GB" sz="15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600"/>
          </a:p>
          <a:p>
            <a:pPr marL="304800" marR="0" lvl="1" indent="-1460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•"/>
            </a:pPr>
            <a:r>
              <a:rPr lang="en-GB" sz="13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Each clause in a conversation is a node in the graph.</a:t>
            </a:r>
            <a:endParaRPr sz="600"/>
          </a:p>
          <a:p>
            <a:pPr marL="304800" marR="0" lvl="1" indent="-1460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•"/>
            </a:pPr>
            <a:r>
              <a:rPr lang="en-GB" sz="13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Node features: Semantic embeddings of clause text (using Sentence Transformers).</a:t>
            </a:r>
            <a:endParaRPr sz="600"/>
          </a:p>
          <a:p>
            <a:pPr marL="304800" marR="0" lvl="1" indent="-1460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•"/>
            </a:pPr>
            <a:r>
              <a:rPr lang="en-GB" sz="13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Node labels: Encoded as emotion, cause, both, or neither.</a:t>
            </a:r>
            <a:endParaRPr sz="600"/>
          </a:p>
          <a:p>
            <a:pPr marL="304800" marR="0" lvl="1" indent="-1460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•"/>
            </a:pPr>
            <a:r>
              <a:rPr lang="en-GB" sz="13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Edges: </a:t>
            </a:r>
            <a:endParaRPr sz="600"/>
          </a:p>
          <a:p>
            <a:pPr marL="609600" marR="0" lvl="2" indent="-1968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⚬"/>
            </a:pPr>
            <a:r>
              <a:rPr lang="en-GB" sz="13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Sequential edgesbetween consecutive clauses within each utterance.</a:t>
            </a:r>
            <a:endParaRPr sz="600"/>
          </a:p>
          <a:p>
            <a:pPr marL="609600" marR="0" lvl="2" indent="-1968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⚬"/>
            </a:pPr>
            <a:r>
              <a:rPr lang="en-GB" sz="13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Self loops for all nodes.</a:t>
            </a:r>
            <a:endParaRPr sz="600"/>
          </a:p>
          <a:p>
            <a:pPr marL="304800" marR="0" lvl="1" indent="-1460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300"/>
              <a:buFont typeface="Arial"/>
              <a:buChar char="•"/>
            </a:pPr>
            <a:r>
              <a:rPr lang="en-GB" sz="13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Additional metadata: Utterance index, original text, etc.</a:t>
            </a:r>
            <a:endParaRPr sz="6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AC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3"/>
          <p:cNvGrpSpPr/>
          <p:nvPr/>
        </p:nvGrpSpPr>
        <p:grpSpPr>
          <a:xfrm rot="10800000">
            <a:off x="2833463" y="0"/>
            <a:ext cx="244803" cy="5143500"/>
            <a:chOff x="0" y="0"/>
            <a:chExt cx="128949" cy="2709333"/>
          </a:xfrm>
        </p:grpSpPr>
        <p:sp>
          <p:nvSpPr>
            <p:cNvPr id="247" name="Google Shape;247;p33"/>
            <p:cNvSpPr/>
            <p:nvPr/>
          </p:nvSpPr>
          <p:spPr>
            <a:xfrm>
              <a:off x="0" y="0"/>
              <a:ext cx="128949" cy="2709333"/>
            </a:xfrm>
            <a:custGeom>
              <a:avLst/>
              <a:gdLst/>
              <a:ahLst/>
              <a:cxnLst/>
              <a:rect l="l" t="t" r="r" b="b"/>
              <a:pathLst>
                <a:path w="128949" h="2709333" extrusionOk="0">
                  <a:moveTo>
                    <a:pt x="0" y="0"/>
                  </a:moveTo>
                  <a:lnTo>
                    <a:pt x="128949" y="0"/>
                  </a:lnTo>
                  <a:lnTo>
                    <a:pt x="128949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A3F3A"/>
                </a:gs>
                <a:gs pos="50000">
                  <a:srgbClr val="116E71"/>
                </a:gs>
                <a:gs pos="100000">
                  <a:srgbClr val="43D8C6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</p:sp>
        <p:sp>
          <p:nvSpPr>
            <p:cNvPr id="248" name="Google Shape;248;p33"/>
            <p:cNvSpPr txBox="1"/>
            <p:nvPr/>
          </p:nvSpPr>
          <p:spPr>
            <a:xfrm>
              <a:off x="0" y="0"/>
              <a:ext cx="128949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33"/>
          <p:cNvGrpSpPr/>
          <p:nvPr/>
        </p:nvGrpSpPr>
        <p:grpSpPr>
          <a:xfrm>
            <a:off x="3078266" y="0"/>
            <a:ext cx="6065736" cy="5143500"/>
            <a:chOff x="0" y="0"/>
            <a:chExt cx="3195120" cy="2709333"/>
          </a:xfrm>
        </p:grpSpPr>
        <p:sp>
          <p:nvSpPr>
            <p:cNvPr id="250" name="Google Shape;250;p33"/>
            <p:cNvSpPr/>
            <p:nvPr/>
          </p:nvSpPr>
          <p:spPr>
            <a:xfrm>
              <a:off x="0" y="0"/>
              <a:ext cx="3195120" cy="2709333"/>
            </a:xfrm>
            <a:custGeom>
              <a:avLst/>
              <a:gdLst/>
              <a:ahLst/>
              <a:cxnLst/>
              <a:rect l="l" t="t" r="r" b="b"/>
              <a:pathLst>
                <a:path w="3195120" h="2709333" extrusionOk="0">
                  <a:moveTo>
                    <a:pt x="0" y="0"/>
                  </a:moveTo>
                  <a:lnTo>
                    <a:pt x="3195120" y="0"/>
                  </a:lnTo>
                  <a:lnTo>
                    <a:pt x="319512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51" name="Google Shape;251;p33"/>
            <p:cNvSpPr txBox="1"/>
            <p:nvPr/>
          </p:nvSpPr>
          <p:spPr>
            <a:xfrm>
              <a:off x="0" y="0"/>
              <a:ext cx="3195119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1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33"/>
          <p:cNvSpPr txBox="1"/>
          <p:nvPr/>
        </p:nvSpPr>
        <p:spPr>
          <a:xfrm>
            <a:off x="203657" y="388579"/>
            <a:ext cx="1787838" cy="50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>
                <a:solidFill>
                  <a:srgbClr val="0B4B49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  <a:endParaRPr sz="700"/>
          </a:p>
        </p:txBody>
      </p:sp>
      <p:sp>
        <p:nvSpPr>
          <p:cNvPr id="253" name="Google Shape;253;p33"/>
          <p:cNvSpPr txBox="1"/>
          <p:nvPr/>
        </p:nvSpPr>
        <p:spPr>
          <a:xfrm>
            <a:off x="3281883" y="649486"/>
            <a:ext cx="5714851" cy="358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Implementation:</a:t>
            </a:r>
            <a:r>
              <a:rPr lang="en-GB" sz="16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Used PyTorch Geometric’s Data object to representeach conversation graph.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Saved each graph as a .pt file for downstream deep learning tasks.</a:t>
            </a:r>
            <a:endParaRPr sz="7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Model Training and Evaluation:</a:t>
            </a:r>
            <a:r>
              <a:rPr lang="en-GB" sz="16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Model: Multi-layer GCN (EvolveGCN) for node classification.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Loss: Cross-entropy; Optimizer: Adam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Data split: 80% train, 20% validation.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Training for 20 epochs, with validation accuracy tracked after each epoch.</a:t>
            </a:r>
            <a:endParaRPr sz="700"/>
          </a:p>
          <a:p>
            <a:pPr marL="304800" marR="0" lvl="1" indent="-1524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B4B49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Automatic GPU/CPU selection for efficient computation.</a:t>
            </a:r>
            <a:endParaRPr sz="70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On-screen Show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Poppins SemiBold</vt:lpstr>
      <vt:lpstr>Arial</vt:lpstr>
      <vt:lpstr>Poppins</vt:lpstr>
      <vt:lpstr>Calibri</vt:lpstr>
      <vt:lpstr>DM Sans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Nishita Lath</cp:lastModifiedBy>
  <cp:revision>2</cp:revision>
  <dcterms:modified xsi:type="dcterms:W3CDTF">2025-04-19T03:32:03Z</dcterms:modified>
</cp:coreProperties>
</file>