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8"/>
  </p:notesMasterIdLst>
  <p:sldIdLst>
    <p:sldId id="256" r:id="rId2"/>
    <p:sldId id="272" r:id="rId3"/>
    <p:sldId id="258" r:id="rId4"/>
    <p:sldId id="275" r:id="rId5"/>
    <p:sldId id="276" r:id="rId6"/>
    <p:sldId id="277" r:id="rId7"/>
    <p:sldId id="278" r:id="rId8"/>
    <p:sldId id="261" r:id="rId9"/>
    <p:sldId id="263" r:id="rId10"/>
    <p:sldId id="265" r:id="rId11"/>
    <p:sldId id="262" r:id="rId12"/>
    <p:sldId id="264" r:id="rId13"/>
    <p:sldId id="266" r:id="rId14"/>
    <p:sldId id="273" r:id="rId15"/>
    <p:sldId id="25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snapToGrid="0" snapToObjects="1">
      <p:cViewPr varScale="1">
        <p:scale>
          <a:sx n="82" d="100"/>
          <a:sy n="82" d="100"/>
        </p:scale>
        <p:origin x="1190"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99AFA-4C99-4A42-91F4-709B613085FE}"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10B7C-333F-41C0-AEFB-30593E241AA7}" type="slidenum">
              <a:rPr lang="en-US" smtClean="0"/>
              <a:t>‹#›</a:t>
            </a:fld>
            <a:endParaRPr lang="en-US"/>
          </a:p>
        </p:txBody>
      </p:sp>
    </p:spTree>
    <p:extLst>
      <p:ext uri="{BB962C8B-B14F-4D97-AF65-F5344CB8AC3E}">
        <p14:creationId xmlns:p14="http://schemas.microsoft.com/office/powerpoint/2010/main" val="87929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310B7C-333F-41C0-AEFB-30593E241AA7}" type="slidenum">
              <a:rPr lang="en-US" smtClean="0"/>
              <a:t>1</a:t>
            </a:fld>
            <a:endParaRPr lang="en-US"/>
          </a:p>
        </p:txBody>
      </p:sp>
    </p:spTree>
    <p:extLst>
      <p:ext uri="{BB962C8B-B14F-4D97-AF65-F5344CB8AC3E}">
        <p14:creationId xmlns:p14="http://schemas.microsoft.com/office/powerpoint/2010/main" val="36338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36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921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97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51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23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8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45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45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74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313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69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350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50">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Rectangle 54">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71CF5-677D-E967-2622-A25025220D0F}"/>
              </a:ext>
            </a:extLst>
          </p:cNvPr>
          <p:cNvSpPr>
            <a:spLocks noGrp="1"/>
          </p:cNvSpPr>
          <p:nvPr>
            <p:ph type="ctrTitle"/>
          </p:nvPr>
        </p:nvSpPr>
        <p:spPr>
          <a:xfrm>
            <a:off x="1451579" y="1376053"/>
            <a:ext cx="9405891"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CSYE 7374: Design Patterns</a:t>
            </a:r>
          </a:p>
        </p:txBody>
      </p:sp>
      <p:sp>
        <p:nvSpPr>
          <p:cNvPr id="3" name="Subtitle 2">
            <a:extLst>
              <a:ext uri="{FF2B5EF4-FFF2-40B4-BE49-F238E27FC236}">
                <a16:creationId xmlns:a16="http://schemas.microsoft.com/office/drawing/2014/main" id="{37F1BA2B-93AA-5BCF-636F-C43557021DE5}"/>
              </a:ext>
            </a:extLst>
          </p:cNvPr>
          <p:cNvSpPr>
            <a:spLocks noGrp="1"/>
          </p:cNvSpPr>
          <p:nvPr>
            <p:ph type="subTitle" idx="1"/>
          </p:nvPr>
        </p:nvSpPr>
        <p:spPr>
          <a:xfrm>
            <a:off x="1208983" y="2439829"/>
            <a:ext cx="9405891" cy="2403571"/>
          </a:xfrm>
        </p:spPr>
        <p:txBody>
          <a:bodyPr vert="horz" lIns="91440" tIns="45720" rIns="91440" bIns="45720" rtlCol="0" anchor="t">
            <a:normAutofit/>
          </a:bodyPr>
          <a:lstStyle/>
          <a:p>
            <a:pPr marL="57150" indent="-285750">
              <a:buFont typeface="Wingdings" panose="05000000000000000000" pitchFamily="2" charset="2"/>
              <a:buChar char="v"/>
            </a:pPr>
            <a:r>
              <a:rPr lang="en-US" sz="2000" dirty="0"/>
              <a:t>Apple product App | team-10</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Vidish kale - 002194756 - decorator, command pattern</a:t>
            </a:r>
          </a:p>
          <a:p>
            <a:pPr indent="-228600">
              <a:buFont typeface="Arial" panose="020B0604020202020204" pitchFamily="34" charset="0"/>
              <a:buChar char="•"/>
            </a:pPr>
            <a:r>
              <a:rPr lang="en-US" dirty="0"/>
              <a:t>PRANAV KULKARNI -  002743955 – façade, factory pattern</a:t>
            </a:r>
          </a:p>
          <a:p>
            <a:pPr indent="-228600">
              <a:buFont typeface="Arial" panose="020B0604020202020204" pitchFamily="34" charset="0"/>
              <a:buChar char="•"/>
            </a:pPr>
            <a:r>
              <a:rPr lang="en-US" dirty="0"/>
              <a:t>AMISHA GOKHALE - 002743313 – observer, state, strategy pattern</a:t>
            </a:r>
          </a:p>
        </p:txBody>
      </p:sp>
      <p:pic>
        <p:nvPicPr>
          <p:cNvPr id="61" name="Picture 60">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24564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2"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2"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5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2"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500"/>
                                        <p:tgtEl>
                                          <p:spTgt spid="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2"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fade">
                                      <p:cBhvr>
                                        <p:cTn id="6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850BADF-537D-A544-44BB-DAD96F0763B4}"/>
              </a:ext>
            </a:extLst>
          </p:cNvPr>
          <p:cNvSpPr>
            <a:spLocks noGrp="1"/>
          </p:cNvSpPr>
          <p:nvPr>
            <p:ph type="ctrTitle"/>
          </p:nvPr>
        </p:nvSpPr>
        <p:spPr>
          <a:xfrm>
            <a:off x="659301" y="1474969"/>
            <a:ext cx="2823919" cy="1868760"/>
          </a:xfrm>
        </p:spPr>
        <p:txBody>
          <a:bodyPr>
            <a:normAutofit/>
          </a:bodyPr>
          <a:lstStyle/>
          <a:p>
            <a:r>
              <a:rPr lang="en-US" sz="3600"/>
              <a:t>UML – Facade Pattern</a:t>
            </a:r>
          </a:p>
        </p:txBody>
      </p:sp>
      <p:sp>
        <p:nvSpPr>
          <p:cNvPr id="3" name="Subtitle 2">
            <a:extLst>
              <a:ext uri="{FF2B5EF4-FFF2-40B4-BE49-F238E27FC236}">
                <a16:creationId xmlns:a16="http://schemas.microsoft.com/office/drawing/2014/main" id="{2C6A25BF-2A8A-4157-83A0-F0D0B4FCFB6B}"/>
              </a:ext>
            </a:extLst>
          </p:cNvPr>
          <p:cNvSpPr>
            <a:spLocks noGrp="1"/>
          </p:cNvSpPr>
          <p:nvPr>
            <p:ph type="subTitle" idx="1"/>
          </p:nvPr>
        </p:nvSpPr>
        <p:spPr>
          <a:xfrm>
            <a:off x="659302" y="3531204"/>
            <a:ext cx="2823919" cy="1610643"/>
          </a:xfrm>
        </p:spPr>
        <p:txBody>
          <a:bodyPr>
            <a:normAutofit lnSpcReduction="10000"/>
          </a:bodyPr>
          <a:lstStyle/>
          <a:p>
            <a:r>
              <a:rPr lang="en-US" sz="1600" dirty="0"/>
              <a:t>Façade pattern is executed here, to generate a pdf of the transaction, once the payment is done</a:t>
            </a:r>
          </a:p>
        </p:txBody>
      </p:sp>
      <p:cxnSp>
        <p:nvCxnSpPr>
          <p:cNvPr id="15" name="Straight Connector 1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8" name="Rectangle 1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A1B39625-4F8E-2E4C-C490-4963D705C859}"/>
              </a:ext>
            </a:extLst>
          </p:cNvPr>
          <p:cNvPicPr>
            <a:picLocks noChangeAspect="1"/>
          </p:cNvPicPr>
          <p:nvPr/>
        </p:nvPicPr>
        <p:blipFill>
          <a:blip r:embed="rId2"/>
          <a:stretch>
            <a:fillRect/>
          </a:stretch>
        </p:blipFill>
        <p:spPr>
          <a:xfrm>
            <a:off x="4618374" y="1227384"/>
            <a:ext cx="6282919" cy="3644093"/>
          </a:xfrm>
          <a:prstGeom prst="rect">
            <a:avLst/>
          </a:prstGeom>
        </p:spPr>
      </p:pic>
      <p:pic>
        <p:nvPicPr>
          <p:cNvPr id="23" name="Picture 2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69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CD858C2-9093-0A62-E8D3-50F9989102AC}"/>
              </a:ext>
            </a:extLst>
          </p:cNvPr>
          <p:cNvSpPr>
            <a:spLocks noGrp="1"/>
          </p:cNvSpPr>
          <p:nvPr>
            <p:ph type="ctrTitle"/>
          </p:nvPr>
        </p:nvSpPr>
        <p:spPr>
          <a:xfrm>
            <a:off x="659301" y="1474969"/>
            <a:ext cx="2823919" cy="1868760"/>
          </a:xfrm>
        </p:spPr>
        <p:txBody>
          <a:bodyPr>
            <a:normAutofit/>
          </a:bodyPr>
          <a:lstStyle/>
          <a:p>
            <a:r>
              <a:rPr lang="en-US" sz="3600" dirty="0"/>
              <a:t>UML – Strategy Pattern</a:t>
            </a:r>
          </a:p>
        </p:txBody>
      </p:sp>
      <p:sp>
        <p:nvSpPr>
          <p:cNvPr id="3" name="Subtitle 2">
            <a:extLst>
              <a:ext uri="{FF2B5EF4-FFF2-40B4-BE49-F238E27FC236}">
                <a16:creationId xmlns:a16="http://schemas.microsoft.com/office/drawing/2014/main" id="{97A78A2C-0DE5-E073-5B86-1200D610070A}"/>
              </a:ext>
            </a:extLst>
          </p:cNvPr>
          <p:cNvSpPr>
            <a:spLocks noGrp="1"/>
          </p:cNvSpPr>
          <p:nvPr>
            <p:ph type="subTitle" idx="1"/>
          </p:nvPr>
        </p:nvSpPr>
        <p:spPr>
          <a:xfrm>
            <a:off x="659302" y="3531204"/>
            <a:ext cx="2823919" cy="1610643"/>
          </a:xfrm>
        </p:spPr>
        <p:txBody>
          <a:bodyPr>
            <a:normAutofit lnSpcReduction="10000"/>
          </a:bodyPr>
          <a:lstStyle/>
          <a:p>
            <a:r>
              <a:rPr lang="en-US" sz="1600" dirty="0"/>
              <a:t>Strategy Pattern is implemented for carrying out CRUD operations on all entities</a:t>
            </a:r>
          </a:p>
        </p:txBody>
      </p:sp>
      <p:cxnSp>
        <p:nvCxnSpPr>
          <p:cNvPr id="14" name="Straight Connector 1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19B5DE-F2D2-1E25-9EC6-106D94C06B9C}"/>
              </a:ext>
            </a:extLst>
          </p:cNvPr>
          <p:cNvPicPr>
            <a:picLocks noChangeAspect="1"/>
          </p:cNvPicPr>
          <p:nvPr/>
        </p:nvPicPr>
        <p:blipFill>
          <a:blip r:embed="rId2"/>
          <a:stretch>
            <a:fillRect/>
          </a:stretch>
        </p:blipFill>
        <p:spPr>
          <a:xfrm>
            <a:off x="5190948" y="1116345"/>
            <a:ext cx="5137771" cy="3866172"/>
          </a:xfrm>
          <a:prstGeom prst="rect">
            <a:avLst/>
          </a:prstGeom>
        </p:spPr>
      </p:pic>
      <p:pic>
        <p:nvPicPr>
          <p:cNvPr id="22" name="Picture 2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1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3A04071-621D-8C37-6173-D516D923B8FD}"/>
              </a:ext>
            </a:extLst>
          </p:cNvPr>
          <p:cNvSpPr>
            <a:spLocks noGrp="1"/>
          </p:cNvSpPr>
          <p:nvPr>
            <p:ph type="ctrTitle"/>
          </p:nvPr>
        </p:nvSpPr>
        <p:spPr>
          <a:xfrm>
            <a:off x="659301" y="1474969"/>
            <a:ext cx="2823919" cy="1868760"/>
          </a:xfrm>
        </p:spPr>
        <p:txBody>
          <a:bodyPr>
            <a:normAutofit/>
          </a:bodyPr>
          <a:lstStyle/>
          <a:p>
            <a:r>
              <a:rPr lang="en-US" sz="3600" dirty="0"/>
              <a:t>UML – </a:t>
            </a:r>
            <a:br>
              <a:rPr lang="en-US" sz="3600" dirty="0"/>
            </a:br>
            <a:r>
              <a:rPr lang="en-US" sz="3600" dirty="0"/>
              <a:t>State Pattern</a:t>
            </a:r>
          </a:p>
        </p:txBody>
      </p:sp>
      <p:sp>
        <p:nvSpPr>
          <p:cNvPr id="3" name="Subtitle 2">
            <a:extLst>
              <a:ext uri="{FF2B5EF4-FFF2-40B4-BE49-F238E27FC236}">
                <a16:creationId xmlns:a16="http://schemas.microsoft.com/office/drawing/2014/main" id="{003ADA91-924E-6C8C-1272-0A378E2BDA86}"/>
              </a:ext>
            </a:extLst>
          </p:cNvPr>
          <p:cNvSpPr>
            <a:spLocks noGrp="1"/>
          </p:cNvSpPr>
          <p:nvPr>
            <p:ph type="subTitle" idx="1"/>
          </p:nvPr>
        </p:nvSpPr>
        <p:spPr>
          <a:xfrm>
            <a:off x="659302" y="3531204"/>
            <a:ext cx="2823919" cy="1610643"/>
          </a:xfrm>
        </p:spPr>
        <p:txBody>
          <a:bodyPr>
            <a:normAutofit fontScale="85000" lnSpcReduction="10000"/>
          </a:bodyPr>
          <a:lstStyle/>
          <a:p>
            <a:r>
              <a:rPr lang="en-US" sz="1600" dirty="0"/>
              <a:t> State Pattern allows an object to alter its behavior when its internal state changes by delegating the behavior to separate state classes.</a:t>
            </a:r>
          </a:p>
        </p:txBody>
      </p:sp>
      <p:cxnSp>
        <p:nvCxnSpPr>
          <p:cNvPr id="27" name="Straight Connector 2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7C6E864-CEC7-FA77-D36C-05FD984E3ACC}"/>
              </a:ext>
            </a:extLst>
          </p:cNvPr>
          <p:cNvPicPr>
            <a:picLocks noChangeAspect="1"/>
          </p:cNvPicPr>
          <p:nvPr/>
        </p:nvPicPr>
        <p:blipFill>
          <a:blip r:embed="rId2"/>
          <a:stretch>
            <a:fillRect/>
          </a:stretch>
        </p:blipFill>
        <p:spPr>
          <a:xfrm>
            <a:off x="4819779" y="1116345"/>
            <a:ext cx="5880109"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48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7F1519-B927-8FB5-19EE-2E6F0A635692}"/>
              </a:ext>
            </a:extLst>
          </p:cNvPr>
          <p:cNvSpPr>
            <a:spLocks noGrp="1"/>
          </p:cNvSpPr>
          <p:nvPr>
            <p:ph type="ctrTitle"/>
          </p:nvPr>
        </p:nvSpPr>
        <p:spPr>
          <a:xfrm>
            <a:off x="659301" y="1474969"/>
            <a:ext cx="2823919" cy="1868760"/>
          </a:xfrm>
        </p:spPr>
        <p:txBody>
          <a:bodyPr>
            <a:normAutofit/>
          </a:bodyPr>
          <a:lstStyle/>
          <a:p>
            <a:r>
              <a:rPr lang="en-US" sz="3600"/>
              <a:t>UML – Observer Pattern</a:t>
            </a:r>
          </a:p>
        </p:txBody>
      </p:sp>
      <p:sp>
        <p:nvSpPr>
          <p:cNvPr id="3" name="Subtitle 2">
            <a:extLst>
              <a:ext uri="{FF2B5EF4-FFF2-40B4-BE49-F238E27FC236}">
                <a16:creationId xmlns:a16="http://schemas.microsoft.com/office/drawing/2014/main" id="{9B2455D8-460C-1670-7209-53BA3B3844DF}"/>
              </a:ext>
            </a:extLst>
          </p:cNvPr>
          <p:cNvSpPr>
            <a:spLocks noGrp="1"/>
          </p:cNvSpPr>
          <p:nvPr>
            <p:ph type="subTitle" idx="1"/>
          </p:nvPr>
        </p:nvSpPr>
        <p:spPr>
          <a:xfrm>
            <a:off x="659302" y="3531204"/>
            <a:ext cx="2823919" cy="1610643"/>
          </a:xfrm>
        </p:spPr>
        <p:txBody>
          <a:bodyPr>
            <a:normAutofit lnSpcReduction="10000"/>
          </a:bodyPr>
          <a:lstStyle/>
          <a:p>
            <a:r>
              <a:rPr lang="en-US" sz="1600" dirty="0"/>
              <a:t>Through UML – observer pattern, we can send the Notification of new products to all the buyers</a:t>
            </a:r>
          </a:p>
        </p:txBody>
      </p:sp>
      <p:cxnSp>
        <p:nvCxnSpPr>
          <p:cNvPr id="27" name="Straight Connector 2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9" name="Rectangle 2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0FF9A10-1FCE-6634-30B4-EB3B7E23BB7F}"/>
              </a:ext>
            </a:extLst>
          </p:cNvPr>
          <p:cNvPicPr>
            <a:picLocks noChangeAspect="1"/>
          </p:cNvPicPr>
          <p:nvPr/>
        </p:nvPicPr>
        <p:blipFill>
          <a:blip r:embed="rId2"/>
          <a:stretch>
            <a:fillRect/>
          </a:stretch>
        </p:blipFill>
        <p:spPr>
          <a:xfrm>
            <a:off x="4958259" y="1116345"/>
            <a:ext cx="5603149" cy="3866172"/>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4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7F1519-B927-8FB5-19EE-2E6F0A635692}"/>
              </a:ext>
            </a:extLst>
          </p:cNvPr>
          <p:cNvSpPr>
            <a:spLocks noGrp="1"/>
          </p:cNvSpPr>
          <p:nvPr>
            <p:ph type="ctrTitle"/>
          </p:nvPr>
        </p:nvSpPr>
        <p:spPr>
          <a:xfrm>
            <a:off x="279918" y="1474969"/>
            <a:ext cx="3436099" cy="1594802"/>
          </a:xfrm>
        </p:spPr>
        <p:txBody>
          <a:bodyPr>
            <a:normAutofit/>
          </a:bodyPr>
          <a:lstStyle/>
          <a:p>
            <a:r>
              <a:rPr lang="en-US" sz="3200" dirty="0"/>
              <a:t>Future enhancements</a:t>
            </a:r>
          </a:p>
        </p:txBody>
      </p:sp>
      <p:sp>
        <p:nvSpPr>
          <p:cNvPr id="3" name="Subtitle 2">
            <a:extLst>
              <a:ext uri="{FF2B5EF4-FFF2-40B4-BE49-F238E27FC236}">
                <a16:creationId xmlns:a16="http://schemas.microsoft.com/office/drawing/2014/main" id="{9B2455D8-460C-1670-7209-53BA3B3844DF}"/>
              </a:ext>
            </a:extLst>
          </p:cNvPr>
          <p:cNvSpPr>
            <a:spLocks noGrp="1"/>
          </p:cNvSpPr>
          <p:nvPr>
            <p:ph type="subTitle" idx="1"/>
          </p:nvPr>
        </p:nvSpPr>
        <p:spPr>
          <a:xfrm>
            <a:off x="205274" y="3349690"/>
            <a:ext cx="3277948" cy="1792157"/>
          </a:xfrm>
        </p:spPr>
        <p:txBody>
          <a:bodyPr>
            <a:normAutofit/>
          </a:bodyPr>
          <a:lstStyle/>
          <a:p>
            <a:r>
              <a:rPr lang="en-US" sz="1600" dirty="0"/>
              <a:t>    </a:t>
            </a:r>
          </a:p>
        </p:txBody>
      </p:sp>
      <p:cxnSp>
        <p:nvCxnSpPr>
          <p:cNvPr id="27" name="Straight Connector 2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9" name="Rectangle 2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D56AC2A-64D2-AC94-EE30-1D2C3B4F2C2D}"/>
              </a:ext>
            </a:extLst>
          </p:cNvPr>
          <p:cNvSpPr txBox="1"/>
          <p:nvPr/>
        </p:nvSpPr>
        <p:spPr>
          <a:xfrm>
            <a:off x="4705477" y="2143400"/>
            <a:ext cx="6102220" cy="1754326"/>
          </a:xfrm>
          <a:prstGeom prst="rect">
            <a:avLst/>
          </a:prstGeom>
          <a:noFill/>
        </p:spPr>
        <p:txBody>
          <a:bodyPr wrap="square">
            <a:spAutoFit/>
          </a:bodyPr>
          <a:lstStyle/>
          <a:p>
            <a:pPr indent="-228600">
              <a:buFont typeface="Arial" panose="020B0604020202020204" pitchFamily="34" charset="0"/>
              <a:buChar char="•"/>
            </a:pPr>
            <a:r>
              <a:rPr lang="en-US" dirty="0">
                <a:solidFill>
                  <a:srgbClr val="000000"/>
                </a:solidFill>
              </a:rPr>
              <a:t>SENDING EMAIL AND PHONE NOTIFICATION TO ALL        PURCHASERS</a:t>
            </a:r>
          </a:p>
          <a:p>
            <a:pPr indent="-228600">
              <a:buFont typeface="Arial" panose="020B0604020202020204" pitchFamily="34" charset="0"/>
              <a:buChar char="•"/>
            </a:pPr>
            <a:r>
              <a:rPr lang="en-US" dirty="0">
                <a:solidFill>
                  <a:srgbClr val="000000"/>
                </a:solidFill>
              </a:rPr>
              <a:t>ACCEPTING ONLINE PAYMENTS</a:t>
            </a:r>
          </a:p>
          <a:p>
            <a:pPr indent="-228600">
              <a:buFont typeface="Arial" panose="020B0604020202020204" pitchFamily="34" charset="0"/>
              <a:buChar char="•"/>
            </a:pPr>
            <a:r>
              <a:rPr lang="en-US" dirty="0">
                <a:solidFill>
                  <a:srgbClr val="000000"/>
                </a:solidFill>
              </a:rPr>
              <a:t>GENERATING REAL-TIME CHAT SYSTEMS FOR THE  CLIENTS</a:t>
            </a:r>
          </a:p>
          <a:p>
            <a:pPr indent="-2286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39467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7EE5EC-FBA2-D017-73FA-C5121B01A1B5}"/>
              </a:ext>
            </a:extLst>
          </p:cNvPr>
          <p:cNvSpPr>
            <a:spLocks noGrp="1"/>
          </p:cNvSpPr>
          <p:nvPr>
            <p:ph type="ctrTitle"/>
          </p:nvPr>
        </p:nvSpPr>
        <p:spPr>
          <a:xfrm>
            <a:off x="659301" y="1474969"/>
            <a:ext cx="2823919" cy="1868760"/>
          </a:xfrm>
        </p:spPr>
        <p:txBody>
          <a:bodyPr>
            <a:normAutofit/>
          </a:bodyPr>
          <a:lstStyle/>
          <a:p>
            <a:r>
              <a:rPr lang="en-US" sz="2800" dirty="0"/>
              <a:t>Workflow of Inventory Management</a:t>
            </a:r>
          </a:p>
        </p:txBody>
      </p:sp>
      <p:sp>
        <p:nvSpPr>
          <p:cNvPr id="3" name="Subtitle 2">
            <a:extLst>
              <a:ext uri="{FF2B5EF4-FFF2-40B4-BE49-F238E27FC236}">
                <a16:creationId xmlns:a16="http://schemas.microsoft.com/office/drawing/2014/main" id="{509065B1-7135-2E7C-9E4C-FA82C1252D96}"/>
              </a:ext>
            </a:extLst>
          </p:cNvPr>
          <p:cNvSpPr>
            <a:spLocks noGrp="1"/>
          </p:cNvSpPr>
          <p:nvPr>
            <p:ph type="subTitle" idx="1"/>
          </p:nvPr>
        </p:nvSpPr>
        <p:spPr>
          <a:xfrm>
            <a:off x="659302" y="3531204"/>
            <a:ext cx="2823919" cy="1610643"/>
          </a:xfrm>
        </p:spPr>
        <p:txBody>
          <a:bodyPr>
            <a:normAutofit/>
          </a:bodyPr>
          <a:lstStyle/>
          <a:p>
            <a:r>
              <a:rPr lang="en-US" sz="1600" dirty="0"/>
              <a:t>  </a:t>
            </a:r>
          </a:p>
        </p:txBody>
      </p:sp>
      <p:cxnSp>
        <p:nvCxnSpPr>
          <p:cNvPr id="14" name="Straight Connector 1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51152D-CDF9-70E4-8D30-D85C9988DC3C}"/>
              </a:ext>
            </a:extLst>
          </p:cNvPr>
          <p:cNvPicPr>
            <a:picLocks noChangeAspect="1"/>
          </p:cNvPicPr>
          <p:nvPr/>
        </p:nvPicPr>
        <p:blipFill>
          <a:blip r:embed="rId2"/>
          <a:stretch>
            <a:fillRect/>
          </a:stretch>
        </p:blipFill>
        <p:spPr>
          <a:xfrm>
            <a:off x="4618374" y="1211678"/>
            <a:ext cx="6282919" cy="3675506"/>
          </a:xfrm>
          <a:prstGeom prst="rect">
            <a:avLst/>
          </a:prstGeom>
        </p:spPr>
      </p:pic>
      <p:pic>
        <p:nvPicPr>
          <p:cNvPr id="22" name="Picture 2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75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B2E54A-BA18-56CB-0573-E56A681B6684}"/>
              </a:ext>
            </a:extLst>
          </p:cNvPr>
          <p:cNvSpPr>
            <a:spLocks noGrp="1"/>
          </p:cNvSpPr>
          <p:nvPr>
            <p:ph type="ctrTitle"/>
          </p:nvPr>
        </p:nvSpPr>
        <p:spPr>
          <a:xfrm>
            <a:off x="6585200" y="967167"/>
            <a:ext cx="4151306" cy="2374516"/>
          </a:xfrm>
        </p:spPr>
        <p:txBody>
          <a:bodyPr>
            <a:normAutofit/>
          </a:bodyPr>
          <a:lstStyle/>
          <a:p>
            <a:r>
              <a:rPr lang="en-US" sz="4800"/>
              <a:t>Thank You!</a:t>
            </a:r>
          </a:p>
        </p:txBody>
      </p:sp>
      <p:cxnSp>
        <p:nvCxnSpPr>
          <p:cNvPr id="16" name="Straight Connector 15">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8" name="Picture 1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CB7F658D-863D-27A1-A89E-52131B1C290B}"/>
              </a:ext>
            </a:extLst>
          </p:cNvPr>
          <p:cNvSpPr>
            <a:spLocks noGrp="1"/>
          </p:cNvSpPr>
          <p:nvPr>
            <p:ph type="ctrTitle" idx="4294967295"/>
          </p:nvPr>
        </p:nvSpPr>
        <p:spPr>
          <a:xfrm>
            <a:off x="3825551" y="1265238"/>
            <a:ext cx="8099749" cy="3249612"/>
          </a:xfrm>
        </p:spPr>
        <p:txBody>
          <a:bodyPr>
            <a:normAutofit/>
          </a:bodyPr>
          <a:lstStyle/>
          <a:p>
            <a:pPr algn="l"/>
            <a:r>
              <a:rPr lang="en-US" dirty="0"/>
              <a:t>   </a:t>
            </a:r>
          </a:p>
        </p:txBody>
      </p:sp>
    </p:spTree>
    <p:extLst>
      <p:ext uri="{BB962C8B-B14F-4D97-AF65-F5344CB8AC3E}">
        <p14:creationId xmlns:p14="http://schemas.microsoft.com/office/powerpoint/2010/main" val="264575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7F1519-B927-8FB5-19EE-2E6F0A635692}"/>
              </a:ext>
            </a:extLst>
          </p:cNvPr>
          <p:cNvSpPr>
            <a:spLocks noGrp="1"/>
          </p:cNvSpPr>
          <p:nvPr>
            <p:ph type="ctrTitle"/>
          </p:nvPr>
        </p:nvSpPr>
        <p:spPr>
          <a:xfrm>
            <a:off x="298581" y="1474969"/>
            <a:ext cx="3417436" cy="1854483"/>
          </a:xfrm>
        </p:spPr>
        <p:txBody>
          <a:bodyPr>
            <a:normAutofit/>
          </a:bodyPr>
          <a:lstStyle/>
          <a:p>
            <a:r>
              <a:rPr lang="en-US" sz="3600" dirty="0"/>
              <a:t>Libraries/ Frameworks</a:t>
            </a:r>
          </a:p>
        </p:txBody>
      </p:sp>
      <p:sp>
        <p:nvSpPr>
          <p:cNvPr id="3" name="Subtitle 2">
            <a:extLst>
              <a:ext uri="{FF2B5EF4-FFF2-40B4-BE49-F238E27FC236}">
                <a16:creationId xmlns:a16="http://schemas.microsoft.com/office/drawing/2014/main" id="{9B2455D8-460C-1670-7209-53BA3B3844DF}"/>
              </a:ext>
            </a:extLst>
          </p:cNvPr>
          <p:cNvSpPr>
            <a:spLocks noGrp="1"/>
          </p:cNvSpPr>
          <p:nvPr>
            <p:ph type="subTitle" idx="1"/>
          </p:nvPr>
        </p:nvSpPr>
        <p:spPr>
          <a:xfrm>
            <a:off x="595339" y="3429000"/>
            <a:ext cx="2823919" cy="1610643"/>
          </a:xfrm>
        </p:spPr>
        <p:txBody>
          <a:bodyPr>
            <a:normAutofit/>
          </a:bodyPr>
          <a:lstStyle/>
          <a:p>
            <a:r>
              <a:rPr lang="en-US" sz="1600" dirty="0"/>
              <a:t>  </a:t>
            </a:r>
          </a:p>
        </p:txBody>
      </p:sp>
      <p:cxnSp>
        <p:nvCxnSpPr>
          <p:cNvPr id="27" name="Straight Connector 2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9" name="Rectangle 2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D56AC2A-64D2-AC94-EE30-1D2C3B4F2C2D}"/>
              </a:ext>
            </a:extLst>
          </p:cNvPr>
          <p:cNvSpPr txBox="1"/>
          <p:nvPr/>
        </p:nvSpPr>
        <p:spPr>
          <a:xfrm>
            <a:off x="4705477" y="2143400"/>
            <a:ext cx="6102220" cy="1200329"/>
          </a:xfrm>
          <a:prstGeom prst="rect">
            <a:avLst/>
          </a:prstGeom>
          <a:noFill/>
        </p:spPr>
        <p:txBody>
          <a:bodyPr wrap="square">
            <a:spAutoFit/>
          </a:bodyPr>
          <a:lstStyle/>
          <a:p>
            <a:pPr indent="-228600">
              <a:buFont typeface="Arial" panose="020B0604020202020204" pitchFamily="34" charset="0"/>
              <a:buChar char="•"/>
            </a:pPr>
            <a:r>
              <a:rPr lang="en-US" dirty="0">
                <a:solidFill>
                  <a:srgbClr val="000000"/>
                </a:solidFill>
              </a:rPr>
              <a:t>FRONTEND – REACT AND BOOTSTRAP</a:t>
            </a:r>
          </a:p>
          <a:p>
            <a:pPr indent="-228600">
              <a:buFont typeface="Arial" panose="020B0604020202020204" pitchFamily="34" charset="0"/>
              <a:buChar char="•"/>
            </a:pPr>
            <a:r>
              <a:rPr lang="en-US" dirty="0">
                <a:solidFill>
                  <a:srgbClr val="000000"/>
                </a:solidFill>
              </a:rPr>
              <a:t>DATABASE – MYSQL</a:t>
            </a:r>
          </a:p>
          <a:p>
            <a:pPr indent="-228600">
              <a:buFont typeface="Arial" panose="020B0604020202020204" pitchFamily="34" charset="0"/>
              <a:buChar char="•"/>
            </a:pPr>
            <a:r>
              <a:rPr lang="en-US" dirty="0">
                <a:solidFill>
                  <a:srgbClr val="000000"/>
                </a:solidFill>
              </a:rPr>
              <a:t>DATABASE CONNECTIVITY – HIBERNATE</a:t>
            </a:r>
          </a:p>
          <a:p>
            <a:pPr indent="-228600">
              <a:buFont typeface="Arial" panose="020B0604020202020204" pitchFamily="34" charset="0"/>
              <a:buChar char="•"/>
            </a:pPr>
            <a:r>
              <a:rPr lang="en-US" dirty="0">
                <a:solidFill>
                  <a:srgbClr val="000000"/>
                </a:solidFill>
              </a:rPr>
              <a:t>BACKEND – JAVA EE, SPRING, APACHE TOMCAT</a:t>
            </a:r>
          </a:p>
        </p:txBody>
      </p:sp>
    </p:spTree>
    <p:extLst>
      <p:ext uri="{BB962C8B-B14F-4D97-AF65-F5344CB8AC3E}">
        <p14:creationId xmlns:p14="http://schemas.microsoft.com/office/powerpoint/2010/main" val="13625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3EAFF8-9A24-29A2-18CF-DE6150AE2BE0}"/>
              </a:ext>
            </a:extLst>
          </p:cNvPr>
          <p:cNvSpPr>
            <a:spLocks noGrp="1"/>
          </p:cNvSpPr>
          <p:nvPr>
            <p:ph type="ctrTitle"/>
          </p:nvPr>
        </p:nvSpPr>
        <p:spPr>
          <a:xfrm>
            <a:off x="223936" y="1138228"/>
            <a:ext cx="4430362" cy="3858767"/>
          </a:xfrm>
        </p:spPr>
        <p:txBody>
          <a:bodyPr vert="horz" lIns="91440" tIns="45720" rIns="91440" bIns="45720" rtlCol="0" anchor="ctr">
            <a:normAutofit/>
          </a:bodyPr>
          <a:lstStyle/>
          <a:p>
            <a:r>
              <a:rPr lang="en-US" sz="3300" b="0" i="0" kern="1200" cap="all" dirty="0">
                <a:solidFill>
                  <a:schemeClr val="tx1"/>
                </a:solidFill>
                <a:effectLst/>
                <a:latin typeface="+mj-lt"/>
                <a:ea typeface="+mj-ea"/>
                <a:cs typeface="+mj-cs"/>
              </a:rPr>
              <a:t>Implementation of Design Patterns</a:t>
            </a:r>
            <a:br>
              <a:rPr lang="en-US" sz="3300" b="0" i="0" kern="1200" cap="all" dirty="0">
                <a:solidFill>
                  <a:schemeClr val="tx1"/>
                </a:solidFill>
                <a:effectLst/>
                <a:latin typeface="+mj-lt"/>
                <a:ea typeface="+mj-ea"/>
                <a:cs typeface="+mj-cs"/>
              </a:rPr>
            </a:br>
            <a:endParaRPr lang="en-US" sz="3300" b="0" i="0" kern="1200" cap="all" dirty="0">
              <a:solidFill>
                <a:schemeClr val="tx1"/>
              </a:solidFill>
              <a:effectLst/>
              <a:latin typeface="+mj-lt"/>
              <a:ea typeface="+mj-ea"/>
              <a:cs typeface="+mj-cs"/>
            </a:endParaRPr>
          </a:p>
        </p:txBody>
      </p:sp>
      <p:grpSp>
        <p:nvGrpSpPr>
          <p:cNvPr id="51" name="Group 50">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52" name="Rectangle 51">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55FAB9-E6B8-BDF0-66D1-FD044E05B2C4}"/>
              </a:ext>
            </a:extLst>
          </p:cNvPr>
          <p:cNvSpPr>
            <a:spLocks noGrp="1"/>
          </p:cNvSpPr>
          <p:nvPr>
            <p:ph type="subTitle" idx="1"/>
          </p:nvPr>
        </p:nvSpPr>
        <p:spPr>
          <a:xfrm>
            <a:off x="5584483" y="1138228"/>
            <a:ext cx="5440680" cy="3858768"/>
          </a:xfrm>
        </p:spPr>
        <p:txBody>
          <a:bodyPr vert="horz" lIns="91440" tIns="45720" rIns="91440" bIns="45720" rtlCol="0" anchor="ctr">
            <a:normAutofit lnSpcReduction="10000"/>
          </a:bodyPr>
          <a:lstStyle/>
          <a:p>
            <a:pPr marL="342900" indent="-228600">
              <a:lnSpc>
                <a:spcPct val="110000"/>
              </a:lnSpc>
              <a:buFont typeface="Arial" panose="020B0604020202020204" pitchFamily="34" charset="0"/>
              <a:buChar char="•"/>
            </a:pPr>
            <a:r>
              <a:rPr lang="en-US" sz="1300" dirty="0">
                <a:solidFill>
                  <a:srgbClr val="000000"/>
                </a:solidFill>
              </a:rPr>
              <a:t>Singleton Pattern – To instantiate the model objects</a:t>
            </a:r>
          </a:p>
          <a:p>
            <a:pPr marL="342900" indent="-228600">
              <a:lnSpc>
                <a:spcPct val="110000"/>
              </a:lnSpc>
              <a:buFont typeface="Arial" panose="020B0604020202020204" pitchFamily="34" charset="0"/>
              <a:buChar char="•"/>
            </a:pPr>
            <a:r>
              <a:rPr lang="en-US" sz="1300" dirty="0">
                <a:solidFill>
                  <a:srgbClr val="000000"/>
                </a:solidFill>
              </a:rPr>
              <a:t>Abstract Factory – To Obtain the objects for UDP</a:t>
            </a:r>
          </a:p>
          <a:p>
            <a:pPr marL="342900" indent="-228600">
              <a:lnSpc>
                <a:spcPct val="110000"/>
              </a:lnSpc>
              <a:buFont typeface="Arial" panose="020B0604020202020204" pitchFamily="34" charset="0"/>
              <a:buChar char="•"/>
            </a:pPr>
            <a:r>
              <a:rPr lang="en-US" sz="1300" dirty="0">
                <a:solidFill>
                  <a:srgbClr val="000000"/>
                </a:solidFill>
              </a:rPr>
              <a:t>Decorator Pattern– Creating the final purchase order that includes the merchandise</a:t>
            </a:r>
          </a:p>
          <a:p>
            <a:pPr marL="342900" indent="-228600">
              <a:lnSpc>
                <a:spcPct val="110000"/>
              </a:lnSpc>
              <a:buFont typeface="Arial" panose="020B0604020202020204" pitchFamily="34" charset="0"/>
              <a:buChar char="•"/>
            </a:pPr>
            <a:r>
              <a:rPr lang="en-US" sz="1300" dirty="0">
                <a:solidFill>
                  <a:srgbClr val="000000"/>
                </a:solidFill>
              </a:rPr>
              <a:t>State pattern – To implement strategies for designated roles</a:t>
            </a:r>
          </a:p>
          <a:p>
            <a:pPr marL="342900" indent="-228600">
              <a:lnSpc>
                <a:spcPct val="110000"/>
              </a:lnSpc>
              <a:buFont typeface="Arial" panose="020B0604020202020204" pitchFamily="34" charset="0"/>
              <a:buChar char="•"/>
            </a:pPr>
            <a:r>
              <a:rPr lang="en-US" sz="1300" dirty="0">
                <a:solidFill>
                  <a:srgbClr val="000000"/>
                </a:solidFill>
              </a:rPr>
              <a:t>Façade pattern – To generate a PDF and send notifications</a:t>
            </a:r>
          </a:p>
          <a:p>
            <a:pPr marL="342900" indent="-228600">
              <a:lnSpc>
                <a:spcPct val="110000"/>
              </a:lnSpc>
              <a:buFont typeface="Arial" panose="020B0604020202020204" pitchFamily="34" charset="0"/>
              <a:buChar char="•"/>
            </a:pPr>
            <a:r>
              <a:rPr lang="en-US" sz="1300" dirty="0">
                <a:solidFill>
                  <a:srgbClr val="000000"/>
                </a:solidFill>
              </a:rPr>
              <a:t>Command pattern – USED To facilitate communication between the client and the server</a:t>
            </a:r>
          </a:p>
          <a:p>
            <a:pPr marL="342900" indent="-228600">
              <a:lnSpc>
                <a:spcPct val="110000"/>
              </a:lnSpc>
              <a:buFont typeface="Arial" panose="020B0604020202020204" pitchFamily="34" charset="0"/>
              <a:buChar char="•"/>
            </a:pPr>
            <a:r>
              <a:rPr lang="en-US" sz="1300" dirty="0">
                <a:solidFill>
                  <a:srgbClr val="000000"/>
                </a:solidFill>
              </a:rPr>
              <a:t>Strategy pattern – USED To alter the approach for crud operations  while they are running</a:t>
            </a:r>
          </a:p>
          <a:p>
            <a:pPr marL="342900" indent="-228600">
              <a:lnSpc>
                <a:spcPct val="110000"/>
              </a:lnSpc>
              <a:buFont typeface="Arial" panose="020B0604020202020204" pitchFamily="34" charset="0"/>
              <a:buChar char="•"/>
            </a:pPr>
            <a:r>
              <a:rPr lang="en-US" sz="1300" dirty="0">
                <a:solidFill>
                  <a:srgbClr val="000000"/>
                </a:solidFill>
              </a:rPr>
              <a:t>Observer pattern – To inform all buyers who have registered for the new product</a:t>
            </a:r>
          </a:p>
        </p:txBody>
      </p:sp>
      <p:pic>
        <p:nvPicPr>
          <p:cNvPr id="57" name="Picture 56">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08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3EAFF8-9A24-29A2-18CF-DE6150AE2BE0}"/>
              </a:ext>
            </a:extLst>
          </p:cNvPr>
          <p:cNvSpPr>
            <a:spLocks noGrp="1"/>
          </p:cNvSpPr>
          <p:nvPr>
            <p:ph type="ctrTitle"/>
          </p:nvPr>
        </p:nvSpPr>
        <p:spPr>
          <a:xfrm>
            <a:off x="223936" y="2827176"/>
            <a:ext cx="4430362" cy="2169819"/>
          </a:xfrm>
        </p:spPr>
        <p:txBody>
          <a:bodyPr vert="horz" lIns="91440" tIns="45720" rIns="91440" bIns="45720" rtlCol="0" anchor="ctr">
            <a:normAutofit/>
          </a:bodyPr>
          <a:lstStyle/>
          <a:p>
            <a:r>
              <a:rPr lang="en-US" sz="3300" b="0" i="0" kern="1200" cap="all" dirty="0">
                <a:solidFill>
                  <a:schemeClr val="tx1"/>
                </a:solidFill>
                <a:effectLst/>
                <a:latin typeface="+mj-lt"/>
                <a:ea typeface="+mj-ea"/>
                <a:cs typeface="+mj-cs"/>
              </a:rPr>
              <a:t>Applied learning from CSYE-7374 lecture</a:t>
            </a:r>
          </a:p>
        </p:txBody>
      </p:sp>
      <p:grpSp>
        <p:nvGrpSpPr>
          <p:cNvPr id="51" name="Group 50">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52" name="Rectangle 51">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55FAB9-E6B8-BDF0-66D1-FD044E05B2C4}"/>
              </a:ext>
            </a:extLst>
          </p:cNvPr>
          <p:cNvSpPr>
            <a:spLocks noGrp="1"/>
          </p:cNvSpPr>
          <p:nvPr>
            <p:ph type="subTitle" idx="1"/>
          </p:nvPr>
        </p:nvSpPr>
        <p:spPr>
          <a:xfrm>
            <a:off x="5584483" y="1138228"/>
            <a:ext cx="5440680" cy="3858768"/>
          </a:xfrm>
        </p:spPr>
        <p:txBody>
          <a:bodyPr vert="horz" lIns="91440" tIns="45720" rIns="91440" bIns="45720" rtlCol="0" anchor="ctr">
            <a:normAutofit/>
          </a:bodyPr>
          <a:lstStyle/>
          <a:p>
            <a:pPr marL="342900" indent="-228600">
              <a:lnSpc>
                <a:spcPct val="110000"/>
              </a:lnSpc>
              <a:buFont typeface="Arial" panose="020B0604020202020204" pitchFamily="34" charset="0"/>
              <a:buChar char="•"/>
            </a:pPr>
            <a:r>
              <a:rPr lang="en-US" sz="1400" dirty="0">
                <a:solidFill>
                  <a:srgbClr val="000000"/>
                </a:solidFill>
              </a:rPr>
              <a:t>Command Pattern – Command Pattern is a type of design pattern, that turns  the requests into a standalone object. This standalone object is called a command. it can enhance flexibility and extensibility in designing systems that involve requests and actions. </a:t>
            </a:r>
          </a:p>
          <a:p>
            <a:pPr marL="342900" indent="-228600">
              <a:lnSpc>
                <a:spcPct val="110000"/>
              </a:lnSpc>
              <a:buFont typeface="Arial" panose="020B0604020202020204" pitchFamily="34" charset="0"/>
              <a:buChar char="•"/>
            </a:pPr>
            <a:r>
              <a:rPr lang="en-US" sz="1400" dirty="0">
                <a:solidFill>
                  <a:srgbClr val="000000"/>
                </a:solidFill>
              </a:rPr>
              <a:t>Decorator pattern - </a:t>
            </a:r>
            <a:br>
              <a:rPr lang="en-US" sz="1400" dirty="0"/>
            </a:br>
            <a:r>
              <a:rPr lang="en-US" sz="1400" dirty="0"/>
              <a:t>The Decorator Pattern is a structural design pattern that allows behavior to be added to an individual object, either statically or dynamically, without affecting the behavior of other objects from the same class. Decorator Pattern allows  dynamic attachment of additional responsibilities to an object in a reusable way without modifying the original structure.</a:t>
            </a:r>
            <a:endParaRPr lang="en-US" sz="1400" dirty="0">
              <a:solidFill>
                <a:srgbClr val="000000"/>
              </a:solidFill>
            </a:endParaRPr>
          </a:p>
        </p:txBody>
      </p:sp>
      <p:pic>
        <p:nvPicPr>
          <p:cNvPr id="57" name="Picture 56">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23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3EAFF8-9A24-29A2-18CF-DE6150AE2BE0}"/>
              </a:ext>
            </a:extLst>
          </p:cNvPr>
          <p:cNvSpPr>
            <a:spLocks noGrp="1"/>
          </p:cNvSpPr>
          <p:nvPr>
            <p:ph type="ctrTitle"/>
          </p:nvPr>
        </p:nvSpPr>
        <p:spPr>
          <a:xfrm>
            <a:off x="223936" y="2827176"/>
            <a:ext cx="4430362" cy="2169819"/>
          </a:xfrm>
        </p:spPr>
        <p:txBody>
          <a:bodyPr vert="horz" lIns="91440" tIns="45720" rIns="91440" bIns="45720" rtlCol="0" anchor="ctr">
            <a:normAutofit/>
          </a:bodyPr>
          <a:lstStyle/>
          <a:p>
            <a:r>
              <a:rPr lang="en-US" sz="3300" b="0" i="0" kern="1200" cap="all" dirty="0">
                <a:solidFill>
                  <a:schemeClr val="tx1"/>
                </a:solidFill>
                <a:effectLst/>
                <a:latin typeface="+mj-lt"/>
                <a:ea typeface="+mj-ea"/>
                <a:cs typeface="+mj-cs"/>
              </a:rPr>
              <a:t>Applied learning from CSYE-7374 lecture</a:t>
            </a:r>
          </a:p>
        </p:txBody>
      </p:sp>
      <p:grpSp>
        <p:nvGrpSpPr>
          <p:cNvPr id="51" name="Group 50">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52" name="Rectangle 51">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55FAB9-E6B8-BDF0-66D1-FD044E05B2C4}"/>
              </a:ext>
            </a:extLst>
          </p:cNvPr>
          <p:cNvSpPr>
            <a:spLocks noGrp="1"/>
          </p:cNvSpPr>
          <p:nvPr>
            <p:ph type="subTitle" idx="1"/>
          </p:nvPr>
        </p:nvSpPr>
        <p:spPr>
          <a:xfrm>
            <a:off x="5584483" y="1138228"/>
            <a:ext cx="5440680" cy="3858768"/>
          </a:xfrm>
        </p:spPr>
        <p:txBody>
          <a:bodyPr vert="horz" lIns="91440" tIns="45720" rIns="91440" bIns="45720" rtlCol="0" anchor="ctr">
            <a:normAutofit/>
          </a:bodyPr>
          <a:lstStyle/>
          <a:p>
            <a:pPr marL="342900" indent="-228600">
              <a:lnSpc>
                <a:spcPct val="110000"/>
              </a:lnSpc>
              <a:buFont typeface="Arial" panose="020B0604020202020204" pitchFamily="34" charset="0"/>
              <a:buChar char="•"/>
            </a:pPr>
            <a:r>
              <a:rPr lang="en-US" sz="1400" dirty="0">
                <a:solidFill>
                  <a:srgbClr val="000000"/>
                </a:solidFill>
              </a:rPr>
              <a:t>Factory Pattern – </a:t>
            </a:r>
            <a:r>
              <a:rPr lang="en-US" sz="1400" dirty="0"/>
              <a:t>The Factory Pattern is a creational design pattern that provides an interface for creating objects in a super class, but allows subclasses to alter the type of objects that will be created.</a:t>
            </a:r>
            <a:r>
              <a:rPr lang="en-US" sz="1400" dirty="0">
                <a:solidFill>
                  <a:srgbClr val="000000"/>
                </a:solidFill>
              </a:rPr>
              <a:t> </a:t>
            </a:r>
          </a:p>
          <a:p>
            <a:pPr marL="342900" indent="-228600">
              <a:lnSpc>
                <a:spcPct val="110000"/>
              </a:lnSpc>
              <a:buFont typeface="Arial" panose="020B0604020202020204" pitchFamily="34" charset="0"/>
              <a:buChar char="•"/>
            </a:pPr>
            <a:r>
              <a:rPr lang="en-US" sz="1400" dirty="0">
                <a:solidFill>
                  <a:srgbClr val="000000"/>
                </a:solidFill>
              </a:rPr>
              <a:t>facade pattern – façade pattern make it easier to use and reduce the complexity of interactions with the subsystem. Façade pattern is particularly useful while working with large or complex subsystem.</a:t>
            </a:r>
          </a:p>
        </p:txBody>
      </p:sp>
      <p:pic>
        <p:nvPicPr>
          <p:cNvPr id="57" name="Picture 56">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3EAFF8-9A24-29A2-18CF-DE6150AE2BE0}"/>
              </a:ext>
            </a:extLst>
          </p:cNvPr>
          <p:cNvSpPr>
            <a:spLocks noGrp="1"/>
          </p:cNvSpPr>
          <p:nvPr>
            <p:ph type="ctrTitle"/>
          </p:nvPr>
        </p:nvSpPr>
        <p:spPr>
          <a:xfrm>
            <a:off x="223936" y="2827176"/>
            <a:ext cx="4430362" cy="2169819"/>
          </a:xfrm>
        </p:spPr>
        <p:txBody>
          <a:bodyPr vert="horz" lIns="91440" tIns="45720" rIns="91440" bIns="45720" rtlCol="0" anchor="ctr">
            <a:normAutofit/>
          </a:bodyPr>
          <a:lstStyle/>
          <a:p>
            <a:r>
              <a:rPr lang="en-US" sz="3300" b="0" i="0" kern="1200" cap="all" dirty="0">
                <a:solidFill>
                  <a:schemeClr val="tx1"/>
                </a:solidFill>
                <a:effectLst/>
                <a:latin typeface="+mj-lt"/>
                <a:ea typeface="+mj-ea"/>
                <a:cs typeface="+mj-cs"/>
              </a:rPr>
              <a:t>Applied learning from CSYE-7374 lecture</a:t>
            </a:r>
          </a:p>
        </p:txBody>
      </p:sp>
      <p:grpSp>
        <p:nvGrpSpPr>
          <p:cNvPr id="51" name="Group 50">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52" name="Rectangle 51">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55FAB9-E6B8-BDF0-66D1-FD044E05B2C4}"/>
              </a:ext>
            </a:extLst>
          </p:cNvPr>
          <p:cNvSpPr>
            <a:spLocks noGrp="1"/>
          </p:cNvSpPr>
          <p:nvPr>
            <p:ph type="subTitle" idx="1"/>
          </p:nvPr>
        </p:nvSpPr>
        <p:spPr>
          <a:xfrm>
            <a:off x="5584483" y="1138228"/>
            <a:ext cx="5440680" cy="3858768"/>
          </a:xfrm>
        </p:spPr>
        <p:txBody>
          <a:bodyPr vert="horz" lIns="91440" tIns="45720" rIns="91440" bIns="45720" rtlCol="0" anchor="ctr">
            <a:normAutofit/>
          </a:bodyPr>
          <a:lstStyle/>
          <a:p>
            <a:pPr marL="342900" indent="-228600">
              <a:lnSpc>
                <a:spcPct val="110000"/>
              </a:lnSpc>
              <a:buFont typeface="Arial" panose="020B0604020202020204" pitchFamily="34" charset="0"/>
              <a:buChar char="•"/>
            </a:pPr>
            <a:r>
              <a:rPr lang="en-US" sz="1400" dirty="0">
                <a:solidFill>
                  <a:srgbClr val="000000"/>
                </a:solidFill>
              </a:rPr>
              <a:t>observer Pattern – T</a:t>
            </a:r>
            <a:r>
              <a:rPr lang="en-US" sz="1400" dirty="0"/>
              <a:t>he Observer Pattern is a behavioral design pattern that defines a one-to-many dependency between objects so that when one object changes state, all its observers  are notified and updated automatically. Observer Pattern facilitates a loosely coupled communication between objects.  </a:t>
            </a:r>
            <a:endParaRPr lang="en-US" sz="1400" dirty="0">
              <a:solidFill>
                <a:srgbClr val="000000"/>
              </a:solidFill>
            </a:endParaRPr>
          </a:p>
          <a:p>
            <a:pPr marL="342900" indent="-228600">
              <a:lnSpc>
                <a:spcPct val="110000"/>
              </a:lnSpc>
              <a:buFont typeface="Arial" panose="020B0604020202020204" pitchFamily="34" charset="0"/>
              <a:buChar char="•"/>
            </a:pPr>
            <a:r>
              <a:rPr lang="en-US" sz="1400" dirty="0"/>
              <a:t>strategy pattern – strategy pattern is particularly used when a family of algorithms have to share a common interface. Strategy pattern has the ability to dynamically switch behaviors at runtime and supports encapsulation and modularity</a:t>
            </a:r>
            <a:br>
              <a:rPr lang="en-US" sz="1400" dirty="0"/>
            </a:br>
            <a:endParaRPr lang="en-US" sz="1400" dirty="0">
              <a:solidFill>
                <a:srgbClr val="000000"/>
              </a:solidFill>
            </a:endParaRPr>
          </a:p>
        </p:txBody>
      </p:sp>
      <p:pic>
        <p:nvPicPr>
          <p:cNvPr id="57" name="Picture 56">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21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3EAFF8-9A24-29A2-18CF-DE6150AE2BE0}"/>
              </a:ext>
            </a:extLst>
          </p:cNvPr>
          <p:cNvSpPr>
            <a:spLocks noGrp="1"/>
          </p:cNvSpPr>
          <p:nvPr>
            <p:ph type="ctrTitle"/>
          </p:nvPr>
        </p:nvSpPr>
        <p:spPr>
          <a:xfrm>
            <a:off x="223936" y="2827176"/>
            <a:ext cx="4430362" cy="2169819"/>
          </a:xfrm>
        </p:spPr>
        <p:txBody>
          <a:bodyPr vert="horz" lIns="91440" tIns="45720" rIns="91440" bIns="45720" rtlCol="0" anchor="ctr">
            <a:normAutofit/>
          </a:bodyPr>
          <a:lstStyle/>
          <a:p>
            <a:r>
              <a:rPr lang="en-US" sz="3300" b="0" i="0" kern="1200" cap="all" dirty="0">
                <a:solidFill>
                  <a:schemeClr val="tx1"/>
                </a:solidFill>
                <a:effectLst/>
                <a:latin typeface="+mj-lt"/>
                <a:ea typeface="+mj-ea"/>
                <a:cs typeface="+mj-cs"/>
              </a:rPr>
              <a:t>Applied learning from CSYE-7374 lecture</a:t>
            </a:r>
          </a:p>
        </p:txBody>
      </p:sp>
      <p:grpSp>
        <p:nvGrpSpPr>
          <p:cNvPr id="51" name="Group 50">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52" name="Rectangle 51">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A55FAB9-E6B8-BDF0-66D1-FD044E05B2C4}"/>
              </a:ext>
            </a:extLst>
          </p:cNvPr>
          <p:cNvSpPr>
            <a:spLocks noGrp="1"/>
          </p:cNvSpPr>
          <p:nvPr>
            <p:ph type="subTitle" idx="1"/>
          </p:nvPr>
        </p:nvSpPr>
        <p:spPr>
          <a:xfrm>
            <a:off x="5584483" y="1138228"/>
            <a:ext cx="5440680" cy="3858768"/>
          </a:xfrm>
        </p:spPr>
        <p:txBody>
          <a:bodyPr vert="horz" lIns="91440" tIns="45720" rIns="91440" bIns="45720" rtlCol="0" anchor="ctr">
            <a:normAutofit/>
          </a:bodyPr>
          <a:lstStyle/>
          <a:p>
            <a:pPr marL="342900" indent="-228600">
              <a:lnSpc>
                <a:spcPct val="110000"/>
              </a:lnSpc>
              <a:buFont typeface="Arial" panose="020B0604020202020204" pitchFamily="34" charset="0"/>
              <a:buChar char="•"/>
            </a:pPr>
            <a:r>
              <a:rPr lang="en-US" sz="1400" dirty="0">
                <a:solidFill>
                  <a:srgbClr val="000000"/>
                </a:solidFill>
              </a:rPr>
              <a:t>state Pattern – </a:t>
            </a:r>
            <a:r>
              <a:rPr lang="en-US" sz="1400" dirty="0"/>
              <a:t> The State Pattern is a behavioral design pattern that allows an object to alter its behavior when its internal state changes. provides a clean and flexible way to model objects that exhibit different behaviors based on internal states. THE state pattern makes it easier to add new states and extend the behavior of object without modifying existing code</a:t>
            </a:r>
          </a:p>
          <a:p>
            <a:pPr marL="342900" indent="-228600">
              <a:lnSpc>
                <a:spcPct val="110000"/>
              </a:lnSpc>
              <a:buFont typeface="Arial" panose="020B0604020202020204" pitchFamily="34" charset="0"/>
              <a:buChar char="•"/>
            </a:pPr>
            <a:endParaRPr lang="en-US" sz="1400" dirty="0">
              <a:solidFill>
                <a:srgbClr val="000000"/>
              </a:solidFill>
            </a:endParaRPr>
          </a:p>
          <a:p>
            <a:pPr marL="114300">
              <a:lnSpc>
                <a:spcPct val="110000"/>
              </a:lnSpc>
            </a:pPr>
            <a:br>
              <a:rPr lang="en-US" sz="1400" dirty="0"/>
            </a:br>
            <a:endParaRPr lang="en-US" sz="1400" dirty="0">
              <a:solidFill>
                <a:srgbClr val="000000"/>
              </a:solidFill>
            </a:endParaRPr>
          </a:p>
        </p:txBody>
      </p:sp>
      <p:pic>
        <p:nvPicPr>
          <p:cNvPr id="57" name="Picture 56">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0AE2AB9-E653-17C8-7E0A-96131CBFC3BD}"/>
              </a:ext>
            </a:extLst>
          </p:cNvPr>
          <p:cNvSpPr>
            <a:spLocks noGrp="1"/>
          </p:cNvSpPr>
          <p:nvPr>
            <p:ph type="ctrTitle"/>
          </p:nvPr>
        </p:nvSpPr>
        <p:spPr>
          <a:xfrm>
            <a:off x="659301" y="1474969"/>
            <a:ext cx="2823919" cy="1868760"/>
          </a:xfrm>
        </p:spPr>
        <p:txBody>
          <a:bodyPr>
            <a:normAutofit/>
          </a:bodyPr>
          <a:lstStyle/>
          <a:p>
            <a:r>
              <a:rPr lang="en-US" sz="3300" dirty="0"/>
              <a:t>UML – Decorator Pattern</a:t>
            </a:r>
          </a:p>
        </p:txBody>
      </p:sp>
      <p:sp>
        <p:nvSpPr>
          <p:cNvPr id="3" name="Subtitle 2">
            <a:extLst>
              <a:ext uri="{FF2B5EF4-FFF2-40B4-BE49-F238E27FC236}">
                <a16:creationId xmlns:a16="http://schemas.microsoft.com/office/drawing/2014/main" id="{798726A7-CB84-643E-1955-9ACB24024648}"/>
              </a:ext>
            </a:extLst>
          </p:cNvPr>
          <p:cNvSpPr>
            <a:spLocks noGrp="1"/>
          </p:cNvSpPr>
          <p:nvPr>
            <p:ph type="subTitle" idx="1"/>
          </p:nvPr>
        </p:nvSpPr>
        <p:spPr>
          <a:xfrm>
            <a:off x="659302" y="3531204"/>
            <a:ext cx="2823919" cy="1610643"/>
          </a:xfrm>
        </p:spPr>
        <p:txBody>
          <a:bodyPr>
            <a:normAutofit lnSpcReduction="10000"/>
          </a:bodyPr>
          <a:lstStyle/>
          <a:p>
            <a:r>
              <a:rPr lang="en-US" sz="1600" dirty="0"/>
              <a:t>Decorator Pattern is implemented to add products for the creation of new purchase order</a:t>
            </a:r>
          </a:p>
        </p:txBody>
      </p:sp>
      <p:cxnSp>
        <p:nvCxnSpPr>
          <p:cNvPr id="15" name="Straight Connector 1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8" name="Rectangle 1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5B58E37D-1EE6-F24D-019C-CE07EB109D2A}"/>
              </a:ext>
            </a:extLst>
          </p:cNvPr>
          <p:cNvPicPr>
            <a:picLocks noChangeAspect="1"/>
          </p:cNvPicPr>
          <p:nvPr/>
        </p:nvPicPr>
        <p:blipFill>
          <a:blip r:embed="rId2"/>
          <a:stretch>
            <a:fillRect/>
          </a:stretch>
        </p:blipFill>
        <p:spPr>
          <a:xfrm>
            <a:off x="4618374" y="1148848"/>
            <a:ext cx="6282919" cy="3801165"/>
          </a:xfrm>
          <a:prstGeom prst="rect">
            <a:avLst/>
          </a:prstGeom>
        </p:spPr>
      </p:pic>
      <p:pic>
        <p:nvPicPr>
          <p:cNvPr id="23" name="Picture 2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62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9098CF-C6C4-6F81-50DF-B3A5D107BBAF}"/>
              </a:ext>
            </a:extLst>
          </p:cNvPr>
          <p:cNvSpPr>
            <a:spLocks noGrp="1"/>
          </p:cNvSpPr>
          <p:nvPr>
            <p:ph type="ctrTitle"/>
          </p:nvPr>
        </p:nvSpPr>
        <p:spPr>
          <a:xfrm>
            <a:off x="659301" y="1474969"/>
            <a:ext cx="2823919" cy="1868760"/>
          </a:xfrm>
        </p:spPr>
        <p:txBody>
          <a:bodyPr>
            <a:normAutofit/>
          </a:bodyPr>
          <a:lstStyle/>
          <a:p>
            <a:r>
              <a:rPr lang="en-US" sz="3600" dirty="0"/>
              <a:t>UML – Command Pattern</a:t>
            </a:r>
          </a:p>
        </p:txBody>
      </p:sp>
      <p:sp>
        <p:nvSpPr>
          <p:cNvPr id="3" name="Subtitle 2">
            <a:extLst>
              <a:ext uri="{FF2B5EF4-FFF2-40B4-BE49-F238E27FC236}">
                <a16:creationId xmlns:a16="http://schemas.microsoft.com/office/drawing/2014/main" id="{FF464A0E-7AF2-055F-F66A-6F08EDBC97AC}"/>
              </a:ext>
            </a:extLst>
          </p:cNvPr>
          <p:cNvSpPr>
            <a:spLocks noGrp="1"/>
          </p:cNvSpPr>
          <p:nvPr>
            <p:ph type="subTitle" idx="1"/>
          </p:nvPr>
        </p:nvSpPr>
        <p:spPr>
          <a:xfrm>
            <a:off x="659302" y="3531204"/>
            <a:ext cx="2823919" cy="1610643"/>
          </a:xfrm>
        </p:spPr>
        <p:txBody>
          <a:bodyPr>
            <a:normAutofit lnSpcReduction="10000"/>
          </a:bodyPr>
          <a:lstStyle/>
          <a:p>
            <a:r>
              <a:rPr lang="en-US" sz="1600" dirty="0"/>
              <a:t>Through the </a:t>
            </a:r>
            <a:r>
              <a:rPr lang="en-US" sz="1600" dirty="0" err="1"/>
              <a:t>uml</a:t>
            </a:r>
            <a:r>
              <a:rPr lang="en-US" sz="1600" dirty="0"/>
              <a:t>-command pattern, the server sends an alert, when the quantity is low </a:t>
            </a:r>
          </a:p>
        </p:txBody>
      </p:sp>
      <p:cxnSp>
        <p:nvCxnSpPr>
          <p:cNvPr id="15" name="Straight Connector 1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8" name="Rectangle 1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54692FCA-70EC-093E-5563-F9DE57E435DA}"/>
              </a:ext>
            </a:extLst>
          </p:cNvPr>
          <p:cNvPicPr>
            <a:picLocks noChangeAspect="1"/>
          </p:cNvPicPr>
          <p:nvPr/>
        </p:nvPicPr>
        <p:blipFill>
          <a:blip r:embed="rId2"/>
          <a:stretch>
            <a:fillRect/>
          </a:stretch>
        </p:blipFill>
        <p:spPr>
          <a:xfrm>
            <a:off x="5265528" y="1116345"/>
            <a:ext cx="4988610" cy="3866172"/>
          </a:xfrm>
          <a:prstGeom prst="rect">
            <a:avLst/>
          </a:prstGeom>
        </p:spPr>
      </p:pic>
      <p:pic>
        <p:nvPicPr>
          <p:cNvPr id="23" name="Picture 2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995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1799</TotalTime>
  <Words>659</Words>
  <Application>Microsoft Office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vt:lpstr>
      <vt:lpstr>Gallery</vt:lpstr>
      <vt:lpstr>CSYE 7374: Design Patterns</vt:lpstr>
      <vt:lpstr>Libraries/ Frameworks</vt:lpstr>
      <vt:lpstr>Implementation of Design Patterns </vt:lpstr>
      <vt:lpstr>Applied learning from CSYE-7374 lecture</vt:lpstr>
      <vt:lpstr>Applied learning from CSYE-7374 lecture</vt:lpstr>
      <vt:lpstr>Applied learning from CSYE-7374 lecture</vt:lpstr>
      <vt:lpstr>Applied learning from CSYE-7374 lecture</vt:lpstr>
      <vt:lpstr>UML – Decorator Pattern</vt:lpstr>
      <vt:lpstr>UML – Command Pattern</vt:lpstr>
      <vt:lpstr>UML – Facade Pattern</vt:lpstr>
      <vt:lpstr>UML – Strategy Pattern</vt:lpstr>
      <vt:lpstr>UML –  State Pattern</vt:lpstr>
      <vt:lpstr>UML – Observer Pattern</vt:lpstr>
      <vt:lpstr>Future enhancements</vt:lpstr>
      <vt:lpstr>Workflow of Inventory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CSYE 7374: Design Patterns</dc:title>
  <dc:creator>Aditya Dasani</dc:creator>
  <cp:lastModifiedBy>Vidish Kale</cp:lastModifiedBy>
  <cp:revision>11</cp:revision>
  <dcterms:created xsi:type="dcterms:W3CDTF">2022-05-01T20:10:26Z</dcterms:created>
  <dcterms:modified xsi:type="dcterms:W3CDTF">2023-12-12T04:22:16Z</dcterms:modified>
</cp:coreProperties>
</file>