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4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DAC562-0028-4236-BECB-4D003EBD7F1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2FF5BF5-6F2D-42C5-9180-DF92E52339CE}">
      <dgm:prSet/>
      <dgm:spPr/>
      <dgm:t>
        <a:bodyPr/>
        <a:lstStyle/>
        <a:p>
          <a:r>
            <a:rPr lang="en-US"/>
            <a:t>An important marketing strategy that is widely used by businesses is customer segmentation. As previously stated, the point of customer segmentation is to split the user-base into smaller groups that can be targeted with specialized content and offers.</a:t>
          </a:r>
        </a:p>
      </dgm:t>
    </dgm:pt>
    <dgm:pt modelId="{0DCA454C-6C8C-4971-B018-3777EDC66DFE}" type="parTrans" cxnId="{BB12C5D8-D439-45D9-BD97-8F5AEFE32707}">
      <dgm:prSet/>
      <dgm:spPr/>
      <dgm:t>
        <a:bodyPr/>
        <a:lstStyle/>
        <a:p>
          <a:endParaRPr lang="en-US"/>
        </a:p>
      </dgm:t>
    </dgm:pt>
    <dgm:pt modelId="{260623E7-1773-49F4-B142-C5B68F114446}" type="sibTrans" cxnId="{BB12C5D8-D439-45D9-BD97-8F5AEFE32707}">
      <dgm:prSet/>
      <dgm:spPr/>
      <dgm:t>
        <a:bodyPr/>
        <a:lstStyle/>
        <a:p>
          <a:endParaRPr lang="en-US"/>
        </a:p>
      </dgm:t>
    </dgm:pt>
    <dgm:pt modelId="{2AB405DF-A17E-4700-88E7-A677006BDF6C}">
      <dgm:prSet/>
      <dgm:spPr/>
      <dgm:t>
        <a:bodyPr/>
        <a:lstStyle/>
        <a:p>
          <a:r>
            <a:rPr lang="en-US"/>
            <a:t>The produced customer groups are drawn from user behavior data which gives the business a deeper understanding of the types of users that exists in the system</a:t>
          </a:r>
        </a:p>
      </dgm:t>
    </dgm:pt>
    <dgm:pt modelId="{964785E0-1DA8-446E-9617-C642C3C9F1C6}" type="parTrans" cxnId="{C09F87D4-89AC-4008-912C-111BCBF8D58B}">
      <dgm:prSet/>
      <dgm:spPr/>
      <dgm:t>
        <a:bodyPr/>
        <a:lstStyle/>
        <a:p>
          <a:endParaRPr lang="en-US"/>
        </a:p>
      </dgm:t>
    </dgm:pt>
    <dgm:pt modelId="{8490A543-6224-41CB-97B2-9A8B3F0D9260}" type="sibTrans" cxnId="{C09F87D4-89AC-4008-912C-111BCBF8D58B}">
      <dgm:prSet/>
      <dgm:spPr/>
      <dgm:t>
        <a:bodyPr/>
        <a:lstStyle/>
        <a:p>
          <a:endParaRPr lang="en-US"/>
        </a:p>
      </dgm:t>
    </dgm:pt>
    <dgm:pt modelId="{D434AE3F-FB92-4488-B657-672992C93809}" type="pres">
      <dgm:prSet presAssocID="{66DAC562-0028-4236-BECB-4D003EBD7F11}" presName="linear" presStyleCnt="0">
        <dgm:presLayoutVars>
          <dgm:animLvl val="lvl"/>
          <dgm:resizeHandles val="exact"/>
        </dgm:presLayoutVars>
      </dgm:prSet>
      <dgm:spPr/>
    </dgm:pt>
    <dgm:pt modelId="{1AB1CDDF-98D3-4FAA-832C-7BA9E5EACA09}" type="pres">
      <dgm:prSet presAssocID="{62FF5BF5-6F2D-42C5-9180-DF92E52339CE}" presName="parentText" presStyleLbl="node1" presStyleIdx="0" presStyleCnt="2">
        <dgm:presLayoutVars>
          <dgm:chMax val="0"/>
          <dgm:bulletEnabled val="1"/>
        </dgm:presLayoutVars>
      </dgm:prSet>
      <dgm:spPr/>
    </dgm:pt>
    <dgm:pt modelId="{913A855C-6A51-4F2E-A9FD-4DFDDAAC8BA1}" type="pres">
      <dgm:prSet presAssocID="{260623E7-1773-49F4-B142-C5B68F114446}" presName="spacer" presStyleCnt="0"/>
      <dgm:spPr/>
    </dgm:pt>
    <dgm:pt modelId="{B0E57873-0744-4346-96F4-D23A2E1A8DC9}" type="pres">
      <dgm:prSet presAssocID="{2AB405DF-A17E-4700-88E7-A677006BDF6C}" presName="parentText" presStyleLbl="node1" presStyleIdx="1" presStyleCnt="2">
        <dgm:presLayoutVars>
          <dgm:chMax val="0"/>
          <dgm:bulletEnabled val="1"/>
        </dgm:presLayoutVars>
      </dgm:prSet>
      <dgm:spPr/>
    </dgm:pt>
  </dgm:ptLst>
  <dgm:cxnLst>
    <dgm:cxn modelId="{959A2650-3D04-4155-85C6-8CBBAAC617CA}" type="presOf" srcId="{2AB405DF-A17E-4700-88E7-A677006BDF6C}" destId="{B0E57873-0744-4346-96F4-D23A2E1A8DC9}" srcOrd="0" destOrd="0" presId="urn:microsoft.com/office/officeart/2005/8/layout/vList2"/>
    <dgm:cxn modelId="{2423DFA9-1E7C-44D0-B3F8-4D6970E61F2C}" type="presOf" srcId="{62FF5BF5-6F2D-42C5-9180-DF92E52339CE}" destId="{1AB1CDDF-98D3-4FAA-832C-7BA9E5EACA09}" srcOrd="0" destOrd="0" presId="urn:microsoft.com/office/officeart/2005/8/layout/vList2"/>
    <dgm:cxn modelId="{109120B6-616D-4C90-BC70-09C991F1A7E6}" type="presOf" srcId="{66DAC562-0028-4236-BECB-4D003EBD7F11}" destId="{D434AE3F-FB92-4488-B657-672992C93809}" srcOrd="0" destOrd="0" presId="urn:microsoft.com/office/officeart/2005/8/layout/vList2"/>
    <dgm:cxn modelId="{C09F87D4-89AC-4008-912C-111BCBF8D58B}" srcId="{66DAC562-0028-4236-BECB-4D003EBD7F11}" destId="{2AB405DF-A17E-4700-88E7-A677006BDF6C}" srcOrd="1" destOrd="0" parTransId="{964785E0-1DA8-446E-9617-C642C3C9F1C6}" sibTransId="{8490A543-6224-41CB-97B2-9A8B3F0D9260}"/>
    <dgm:cxn modelId="{BB12C5D8-D439-45D9-BD97-8F5AEFE32707}" srcId="{66DAC562-0028-4236-BECB-4D003EBD7F11}" destId="{62FF5BF5-6F2D-42C5-9180-DF92E52339CE}" srcOrd="0" destOrd="0" parTransId="{0DCA454C-6C8C-4971-B018-3777EDC66DFE}" sibTransId="{260623E7-1773-49F4-B142-C5B68F114446}"/>
    <dgm:cxn modelId="{E6E8445D-7E20-41A8-AA0F-2DB8087A45D6}" type="presParOf" srcId="{D434AE3F-FB92-4488-B657-672992C93809}" destId="{1AB1CDDF-98D3-4FAA-832C-7BA9E5EACA09}" srcOrd="0" destOrd="0" presId="urn:microsoft.com/office/officeart/2005/8/layout/vList2"/>
    <dgm:cxn modelId="{F07F19E2-3ED4-480A-9863-F1ECA47964C9}" type="presParOf" srcId="{D434AE3F-FB92-4488-B657-672992C93809}" destId="{913A855C-6A51-4F2E-A9FD-4DFDDAAC8BA1}" srcOrd="1" destOrd="0" presId="urn:microsoft.com/office/officeart/2005/8/layout/vList2"/>
    <dgm:cxn modelId="{BBFBE4C8-55B6-4869-AA11-34CD41D4455E}" type="presParOf" srcId="{D434AE3F-FB92-4488-B657-672992C93809}" destId="{B0E57873-0744-4346-96F4-D23A2E1A8DC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D26143-65C7-415D-867A-C06D4A4281F2}"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B6FFE1A2-8BD4-4861-97AA-249AE1698A89}">
      <dgm:prSet/>
      <dgm:spPr/>
      <dgm:t>
        <a:bodyPr/>
        <a:lstStyle/>
        <a:p>
          <a:r>
            <a:rPr lang="en-US" baseline="0"/>
            <a:t>The benefit of customer segmentation is twofold. </a:t>
          </a:r>
          <a:endParaRPr lang="en-US"/>
        </a:p>
      </dgm:t>
    </dgm:pt>
    <dgm:pt modelId="{A1F4CFCA-D9D8-4C8A-BB4F-66DDD88E75A9}" type="parTrans" cxnId="{8C11718E-28BE-459F-858D-F2B9C214159D}">
      <dgm:prSet/>
      <dgm:spPr/>
      <dgm:t>
        <a:bodyPr/>
        <a:lstStyle/>
        <a:p>
          <a:endParaRPr lang="en-US"/>
        </a:p>
      </dgm:t>
    </dgm:pt>
    <dgm:pt modelId="{7E168C27-6F19-47AD-800A-2DFE5227FB83}" type="sibTrans" cxnId="{8C11718E-28BE-459F-858D-F2B9C214159D}">
      <dgm:prSet/>
      <dgm:spPr/>
      <dgm:t>
        <a:bodyPr/>
        <a:lstStyle/>
        <a:p>
          <a:endParaRPr lang="en-US"/>
        </a:p>
      </dgm:t>
    </dgm:pt>
    <dgm:pt modelId="{8AFC709A-8E1C-41F0-85A6-BAE10D0B5FD5}">
      <dgm:prSet/>
      <dgm:spPr/>
      <dgm:t>
        <a:bodyPr/>
        <a:lstStyle/>
        <a:p>
          <a:r>
            <a:rPr lang="en-US" baseline="0"/>
            <a:t>Firstly, a better knowledge about the types of users in a system can lead to better business and marketing strategies.</a:t>
          </a:r>
          <a:endParaRPr lang="en-US"/>
        </a:p>
      </dgm:t>
    </dgm:pt>
    <dgm:pt modelId="{54467F61-A0E1-42F3-AE82-3B0A90902F23}" type="parTrans" cxnId="{534879F5-CD1E-4410-8ABD-5647DB4E0F8B}">
      <dgm:prSet/>
      <dgm:spPr/>
      <dgm:t>
        <a:bodyPr/>
        <a:lstStyle/>
        <a:p>
          <a:endParaRPr lang="en-US"/>
        </a:p>
      </dgm:t>
    </dgm:pt>
    <dgm:pt modelId="{6B4D4458-FAE2-45D1-8A0F-235A08934260}" type="sibTrans" cxnId="{534879F5-CD1E-4410-8ABD-5647DB4E0F8B}">
      <dgm:prSet/>
      <dgm:spPr/>
      <dgm:t>
        <a:bodyPr/>
        <a:lstStyle/>
        <a:p>
          <a:endParaRPr lang="en-US"/>
        </a:p>
      </dgm:t>
    </dgm:pt>
    <dgm:pt modelId="{E01CB721-E762-40AF-9D8B-D9C5571B4D10}">
      <dgm:prSet/>
      <dgm:spPr/>
      <dgm:t>
        <a:bodyPr/>
        <a:lstStyle/>
        <a:p>
          <a:r>
            <a:rPr lang="en-US" baseline="0"/>
            <a:t>Secondly, a user is likely to use an application more often if he/she always receives relevant content. </a:t>
          </a:r>
          <a:endParaRPr lang="en-US"/>
        </a:p>
      </dgm:t>
    </dgm:pt>
    <dgm:pt modelId="{8F4C197A-DE66-4136-81E4-78E062E8DF05}" type="parTrans" cxnId="{0BC01AB5-D40E-4681-992B-3C3E6379C1DD}">
      <dgm:prSet/>
      <dgm:spPr/>
      <dgm:t>
        <a:bodyPr/>
        <a:lstStyle/>
        <a:p>
          <a:endParaRPr lang="en-US"/>
        </a:p>
      </dgm:t>
    </dgm:pt>
    <dgm:pt modelId="{27CC4371-8320-467A-B326-940B339B5896}" type="sibTrans" cxnId="{0BC01AB5-D40E-4681-992B-3C3E6379C1DD}">
      <dgm:prSet/>
      <dgm:spPr/>
      <dgm:t>
        <a:bodyPr/>
        <a:lstStyle/>
        <a:p>
          <a:endParaRPr lang="en-US"/>
        </a:p>
      </dgm:t>
    </dgm:pt>
    <dgm:pt modelId="{3DF97EA5-83E0-4A0E-B1D7-010F9127899E}">
      <dgm:prSet/>
      <dgm:spPr/>
      <dgm:t>
        <a:bodyPr/>
        <a:lstStyle/>
        <a:p>
          <a:r>
            <a:rPr lang="en-US" baseline="0"/>
            <a:t>Another essential point is that if a customer is pleased, he/she is more likely to recommend the application to other people which helps in the expansion of a company</a:t>
          </a:r>
          <a:endParaRPr lang="en-US"/>
        </a:p>
      </dgm:t>
    </dgm:pt>
    <dgm:pt modelId="{57031FB8-EF61-4BA7-9BD6-2626A611A5E5}" type="parTrans" cxnId="{5DD6DE66-3754-4079-813B-3DE711912D51}">
      <dgm:prSet/>
      <dgm:spPr/>
      <dgm:t>
        <a:bodyPr/>
        <a:lstStyle/>
        <a:p>
          <a:endParaRPr lang="en-US"/>
        </a:p>
      </dgm:t>
    </dgm:pt>
    <dgm:pt modelId="{7E74B99E-C230-43D3-94F5-12D73A2786FE}" type="sibTrans" cxnId="{5DD6DE66-3754-4079-813B-3DE711912D51}">
      <dgm:prSet/>
      <dgm:spPr/>
      <dgm:t>
        <a:bodyPr/>
        <a:lstStyle/>
        <a:p>
          <a:endParaRPr lang="en-US"/>
        </a:p>
      </dgm:t>
    </dgm:pt>
    <dgm:pt modelId="{E1609D8C-9A7F-4119-BD9D-E6668A5BA964}" type="pres">
      <dgm:prSet presAssocID="{49D26143-65C7-415D-867A-C06D4A4281F2}" presName="linear" presStyleCnt="0">
        <dgm:presLayoutVars>
          <dgm:animLvl val="lvl"/>
          <dgm:resizeHandles val="exact"/>
        </dgm:presLayoutVars>
      </dgm:prSet>
      <dgm:spPr/>
    </dgm:pt>
    <dgm:pt modelId="{1C100DE7-8556-4AFE-89ED-D761F82B4D46}" type="pres">
      <dgm:prSet presAssocID="{B6FFE1A2-8BD4-4861-97AA-249AE1698A89}" presName="parentText" presStyleLbl="node1" presStyleIdx="0" presStyleCnt="4">
        <dgm:presLayoutVars>
          <dgm:chMax val="0"/>
          <dgm:bulletEnabled val="1"/>
        </dgm:presLayoutVars>
      </dgm:prSet>
      <dgm:spPr/>
    </dgm:pt>
    <dgm:pt modelId="{19181B02-A9B6-4F5B-A0C8-C0DBC3BCE5D2}" type="pres">
      <dgm:prSet presAssocID="{7E168C27-6F19-47AD-800A-2DFE5227FB83}" presName="spacer" presStyleCnt="0"/>
      <dgm:spPr/>
    </dgm:pt>
    <dgm:pt modelId="{2F81B2B6-5517-4AA0-A9EE-B5FD642F7D04}" type="pres">
      <dgm:prSet presAssocID="{8AFC709A-8E1C-41F0-85A6-BAE10D0B5FD5}" presName="parentText" presStyleLbl="node1" presStyleIdx="1" presStyleCnt="4">
        <dgm:presLayoutVars>
          <dgm:chMax val="0"/>
          <dgm:bulletEnabled val="1"/>
        </dgm:presLayoutVars>
      </dgm:prSet>
      <dgm:spPr/>
    </dgm:pt>
    <dgm:pt modelId="{CEE97A5B-E4BA-4C15-8C63-BE5EEFE7142C}" type="pres">
      <dgm:prSet presAssocID="{6B4D4458-FAE2-45D1-8A0F-235A08934260}" presName="spacer" presStyleCnt="0"/>
      <dgm:spPr/>
    </dgm:pt>
    <dgm:pt modelId="{A82638AF-2C2A-4124-9E1B-CAD108DFD906}" type="pres">
      <dgm:prSet presAssocID="{E01CB721-E762-40AF-9D8B-D9C5571B4D10}" presName="parentText" presStyleLbl="node1" presStyleIdx="2" presStyleCnt="4">
        <dgm:presLayoutVars>
          <dgm:chMax val="0"/>
          <dgm:bulletEnabled val="1"/>
        </dgm:presLayoutVars>
      </dgm:prSet>
      <dgm:spPr/>
    </dgm:pt>
    <dgm:pt modelId="{AED2EED9-B4A2-43B3-B04A-A8C506C83875}" type="pres">
      <dgm:prSet presAssocID="{27CC4371-8320-467A-B326-940B339B5896}" presName="spacer" presStyleCnt="0"/>
      <dgm:spPr/>
    </dgm:pt>
    <dgm:pt modelId="{E2789200-DD09-4538-AAE1-FC196FED0A39}" type="pres">
      <dgm:prSet presAssocID="{3DF97EA5-83E0-4A0E-B1D7-010F9127899E}" presName="parentText" presStyleLbl="node1" presStyleIdx="3" presStyleCnt="4">
        <dgm:presLayoutVars>
          <dgm:chMax val="0"/>
          <dgm:bulletEnabled val="1"/>
        </dgm:presLayoutVars>
      </dgm:prSet>
      <dgm:spPr/>
    </dgm:pt>
  </dgm:ptLst>
  <dgm:cxnLst>
    <dgm:cxn modelId="{93C45708-02C4-45C0-A984-59C20AD09A0C}" type="presOf" srcId="{8AFC709A-8E1C-41F0-85A6-BAE10D0B5FD5}" destId="{2F81B2B6-5517-4AA0-A9EE-B5FD642F7D04}" srcOrd="0" destOrd="0" presId="urn:microsoft.com/office/officeart/2005/8/layout/vList2"/>
    <dgm:cxn modelId="{0D6C5B1D-DB9F-476A-8152-B88416E1204B}" type="presOf" srcId="{B6FFE1A2-8BD4-4861-97AA-249AE1698A89}" destId="{1C100DE7-8556-4AFE-89ED-D761F82B4D46}" srcOrd="0" destOrd="0" presId="urn:microsoft.com/office/officeart/2005/8/layout/vList2"/>
    <dgm:cxn modelId="{5DD6DE66-3754-4079-813B-3DE711912D51}" srcId="{49D26143-65C7-415D-867A-C06D4A4281F2}" destId="{3DF97EA5-83E0-4A0E-B1D7-010F9127899E}" srcOrd="3" destOrd="0" parTransId="{57031FB8-EF61-4BA7-9BD6-2626A611A5E5}" sibTransId="{7E74B99E-C230-43D3-94F5-12D73A2786FE}"/>
    <dgm:cxn modelId="{8C11718E-28BE-459F-858D-F2B9C214159D}" srcId="{49D26143-65C7-415D-867A-C06D4A4281F2}" destId="{B6FFE1A2-8BD4-4861-97AA-249AE1698A89}" srcOrd="0" destOrd="0" parTransId="{A1F4CFCA-D9D8-4C8A-BB4F-66DDD88E75A9}" sibTransId="{7E168C27-6F19-47AD-800A-2DFE5227FB83}"/>
    <dgm:cxn modelId="{4C5B35A0-A26C-4E51-A59E-61AAFBF0F6A3}" type="presOf" srcId="{E01CB721-E762-40AF-9D8B-D9C5571B4D10}" destId="{A82638AF-2C2A-4124-9E1B-CAD108DFD906}" srcOrd="0" destOrd="0" presId="urn:microsoft.com/office/officeart/2005/8/layout/vList2"/>
    <dgm:cxn modelId="{0BC01AB5-D40E-4681-992B-3C3E6379C1DD}" srcId="{49D26143-65C7-415D-867A-C06D4A4281F2}" destId="{E01CB721-E762-40AF-9D8B-D9C5571B4D10}" srcOrd="2" destOrd="0" parTransId="{8F4C197A-DE66-4136-81E4-78E062E8DF05}" sibTransId="{27CC4371-8320-467A-B326-940B339B5896}"/>
    <dgm:cxn modelId="{ED8AA4F0-3BCC-4A46-8735-425246889564}" type="presOf" srcId="{49D26143-65C7-415D-867A-C06D4A4281F2}" destId="{E1609D8C-9A7F-4119-BD9D-E6668A5BA964}" srcOrd="0" destOrd="0" presId="urn:microsoft.com/office/officeart/2005/8/layout/vList2"/>
    <dgm:cxn modelId="{534879F5-CD1E-4410-8ABD-5647DB4E0F8B}" srcId="{49D26143-65C7-415D-867A-C06D4A4281F2}" destId="{8AFC709A-8E1C-41F0-85A6-BAE10D0B5FD5}" srcOrd="1" destOrd="0" parTransId="{54467F61-A0E1-42F3-AE82-3B0A90902F23}" sibTransId="{6B4D4458-FAE2-45D1-8A0F-235A08934260}"/>
    <dgm:cxn modelId="{0637D2FB-BCF2-474C-91FC-7BA5D6BCA627}" type="presOf" srcId="{3DF97EA5-83E0-4A0E-B1D7-010F9127899E}" destId="{E2789200-DD09-4538-AAE1-FC196FED0A39}" srcOrd="0" destOrd="0" presId="urn:microsoft.com/office/officeart/2005/8/layout/vList2"/>
    <dgm:cxn modelId="{D5080699-B7F0-4429-9650-5A81914A11A6}" type="presParOf" srcId="{E1609D8C-9A7F-4119-BD9D-E6668A5BA964}" destId="{1C100DE7-8556-4AFE-89ED-D761F82B4D46}" srcOrd="0" destOrd="0" presId="urn:microsoft.com/office/officeart/2005/8/layout/vList2"/>
    <dgm:cxn modelId="{A51D1F9A-DF01-4F34-9414-C3C14A3B8B19}" type="presParOf" srcId="{E1609D8C-9A7F-4119-BD9D-E6668A5BA964}" destId="{19181B02-A9B6-4F5B-A0C8-C0DBC3BCE5D2}" srcOrd="1" destOrd="0" presId="urn:microsoft.com/office/officeart/2005/8/layout/vList2"/>
    <dgm:cxn modelId="{A94731B7-DC28-49A1-B1E5-39C5418E68AF}" type="presParOf" srcId="{E1609D8C-9A7F-4119-BD9D-E6668A5BA964}" destId="{2F81B2B6-5517-4AA0-A9EE-B5FD642F7D04}" srcOrd="2" destOrd="0" presId="urn:microsoft.com/office/officeart/2005/8/layout/vList2"/>
    <dgm:cxn modelId="{3558796D-E11C-45E8-9F95-806E62A8230C}" type="presParOf" srcId="{E1609D8C-9A7F-4119-BD9D-E6668A5BA964}" destId="{CEE97A5B-E4BA-4C15-8C63-BE5EEFE7142C}" srcOrd="3" destOrd="0" presId="urn:microsoft.com/office/officeart/2005/8/layout/vList2"/>
    <dgm:cxn modelId="{7A09FB55-4A39-4997-B987-B7B808382E64}" type="presParOf" srcId="{E1609D8C-9A7F-4119-BD9D-E6668A5BA964}" destId="{A82638AF-2C2A-4124-9E1B-CAD108DFD906}" srcOrd="4" destOrd="0" presId="urn:microsoft.com/office/officeart/2005/8/layout/vList2"/>
    <dgm:cxn modelId="{D21F3F8F-E3EB-4A65-979A-823C47B3F15A}" type="presParOf" srcId="{E1609D8C-9A7F-4119-BD9D-E6668A5BA964}" destId="{AED2EED9-B4A2-43B3-B04A-A8C506C83875}" srcOrd="5" destOrd="0" presId="urn:microsoft.com/office/officeart/2005/8/layout/vList2"/>
    <dgm:cxn modelId="{32D71773-A34D-4013-A08A-6BFE09B330D0}" type="presParOf" srcId="{E1609D8C-9A7F-4119-BD9D-E6668A5BA964}" destId="{E2789200-DD09-4538-AAE1-FC196FED0A3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DDAAC5-AA41-4DEF-9F8F-E8F57BC5B70F}" type="doc">
      <dgm:prSet loTypeId="urn:microsoft.com/office/officeart/2005/8/layout/vProcess5" loCatId="process" qsTypeId="urn:microsoft.com/office/officeart/2005/8/quickstyle/simple2" qsCatId="simple" csTypeId="urn:microsoft.com/office/officeart/2005/8/colors/colorful2" csCatId="colorful"/>
      <dgm:spPr/>
      <dgm:t>
        <a:bodyPr/>
        <a:lstStyle/>
        <a:p>
          <a:endParaRPr lang="en-US"/>
        </a:p>
      </dgm:t>
    </dgm:pt>
    <dgm:pt modelId="{55D72538-EA37-40AA-98D2-37069F366A08}">
      <dgm:prSet/>
      <dgm:spPr/>
      <dgm:t>
        <a:bodyPr/>
        <a:lstStyle/>
        <a:p>
          <a:r>
            <a:rPr lang="en-IN" u="sng"/>
            <a:t>The whole process is to be carried out in two phases </a:t>
          </a:r>
          <a:endParaRPr lang="en-US"/>
        </a:p>
      </dgm:t>
    </dgm:pt>
    <dgm:pt modelId="{1C2CB5B5-6CF8-494C-852E-793B7DD6B819}" type="parTrans" cxnId="{6BA41760-7DFC-4C6E-8B0C-70C88D403C3A}">
      <dgm:prSet/>
      <dgm:spPr/>
      <dgm:t>
        <a:bodyPr/>
        <a:lstStyle/>
        <a:p>
          <a:endParaRPr lang="en-US"/>
        </a:p>
      </dgm:t>
    </dgm:pt>
    <dgm:pt modelId="{5FC02153-F53B-46CF-B58C-75C69C76705C}" type="sibTrans" cxnId="{6BA41760-7DFC-4C6E-8B0C-70C88D403C3A}">
      <dgm:prSet/>
      <dgm:spPr/>
      <dgm:t>
        <a:bodyPr/>
        <a:lstStyle/>
        <a:p>
          <a:endParaRPr lang="en-US"/>
        </a:p>
      </dgm:t>
    </dgm:pt>
    <dgm:pt modelId="{08AC8BBB-1D48-45C6-A73F-AD3A31A8C650}">
      <dgm:prSet/>
      <dgm:spPr/>
      <dgm:t>
        <a:bodyPr/>
        <a:lstStyle/>
        <a:p>
          <a:r>
            <a:rPr lang="en-IN" b="1"/>
            <a:t>Phase 1</a:t>
          </a:r>
          <a:r>
            <a:rPr lang="en-IN"/>
            <a:t>: Customer Segmentation </a:t>
          </a:r>
          <a:endParaRPr lang="en-US"/>
        </a:p>
      </dgm:t>
    </dgm:pt>
    <dgm:pt modelId="{EDD06F81-B489-4E00-A78E-4CD24DF5E925}" type="parTrans" cxnId="{2A6612B3-3E35-4076-A401-A78745AC28EF}">
      <dgm:prSet/>
      <dgm:spPr/>
      <dgm:t>
        <a:bodyPr/>
        <a:lstStyle/>
        <a:p>
          <a:endParaRPr lang="en-US"/>
        </a:p>
      </dgm:t>
    </dgm:pt>
    <dgm:pt modelId="{918656B0-89A9-4720-87CA-4D089A26EE92}" type="sibTrans" cxnId="{2A6612B3-3E35-4076-A401-A78745AC28EF}">
      <dgm:prSet/>
      <dgm:spPr/>
      <dgm:t>
        <a:bodyPr/>
        <a:lstStyle/>
        <a:p>
          <a:endParaRPr lang="en-US"/>
        </a:p>
      </dgm:t>
    </dgm:pt>
    <dgm:pt modelId="{8A69AABD-C626-4607-96A9-EC435A9C85FB}">
      <dgm:prSet/>
      <dgm:spPr/>
      <dgm:t>
        <a:bodyPr/>
        <a:lstStyle/>
        <a:p>
          <a:r>
            <a:rPr lang="en-IN" b="1"/>
            <a:t>Phase 2:</a:t>
          </a:r>
          <a:r>
            <a:rPr lang="en-IN"/>
            <a:t> Extracting associative buying pattern of segmented customer</a:t>
          </a:r>
          <a:endParaRPr lang="en-US"/>
        </a:p>
      </dgm:t>
    </dgm:pt>
    <dgm:pt modelId="{A6E299EC-9600-44D7-A0E6-FEA525E6F0F7}" type="parTrans" cxnId="{B6ADEAFA-5E09-488A-B428-C3469B6045EF}">
      <dgm:prSet/>
      <dgm:spPr/>
      <dgm:t>
        <a:bodyPr/>
        <a:lstStyle/>
        <a:p>
          <a:endParaRPr lang="en-US"/>
        </a:p>
      </dgm:t>
    </dgm:pt>
    <dgm:pt modelId="{60C162BD-AD19-4802-9746-5320953749AD}" type="sibTrans" cxnId="{B6ADEAFA-5E09-488A-B428-C3469B6045EF}">
      <dgm:prSet/>
      <dgm:spPr/>
      <dgm:t>
        <a:bodyPr/>
        <a:lstStyle/>
        <a:p>
          <a:endParaRPr lang="en-US"/>
        </a:p>
      </dgm:t>
    </dgm:pt>
    <dgm:pt modelId="{4D645BD8-46BA-4F69-8D2E-02BE0858FD9E}" type="pres">
      <dgm:prSet presAssocID="{C6DDAAC5-AA41-4DEF-9F8F-E8F57BC5B70F}" presName="outerComposite" presStyleCnt="0">
        <dgm:presLayoutVars>
          <dgm:chMax val="5"/>
          <dgm:dir/>
          <dgm:resizeHandles val="exact"/>
        </dgm:presLayoutVars>
      </dgm:prSet>
      <dgm:spPr/>
    </dgm:pt>
    <dgm:pt modelId="{08DCB015-DF59-484E-B343-D7D2B1D417D6}" type="pres">
      <dgm:prSet presAssocID="{C6DDAAC5-AA41-4DEF-9F8F-E8F57BC5B70F}" presName="dummyMaxCanvas" presStyleCnt="0">
        <dgm:presLayoutVars/>
      </dgm:prSet>
      <dgm:spPr/>
    </dgm:pt>
    <dgm:pt modelId="{2632F9A7-7005-4E20-95C3-8AD007D35EDF}" type="pres">
      <dgm:prSet presAssocID="{C6DDAAC5-AA41-4DEF-9F8F-E8F57BC5B70F}" presName="ThreeNodes_1" presStyleLbl="node1" presStyleIdx="0" presStyleCnt="3">
        <dgm:presLayoutVars>
          <dgm:bulletEnabled val="1"/>
        </dgm:presLayoutVars>
      </dgm:prSet>
      <dgm:spPr/>
    </dgm:pt>
    <dgm:pt modelId="{4C59DD3F-7152-4245-9A2D-879365BAE8C5}" type="pres">
      <dgm:prSet presAssocID="{C6DDAAC5-AA41-4DEF-9F8F-E8F57BC5B70F}" presName="ThreeNodes_2" presStyleLbl="node1" presStyleIdx="1" presStyleCnt="3">
        <dgm:presLayoutVars>
          <dgm:bulletEnabled val="1"/>
        </dgm:presLayoutVars>
      </dgm:prSet>
      <dgm:spPr/>
    </dgm:pt>
    <dgm:pt modelId="{88BCF244-49BA-42C2-BC31-D3FBFC0EE852}" type="pres">
      <dgm:prSet presAssocID="{C6DDAAC5-AA41-4DEF-9F8F-E8F57BC5B70F}" presName="ThreeNodes_3" presStyleLbl="node1" presStyleIdx="2" presStyleCnt="3">
        <dgm:presLayoutVars>
          <dgm:bulletEnabled val="1"/>
        </dgm:presLayoutVars>
      </dgm:prSet>
      <dgm:spPr/>
    </dgm:pt>
    <dgm:pt modelId="{A29A4755-5679-493F-8B5D-6D01728979D1}" type="pres">
      <dgm:prSet presAssocID="{C6DDAAC5-AA41-4DEF-9F8F-E8F57BC5B70F}" presName="ThreeConn_1-2" presStyleLbl="fgAccFollowNode1" presStyleIdx="0" presStyleCnt="2">
        <dgm:presLayoutVars>
          <dgm:bulletEnabled val="1"/>
        </dgm:presLayoutVars>
      </dgm:prSet>
      <dgm:spPr/>
    </dgm:pt>
    <dgm:pt modelId="{9881FBA8-E997-447A-A96B-85C706E44906}" type="pres">
      <dgm:prSet presAssocID="{C6DDAAC5-AA41-4DEF-9F8F-E8F57BC5B70F}" presName="ThreeConn_2-3" presStyleLbl="fgAccFollowNode1" presStyleIdx="1" presStyleCnt="2">
        <dgm:presLayoutVars>
          <dgm:bulletEnabled val="1"/>
        </dgm:presLayoutVars>
      </dgm:prSet>
      <dgm:spPr/>
    </dgm:pt>
    <dgm:pt modelId="{C5508EA1-89AF-428C-8463-78A7041C9DF0}" type="pres">
      <dgm:prSet presAssocID="{C6DDAAC5-AA41-4DEF-9F8F-E8F57BC5B70F}" presName="ThreeNodes_1_text" presStyleLbl="node1" presStyleIdx="2" presStyleCnt="3">
        <dgm:presLayoutVars>
          <dgm:bulletEnabled val="1"/>
        </dgm:presLayoutVars>
      </dgm:prSet>
      <dgm:spPr/>
    </dgm:pt>
    <dgm:pt modelId="{5D8238FE-11EC-4CAD-AF5A-6A897B6906CF}" type="pres">
      <dgm:prSet presAssocID="{C6DDAAC5-AA41-4DEF-9F8F-E8F57BC5B70F}" presName="ThreeNodes_2_text" presStyleLbl="node1" presStyleIdx="2" presStyleCnt="3">
        <dgm:presLayoutVars>
          <dgm:bulletEnabled val="1"/>
        </dgm:presLayoutVars>
      </dgm:prSet>
      <dgm:spPr/>
    </dgm:pt>
    <dgm:pt modelId="{7DCFD084-04CA-4A35-95C1-12CE6A536E95}" type="pres">
      <dgm:prSet presAssocID="{C6DDAAC5-AA41-4DEF-9F8F-E8F57BC5B70F}" presName="ThreeNodes_3_text" presStyleLbl="node1" presStyleIdx="2" presStyleCnt="3">
        <dgm:presLayoutVars>
          <dgm:bulletEnabled val="1"/>
        </dgm:presLayoutVars>
      </dgm:prSet>
      <dgm:spPr/>
    </dgm:pt>
  </dgm:ptLst>
  <dgm:cxnLst>
    <dgm:cxn modelId="{04A35C2A-CE38-4004-BD80-F25A16CB1CCE}" type="presOf" srcId="{55D72538-EA37-40AA-98D2-37069F366A08}" destId="{C5508EA1-89AF-428C-8463-78A7041C9DF0}" srcOrd="1" destOrd="0" presId="urn:microsoft.com/office/officeart/2005/8/layout/vProcess5"/>
    <dgm:cxn modelId="{073AA35B-38C0-49FB-AD49-64F33BEAC111}" type="presOf" srcId="{8A69AABD-C626-4607-96A9-EC435A9C85FB}" destId="{88BCF244-49BA-42C2-BC31-D3FBFC0EE852}" srcOrd="0" destOrd="0" presId="urn:microsoft.com/office/officeart/2005/8/layout/vProcess5"/>
    <dgm:cxn modelId="{7EF4365D-FC00-4B35-A7DD-6D2409590F88}" type="presOf" srcId="{918656B0-89A9-4720-87CA-4D089A26EE92}" destId="{9881FBA8-E997-447A-A96B-85C706E44906}" srcOrd="0" destOrd="0" presId="urn:microsoft.com/office/officeart/2005/8/layout/vProcess5"/>
    <dgm:cxn modelId="{6BA41760-7DFC-4C6E-8B0C-70C88D403C3A}" srcId="{C6DDAAC5-AA41-4DEF-9F8F-E8F57BC5B70F}" destId="{55D72538-EA37-40AA-98D2-37069F366A08}" srcOrd="0" destOrd="0" parTransId="{1C2CB5B5-6CF8-494C-852E-793B7DD6B819}" sibTransId="{5FC02153-F53B-46CF-B58C-75C69C76705C}"/>
    <dgm:cxn modelId="{E9F7F764-68B0-4628-9FB4-668005C77C27}" type="presOf" srcId="{8A69AABD-C626-4607-96A9-EC435A9C85FB}" destId="{7DCFD084-04CA-4A35-95C1-12CE6A536E95}" srcOrd="1" destOrd="0" presId="urn:microsoft.com/office/officeart/2005/8/layout/vProcess5"/>
    <dgm:cxn modelId="{BDC9FD49-4907-453F-A241-CCB8916B5197}" type="presOf" srcId="{5FC02153-F53B-46CF-B58C-75C69C76705C}" destId="{A29A4755-5679-493F-8B5D-6D01728979D1}" srcOrd="0" destOrd="0" presId="urn:microsoft.com/office/officeart/2005/8/layout/vProcess5"/>
    <dgm:cxn modelId="{6ECE9776-26E1-4855-8698-631167047F80}" type="presOf" srcId="{08AC8BBB-1D48-45C6-A73F-AD3A31A8C650}" destId="{5D8238FE-11EC-4CAD-AF5A-6A897B6906CF}" srcOrd="1" destOrd="0" presId="urn:microsoft.com/office/officeart/2005/8/layout/vProcess5"/>
    <dgm:cxn modelId="{C94D8659-68C8-4EEA-9164-97DA73270FB0}" type="presOf" srcId="{C6DDAAC5-AA41-4DEF-9F8F-E8F57BC5B70F}" destId="{4D645BD8-46BA-4F69-8D2E-02BE0858FD9E}" srcOrd="0" destOrd="0" presId="urn:microsoft.com/office/officeart/2005/8/layout/vProcess5"/>
    <dgm:cxn modelId="{9B3DA67D-B0CD-4BB6-942E-825E8A124B70}" type="presOf" srcId="{08AC8BBB-1D48-45C6-A73F-AD3A31A8C650}" destId="{4C59DD3F-7152-4245-9A2D-879365BAE8C5}" srcOrd="0" destOrd="0" presId="urn:microsoft.com/office/officeart/2005/8/layout/vProcess5"/>
    <dgm:cxn modelId="{2A6612B3-3E35-4076-A401-A78745AC28EF}" srcId="{C6DDAAC5-AA41-4DEF-9F8F-E8F57BC5B70F}" destId="{08AC8BBB-1D48-45C6-A73F-AD3A31A8C650}" srcOrd="1" destOrd="0" parTransId="{EDD06F81-B489-4E00-A78E-4CD24DF5E925}" sibTransId="{918656B0-89A9-4720-87CA-4D089A26EE92}"/>
    <dgm:cxn modelId="{6AD9DEC5-8496-4293-8596-887BF3E971D3}" type="presOf" srcId="{55D72538-EA37-40AA-98D2-37069F366A08}" destId="{2632F9A7-7005-4E20-95C3-8AD007D35EDF}" srcOrd="0" destOrd="0" presId="urn:microsoft.com/office/officeart/2005/8/layout/vProcess5"/>
    <dgm:cxn modelId="{B6ADEAFA-5E09-488A-B428-C3469B6045EF}" srcId="{C6DDAAC5-AA41-4DEF-9F8F-E8F57BC5B70F}" destId="{8A69AABD-C626-4607-96A9-EC435A9C85FB}" srcOrd="2" destOrd="0" parTransId="{A6E299EC-9600-44D7-A0E6-FEA525E6F0F7}" sibTransId="{60C162BD-AD19-4802-9746-5320953749AD}"/>
    <dgm:cxn modelId="{7FE1B976-8485-4E87-955F-39EB632EBFBA}" type="presParOf" srcId="{4D645BD8-46BA-4F69-8D2E-02BE0858FD9E}" destId="{08DCB015-DF59-484E-B343-D7D2B1D417D6}" srcOrd="0" destOrd="0" presId="urn:microsoft.com/office/officeart/2005/8/layout/vProcess5"/>
    <dgm:cxn modelId="{576D489D-B900-4A9B-A721-BE043BEE018E}" type="presParOf" srcId="{4D645BD8-46BA-4F69-8D2E-02BE0858FD9E}" destId="{2632F9A7-7005-4E20-95C3-8AD007D35EDF}" srcOrd="1" destOrd="0" presId="urn:microsoft.com/office/officeart/2005/8/layout/vProcess5"/>
    <dgm:cxn modelId="{6E5D6D28-BB00-41BB-B3A2-51DE52BDD421}" type="presParOf" srcId="{4D645BD8-46BA-4F69-8D2E-02BE0858FD9E}" destId="{4C59DD3F-7152-4245-9A2D-879365BAE8C5}" srcOrd="2" destOrd="0" presId="urn:microsoft.com/office/officeart/2005/8/layout/vProcess5"/>
    <dgm:cxn modelId="{16A2E99B-1909-46F8-B59F-842A1979EB24}" type="presParOf" srcId="{4D645BD8-46BA-4F69-8D2E-02BE0858FD9E}" destId="{88BCF244-49BA-42C2-BC31-D3FBFC0EE852}" srcOrd="3" destOrd="0" presId="urn:microsoft.com/office/officeart/2005/8/layout/vProcess5"/>
    <dgm:cxn modelId="{0ADB997C-FE38-45A5-941E-7FBD1E35C0EA}" type="presParOf" srcId="{4D645BD8-46BA-4F69-8D2E-02BE0858FD9E}" destId="{A29A4755-5679-493F-8B5D-6D01728979D1}" srcOrd="4" destOrd="0" presId="urn:microsoft.com/office/officeart/2005/8/layout/vProcess5"/>
    <dgm:cxn modelId="{00CC52AE-FF17-43E4-82C1-4F6A70117782}" type="presParOf" srcId="{4D645BD8-46BA-4F69-8D2E-02BE0858FD9E}" destId="{9881FBA8-E997-447A-A96B-85C706E44906}" srcOrd="5" destOrd="0" presId="urn:microsoft.com/office/officeart/2005/8/layout/vProcess5"/>
    <dgm:cxn modelId="{64C78A53-A62F-4B28-BDCD-F7D3BDAA5DCE}" type="presParOf" srcId="{4D645BD8-46BA-4F69-8D2E-02BE0858FD9E}" destId="{C5508EA1-89AF-428C-8463-78A7041C9DF0}" srcOrd="6" destOrd="0" presId="urn:microsoft.com/office/officeart/2005/8/layout/vProcess5"/>
    <dgm:cxn modelId="{7ECD320E-A620-414B-9EA8-86632BEA7D92}" type="presParOf" srcId="{4D645BD8-46BA-4F69-8D2E-02BE0858FD9E}" destId="{5D8238FE-11EC-4CAD-AF5A-6A897B6906CF}" srcOrd="7" destOrd="0" presId="urn:microsoft.com/office/officeart/2005/8/layout/vProcess5"/>
    <dgm:cxn modelId="{04DD1532-324B-4DD2-BF89-79DD33CFB00E}" type="presParOf" srcId="{4D645BD8-46BA-4F69-8D2E-02BE0858FD9E}" destId="{7DCFD084-04CA-4A35-95C1-12CE6A536E95}"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86BC7C7-8248-4BEE-B32B-4573E735475B}"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664E4445-20AA-4DDB-BD55-B3888D9E0E21}">
      <dgm:prSet/>
      <dgm:spPr/>
      <dgm:t>
        <a:bodyPr/>
        <a:lstStyle/>
        <a:p>
          <a:r>
            <a:rPr lang="en-IN" b="1" baseline="0"/>
            <a:t>Customer Segmentation</a:t>
          </a:r>
          <a:endParaRPr lang="en-US"/>
        </a:p>
      </dgm:t>
    </dgm:pt>
    <dgm:pt modelId="{69031439-FFC6-49E7-A0F8-B840AF09C202}" type="parTrans" cxnId="{08419FBF-DD50-4C17-BBCF-B634E0DE7565}">
      <dgm:prSet/>
      <dgm:spPr/>
      <dgm:t>
        <a:bodyPr/>
        <a:lstStyle/>
        <a:p>
          <a:endParaRPr lang="en-US"/>
        </a:p>
      </dgm:t>
    </dgm:pt>
    <dgm:pt modelId="{5B15F679-2E29-4CEA-8DD4-96557F935103}" type="sibTrans" cxnId="{08419FBF-DD50-4C17-BBCF-B634E0DE7565}">
      <dgm:prSet/>
      <dgm:spPr/>
      <dgm:t>
        <a:bodyPr/>
        <a:lstStyle/>
        <a:p>
          <a:endParaRPr lang="en-US"/>
        </a:p>
      </dgm:t>
    </dgm:pt>
    <dgm:pt modelId="{722C5C15-76C4-458E-918A-411C5D1125C2}">
      <dgm:prSet/>
      <dgm:spPr/>
      <dgm:t>
        <a:bodyPr/>
        <a:lstStyle/>
        <a:p>
          <a:r>
            <a:rPr lang="en-IN" baseline="0"/>
            <a:t>Step 1: Collecting Customer Data (Transactional data): This step involves the collection of transactional customer data comprises of their static (Eg: Age, Gender etc.) and dynamic data (Eg: Purchase frequency etc.) [1] from shopping vendors.</a:t>
          </a:r>
          <a:endParaRPr lang="en-US"/>
        </a:p>
      </dgm:t>
    </dgm:pt>
    <dgm:pt modelId="{3D2C0A3E-5A18-4010-908E-D181648C387D}" type="parTrans" cxnId="{D40748AE-7AEB-43CE-8C49-F61D562EBEA3}">
      <dgm:prSet/>
      <dgm:spPr/>
      <dgm:t>
        <a:bodyPr/>
        <a:lstStyle/>
        <a:p>
          <a:endParaRPr lang="en-US"/>
        </a:p>
      </dgm:t>
    </dgm:pt>
    <dgm:pt modelId="{1146B789-1261-4C7B-A682-42F89D3318A8}" type="sibTrans" cxnId="{D40748AE-7AEB-43CE-8C49-F61D562EBEA3}">
      <dgm:prSet/>
      <dgm:spPr/>
      <dgm:t>
        <a:bodyPr/>
        <a:lstStyle/>
        <a:p>
          <a:endParaRPr lang="en-US"/>
        </a:p>
      </dgm:t>
    </dgm:pt>
    <dgm:pt modelId="{E00D5F2A-215C-48BC-8EB2-DFD59C9E09C9}" type="pres">
      <dgm:prSet presAssocID="{986BC7C7-8248-4BEE-B32B-4573E735475B}" presName="linear" presStyleCnt="0">
        <dgm:presLayoutVars>
          <dgm:animLvl val="lvl"/>
          <dgm:resizeHandles val="exact"/>
        </dgm:presLayoutVars>
      </dgm:prSet>
      <dgm:spPr/>
    </dgm:pt>
    <dgm:pt modelId="{77D2908E-7FB5-4119-9F1D-DE62949F1887}" type="pres">
      <dgm:prSet presAssocID="{664E4445-20AA-4DDB-BD55-B3888D9E0E21}" presName="parentText" presStyleLbl="node1" presStyleIdx="0" presStyleCnt="2">
        <dgm:presLayoutVars>
          <dgm:chMax val="0"/>
          <dgm:bulletEnabled val="1"/>
        </dgm:presLayoutVars>
      </dgm:prSet>
      <dgm:spPr/>
    </dgm:pt>
    <dgm:pt modelId="{255941A3-86E6-46D7-BFE8-9EDD003DA89E}" type="pres">
      <dgm:prSet presAssocID="{5B15F679-2E29-4CEA-8DD4-96557F935103}" presName="spacer" presStyleCnt="0"/>
      <dgm:spPr/>
    </dgm:pt>
    <dgm:pt modelId="{1240BBCE-736D-4C7C-A7BB-6ECD2E8FE600}" type="pres">
      <dgm:prSet presAssocID="{722C5C15-76C4-458E-918A-411C5D1125C2}" presName="parentText" presStyleLbl="node1" presStyleIdx="1" presStyleCnt="2">
        <dgm:presLayoutVars>
          <dgm:chMax val="0"/>
          <dgm:bulletEnabled val="1"/>
        </dgm:presLayoutVars>
      </dgm:prSet>
      <dgm:spPr/>
    </dgm:pt>
  </dgm:ptLst>
  <dgm:cxnLst>
    <dgm:cxn modelId="{D40748AE-7AEB-43CE-8C49-F61D562EBEA3}" srcId="{986BC7C7-8248-4BEE-B32B-4573E735475B}" destId="{722C5C15-76C4-458E-918A-411C5D1125C2}" srcOrd="1" destOrd="0" parTransId="{3D2C0A3E-5A18-4010-908E-D181648C387D}" sibTransId="{1146B789-1261-4C7B-A682-42F89D3318A8}"/>
    <dgm:cxn modelId="{08419FBF-DD50-4C17-BBCF-B634E0DE7565}" srcId="{986BC7C7-8248-4BEE-B32B-4573E735475B}" destId="{664E4445-20AA-4DDB-BD55-B3888D9E0E21}" srcOrd="0" destOrd="0" parTransId="{69031439-FFC6-49E7-A0F8-B840AF09C202}" sibTransId="{5B15F679-2E29-4CEA-8DD4-96557F935103}"/>
    <dgm:cxn modelId="{F74438C9-B95A-449F-80C4-607053866F8E}" type="presOf" srcId="{986BC7C7-8248-4BEE-B32B-4573E735475B}" destId="{E00D5F2A-215C-48BC-8EB2-DFD59C9E09C9}" srcOrd="0" destOrd="0" presId="urn:microsoft.com/office/officeart/2005/8/layout/vList2"/>
    <dgm:cxn modelId="{EBDD0CD8-3C4A-4168-99C7-859A4CD4B7D9}" type="presOf" srcId="{722C5C15-76C4-458E-918A-411C5D1125C2}" destId="{1240BBCE-736D-4C7C-A7BB-6ECD2E8FE600}" srcOrd="0" destOrd="0" presId="urn:microsoft.com/office/officeart/2005/8/layout/vList2"/>
    <dgm:cxn modelId="{51069DDE-19FB-4995-950B-86AFD325DEE0}" type="presOf" srcId="{664E4445-20AA-4DDB-BD55-B3888D9E0E21}" destId="{77D2908E-7FB5-4119-9F1D-DE62949F1887}" srcOrd="0" destOrd="0" presId="urn:microsoft.com/office/officeart/2005/8/layout/vList2"/>
    <dgm:cxn modelId="{B39DB2A1-702D-4B7E-991E-3F5A81A2657A}" type="presParOf" srcId="{E00D5F2A-215C-48BC-8EB2-DFD59C9E09C9}" destId="{77D2908E-7FB5-4119-9F1D-DE62949F1887}" srcOrd="0" destOrd="0" presId="urn:microsoft.com/office/officeart/2005/8/layout/vList2"/>
    <dgm:cxn modelId="{466E6D03-80F7-46F1-99B6-7852C384CC43}" type="presParOf" srcId="{E00D5F2A-215C-48BC-8EB2-DFD59C9E09C9}" destId="{255941A3-86E6-46D7-BFE8-9EDD003DA89E}" srcOrd="1" destOrd="0" presId="urn:microsoft.com/office/officeart/2005/8/layout/vList2"/>
    <dgm:cxn modelId="{A12AD569-7813-4635-9A54-B2353F6B0653}" type="presParOf" srcId="{E00D5F2A-215C-48BC-8EB2-DFD59C9E09C9}" destId="{1240BBCE-736D-4C7C-A7BB-6ECD2E8FE60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53FA735-2F81-438A-9484-C1446F5AEE15}"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7D977EFD-9D7C-4571-958C-0E024966F455}">
      <dgm:prSet/>
      <dgm:spPr/>
      <dgm:t>
        <a:bodyPr/>
        <a:lstStyle/>
        <a:p>
          <a:r>
            <a:rPr lang="en-IN" b="1"/>
            <a:t>Pre-processing of Data: </a:t>
          </a:r>
          <a:endParaRPr lang="en-US"/>
        </a:p>
      </dgm:t>
    </dgm:pt>
    <dgm:pt modelId="{C3CD8021-3D8B-4CD3-9B6E-2FB17D95D21A}" type="parTrans" cxnId="{58ED0855-B97F-4DB2-8C8D-CFE1E91D50E8}">
      <dgm:prSet/>
      <dgm:spPr/>
      <dgm:t>
        <a:bodyPr/>
        <a:lstStyle/>
        <a:p>
          <a:endParaRPr lang="en-US"/>
        </a:p>
      </dgm:t>
    </dgm:pt>
    <dgm:pt modelId="{C5595AB3-31DA-4DA8-88F7-724DE0BFEFE4}" type="sibTrans" cxnId="{58ED0855-B97F-4DB2-8C8D-CFE1E91D50E8}">
      <dgm:prSet/>
      <dgm:spPr/>
      <dgm:t>
        <a:bodyPr/>
        <a:lstStyle/>
        <a:p>
          <a:endParaRPr lang="en-US"/>
        </a:p>
      </dgm:t>
    </dgm:pt>
    <dgm:pt modelId="{615991E7-DDB0-4B63-839D-7F845C6AA23B}">
      <dgm:prSet/>
      <dgm:spPr/>
      <dgm:t>
        <a:bodyPr/>
        <a:lstStyle/>
        <a:p>
          <a:r>
            <a:rPr lang="en-IN"/>
            <a:t>Pre-processing of the data is one of the important steps for the accuracy of predictive model. In this step, the collected data will be cleaned, and relevant features will be extracted. Feature selection is a data reduction technique which is responsible for extracting relevant features required for input vector of predictive model. This acts as pre-processing steps for creating subset of original features by excluding those features which are redundant.</a:t>
          </a:r>
          <a:endParaRPr lang="en-US"/>
        </a:p>
      </dgm:t>
    </dgm:pt>
    <dgm:pt modelId="{A498D35D-53E6-42B8-9C89-049D99783151}" type="parTrans" cxnId="{DFCA497B-706D-4C3D-BA80-75ACBE412F05}">
      <dgm:prSet/>
      <dgm:spPr/>
      <dgm:t>
        <a:bodyPr/>
        <a:lstStyle/>
        <a:p>
          <a:endParaRPr lang="en-US"/>
        </a:p>
      </dgm:t>
    </dgm:pt>
    <dgm:pt modelId="{5F05C53F-C5E7-4803-BAFC-CAAEA160065B}" type="sibTrans" cxnId="{DFCA497B-706D-4C3D-BA80-75ACBE412F05}">
      <dgm:prSet/>
      <dgm:spPr/>
      <dgm:t>
        <a:bodyPr/>
        <a:lstStyle/>
        <a:p>
          <a:endParaRPr lang="en-US"/>
        </a:p>
      </dgm:t>
    </dgm:pt>
    <dgm:pt modelId="{3D1793A4-B732-45D3-9AB4-E01059AC31A8}">
      <dgm:prSet/>
      <dgm:spPr/>
      <dgm:t>
        <a:bodyPr/>
        <a:lstStyle/>
        <a:p>
          <a:r>
            <a:rPr lang="en-US" dirty="0"/>
            <a:t>Proposes correlation technique for extracting relevant features. Correlation measures the relationship between two features. Basically, it simply filters those features which are not redundant to form subset of original features. To measure the association between features correlation coefficient is calculated between two features and based on its value. </a:t>
          </a:r>
        </a:p>
      </dgm:t>
    </dgm:pt>
    <dgm:pt modelId="{91C0E531-020F-4F3D-9284-41541B180E97}" type="parTrans" cxnId="{916C9A32-D9C1-4330-AE55-71EDF17A09EC}">
      <dgm:prSet/>
      <dgm:spPr/>
      <dgm:t>
        <a:bodyPr/>
        <a:lstStyle/>
        <a:p>
          <a:endParaRPr lang="en-US"/>
        </a:p>
      </dgm:t>
    </dgm:pt>
    <dgm:pt modelId="{5CC34E4E-5C56-45B6-8E0A-C2095A752507}" type="sibTrans" cxnId="{916C9A32-D9C1-4330-AE55-71EDF17A09EC}">
      <dgm:prSet/>
      <dgm:spPr/>
      <dgm:t>
        <a:bodyPr/>
        <a:lstStyle/>
        <a:p>
          <a:endParaRPr lang="en-US"/>
        </a:p>
      </dgm:t>
    </dgm:pt>
    <dgm:pt modelId="{6DD4A084-CE05-45BE-99C9-49CB333EC03E}" type="pres">
      <dgm:prSet presAssocID="{C53FA735-2F81-438A-9484-C1446F5AEE15}" presName="vert0" presStyleCnt="0">
        <dgm:presLayoutVars>
          <dgm:dir/>
          <dgm:animOne val="branch"/>
          <dgm:animLvl val="lvl"/>
        </dgm:presLayoutVars>
      </dgm:prSet>
      <dgm:spPr/>
    </dgm:pt>
    <dgm:pt modelId="{EA64B00C-8ED4-4340-9356-C017B0060BC4}" type="pres">
      <dgm:prSet presAssocID="{7D977EFD-9D7C-4571-958C-0E024966F455}" presName="thickLine" presStyleLbl="alignNode1" presStyleIdx="0" presStyleCnt="3"/>
      <dgm:spPr/>
    </dgm:pt>
    <dgm:pt modelId="{A26DB361-9F49-47FF-9372-D2D98AA59639}" type="pres">
      <dgm:prSet presAssocID="{7D977EFD-9D7C-4571-958C-0E024966F455}" presName="horz1" presStyleCnt="0"/>
      <dgm:spPr/>
    </dgm:pt>
    <dgm:pt modelId="{AE046393-F7FD-41D5-A946-A287BA116776}" type="pres">
      <dgm:prSet presAssocID="{7D977EFD-9D7C-4571-958C-0E024966F455}" presName="tx1" presStyleLbl="revTx" presStyleIdx="0" presStyleCnt="3"/>
      <dgm:spPr/>
    </dgm:pt>
    <dgm:pt modelId="{02F710C1-6FC1-4F1A-8675-1F516FB9A63E}" type="pres">
      <dgm:prSet presAssocID="{7D977EFD-9D7C-4571-958C-0E024966F455}" presName="vert1" presStyleCnt="0"/>
      <dgm:spPr/>
    </dgm:pt>
    <dgm:pt modelId="{5AFD57B8-BC3D-42EE-A196-3392381C0345}" type="pres">
      <dgm:prSet presAssocID="{615991E7-DDB0-4B63-839D-7F845C6AA23B}" presName="thickLine" presStyleLbl="alignNode1" presStyleIdx="1" presStyleCnt="3"/>
      <dgm:spPr/>
    </dgm:pt>
    <dgm:pt modelId="{F15D3CEC-1242-4944-BFDA-87A00940CFC9}" type="pres">
      <dgm:prSet presAssocID="{615991E7-DDB0-4B63-839D-7F845C6AA23B}" presName="horz1" presStyleCnt="0"/>
      <dgm:spPr/>
    </dgm:pt>
    <dgm:pt modelId="{BBBA8685-51DE-411F-A996-7658436C66F3}" type="pres">
      <dgm:prSet presAssocID="{615991E7-DDB0-4B63-839D-7F845C6AA23B}" presName="tx1" presStyleLbl="revTx" presStyleIdx="1" presStyleCnt="3"/>
      <dgm:spPr/>
    </dgm:pt>
    <dgm:pt modelId="{09D0A72E-E256-41FC-BA49-B50B9B12DC3B}" type="pres">
      <dgm:prSet presAssocID="{615991E7-DDB0-4B63-839D-7F845C6AA23B}" presName="vert1" presStyleCnt="0"/>
      <dgm:spPr/>
    </dgm:pt>
    <dgm:pt modelId="{4C9F38B3-19D9-4884-8BA2-D3EDE922D606}" type="pres">
      <dgm:prSet presAssocID="{3D1793A4-B732-45D3-9AB4-E01059AC31A8}" presName="thickLine" presStyleLbl="alignNode1" presStyleIdx="2" presStyleCnt="3"/>
      <dgm:spPr/>
    </dgm:pt>
    <dgm:pt modelId="{41D04903-5CCB-4415-A033-4172047EF6A0}" type="pres">
      <dgm:prSet presAssocID="{3D1793A4-B732-45D3-9AB4-E01059AC31A8}" presName="horz1" presStyleCnt="0"/>
      <dgm:spPr/>
    </dgm:pt>
    <dgm:pt modelId="{D2801A96-D51E-477D-806C-C4F944CF3156}" type="pres">
      <dgm:prSet presAssocID="{3D1793A4-B732-45D3-9AB4-E01059AC31A8}" presName="tx1" presStyleLbl="revTx" presStyleIdx="2" presStyleCnt="3"/>
      <dgm:spPr/>
    </dgm:pt>
    <dgm:pt modelId="{185E2C30-F46B-46A5-AFEF-949981502DA8}" type="pres">
      <dgm:prSet presAssocID="{3D1793A4-B732-45D3-9AB4-E01059AC31A8}" presName="vert1" presStyleCnt="0"/>
      <dgm:spPr/>
    </dgm:pt>
  </dgm:ptLst>
  <dgm:cxnLst>
    <dgm:cxn modelId="{916C9A32-D9C1-4330-AE55-71EDF17A09EC}" srcId="{C53FA735-2F81-438A-9484-C1446F5AEE15}" destId="{3D1793A4-B732-45D3-9AB4-E01059AC31A8}" srcOrd="2" destOrd="0" parTransId="{91C0E531-020F-4F3D-9284-41541B180E97}" sibTransId="{5CC34E4E-5C56-45B6-8E0A-C2095A752507}"/>
    <dgm:cxn modelId="{AB2EB25D-1507-4D47-A64F-BF9972F9512D}" type="presOf" srcId="{3D1793A4-B732-45D3-9AB4-E01059AC31A8}" destId="{D2801A96-D51E-477D-806C-C4F944CF3156}" srcOrd="0" destOrd="0" presId="urn:microsoft.com/office/officeart/2008/layout/LinedList"/>
    <dgm:cxn modelId="{93275C6E-CD7A-4FD1-BC14-F5506A32D0EF}" type="presOf" srcId="{615991E7-DDB0-4B63-839D-7F845C6AA23B}" destId="{BBBA8685-51DE-411F-A996-7658436C66F3}" srcOrd="0" destOrd="0" presId="urn:microsoft.com/office/officeart/2008/layout/LinedList"/>
    <dgm:cxn modelId="{58ED0855-B97F-4DB2-8C8D-CFE1E91D50E8}" srcId="{C53FA735-2F81-438A-9484-C1446F5AEE15}" destId="{7D977EFD-9D7C-4571-958C-0E024966F455}" srcOrd="0" destOrd="0" parTransId="{C3CD8021-3D8B-4CD3-9B6E-2FB17D95D21A}" sibTransId="{C5595AB3-31DA-4DA8-88F7-724DE0BFEFE4}"/>
    <dgm:cxn modelId="{DFCA497B-706D-4C3D-BA80-75ACBE412F05}" srcId="{C53FA735-2F81-438A-9484-C1446F5AEE15}" destId="{615991E7-DDB0-4B63-839D-7F845C6AA23B}" srcOrd="1" destOrd="0" parTransId="{A498D35D-53E6-42B8-9C89-049D99783151}" sibTransId="{5F05C53F-C5E7-4803-BAFC-CAAEA160065B}"/>
    <dgm:cxn modelId="{23CF7A81-4891-4885-822A-AB467F764C2C}" type="presOf" srcId="{C53FA735-2F81-438A-9484-C1446F5AEE15}" destId="{6DD4A084-CE05-45BE-99C9-49CB333EC03E}" srcOrd="0" destOrd="0" presId="urn:microsoft.com/office/officeart/2008/layout/LinedList"/>
    <dgm:cxn modelId="{E466E1D3-52FB-40E2-939D-7202B91437F1}" type="presOf" srcId="{7D977EFD-9D7C-4571-958C-0E024966F455}" destId="{AE046393-F7FD-41D5-A946-A287BA116776}" srcOrd="0" destOrd="0" presId="urn:microsoft.com/office/officeart/2008/layout/LinedList"/>
    <dgm:cxn modelId="{43B80E70-61CD-4599-883C-1991AF32A50B}" type="presParOf" srcId="{6DD4A084-CE05-45BE-99C9-49CB333EC03E}" destId="{EA64B00C-8ED4-4340-9356-C017B0060BC4}" srcOrd="0" destOrd="0" presId="urn:microsoft.com/office/officeart/2008/layout/LinedList"/>
    <dgm:cxn modelId="{C970D137-6588-496D-BC3F-070ADF6760AC}" type="presParOf" srcId="{6DD4A084-CE05-45BE-99C9-49CB333EC03E}" destId="{A26DB361-9F49-47FF-9372-D2D98AA59639}" srcOrd="1" destOrd="0" presId="urn:microsoft.com/office/officeart/2008/layout/LinedList"/>
    <dgm:cxn modelId="{6F72D431-E1F1-4A3D-9CE9-B6A42D4710AE}" type="presParOf" srcId="{A26DB361-9F49-47FF-9372-D2D98AA59639}" destId="{AE046393-F7FD-41D5-A946-A287BA116776}" srcOrd="0" destOrd="0" presId="urn:microsoft.com/office/officeart/2008/layout/LinedList"/>
    <dgm:cxn modelId="{2974486E-A5BC-4C97-AC2B-9CD4DB33C007}" type="presParOf" srcId="{A26DB361-9F49-47FF-9372-D2D98AA59639}" destId="{02F710C1-6FC1-4F1A-8675-1F516FB9A63E}" srcOrd="1" destOrd="0" presId="urn:microsoft.com/office/officeart/2008/layout/LinedList"/>
    <dgm:cxn modelId="{FBF754B4-DF6C-4059-80B1-0AE716C9465A}" type="presParOf" srcId="{6DD4A084-CE05-45BE-99C9-49CB333EC03E}" destId="{5AFD57B8-BC3D-42EE-A196-3392381C0345}" srcOrd="2" destOrd="0" presId="urn:microsoft.com/office/officeart/2008/layout/LinedList"/>
    <dgm:cxn modelId="{7D904A9B-576E-4B5A-9E76-BF0B88C487AB}" type="presParOf" srcId="{6DD4A084-CE05-45BE-99C9-49CB333EC03E}" destId="{F15D3CEC-1242-4944-BFDA-87A00940CFC9}" srcOrd="3" destOrd="0" presId="urn:microsoft.com/office/officeart/2008/layout/LinedList"/>
    <dgm:cxn modelId="{AE959FA8-9566-41B5-8939-1A9F2FEACD3A}" type="presParOf" srcId="{F15D3CEC-1242-4944-BFDA-87A00940CFC9}" destId="{BBBA8685-51DE-411F-A996-7658436C66F3}" srcOrd="0" destOrd="0" presId="urn:microsoft.com/office/officeart/2008/layout/LinedList"/>
    <dgm:cxn modelId="{86912E12-2C80-4084-85B8-CB69A949B6FB}" type="presParOf" srcId="{F15D3CEC-1242-4944-BFDA-87A00940CFC9}" destId="{09D0A72E-E256-41FC-BA49-B50B9B12DC3B}" srcOrd="1" destOrd="0" presId="urn:microsoft.com/office/officeart/2008/layout/LinedList"/>
    <dgm:cxn modelId="{D6D56C8A-FFBC-4514-9157-10A20C6E172C}" type="presParOf" srcId="{6DD4A084-CE05-45BE-99C9-49CB333EC03E}" destId="{4C9F38B3-19D9-4884-8BA2-D3EDE922D606}" srcOrd="4" destOrd="0" presId="urn:microsoft.com/office/officeart/2008/layout/LinedList"/>
    <dgm:cxn modelId="{46E202D3-52D0-4B0C-97B0-43FDC0791398}" type="presParOf" srcId="{6DD4A084-CE05-45BE-99C9-49CB333EC03E}" destId="{41D04903-5CCB-4415-A033-4172047EF6A0}" srcOrd="5" destOrd="0" presId="urn:microsoft.com/office/officeart/2008/layout/LinedList"/>
    <dgm:cxn modelId="{7B429A57-F2C9-4F46-AB8F-92C8D8421A33}" type="presParOf" srcId="{41D04903-5CCB-4415-A033-4172047EF6A0}" destId="{D2801A96-D51E-477D-806C-C4F944CF3156}" srcOrd="0" destOrd="0" presId="urn:microsoft.com/office/officeart/2008/layout/LinedList"/>
    <dgm:cxn modelId="{EA3F32F6-F837-41D2-987F-EDA18574913A}" type="presParOf" srcId="{41D04903-5CCB-4415-A033-4172047EF6A0}" destId="{185E2C30-F46B-46A5-AFEF-949981502DA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DB5C489-C064-4066-890A-17E225756E28}"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9400039F-E4E9-409C-A669-811302C1746C}">
      <dgm:prSet/>
      <dgm:spPr/>
      <dgm:t>
        <a:bodyPr/>
        <a:lstStyle/>
        <a:p>
          <a:r>
            <a:rPr lang="en-IN"/>
            <a:t>In this data science project, we went through the customer segmentation model. We developed this using a class of machine learning known as unsupervised learning. Specifically, we made use of a clustering algorithm called K-means clustering. We analysed and visualized the data and then proceeded to implement our algorithm. </a:t>
          </a:r>
          <a:endParaRPr lang="en-US"/>
        </a:p>
      </dgm:t>
    </dgm:pt>
    <dgm:pt modelId="{0394E8C1-62B1-4EAA-A3C0-BCFB481A3E64}" type="parTrans" cxnId="{B604665F-05E7-43A0-8CA6-264582908097}">
      <dgm:prSet/>
      <dgm:spPr/>
      <dgm:t>
        <a:bodyPr/>
        <a:lstStyle/>
        <a:p>
          <a:endParaRPr lang="en-US"/>
        </a:p>
      </dgm:t>
    </dgm:pt>
    <dgm:pt modelId="{9A810BD9-F78A-4D2F-945A-A90EE612BBC3}" type="sibTrans" cxnId="{B604665F-05E7-43A0-8CA6-264582908097}">
      <dgm:prSet/>
      <dgm:spPr/>
      <dgm:t>
        <a:bodyPr/>
        <a:lstStyle/>
        <a:p>
          <a:endParaRPr lang="en-US"/>
        </a:p>
      </dgm:t>
    </dgm:pt>
    <dgm:pt modelId="{C7B1FF6A-BA40-40A0-81DA-991226F0D22F}" type="pres">
      <dgm:prSet presAssocID="{CDB5C489-C064-4066-890A-17E225756E28}" presName="hierChild1" presStyleCnt="0">
        <dgm:presLayoutVars>
          <dgm:chPref val="1"/>
          <dgm:dir/>
          <dgm:animOne val="branch"/>
          <dgm:animLvl val="lvl"/>
          <dgm:resizeHandles/>
        </dgm:presLayoutVars>
      </dgm:prSet>
      <dgm:spPr/>
    </dgm:pt>
    <dgm:pt modelId="{9394EC78-27D6-4916-B797-481D2BF64346}" type="pres">
      <dgm:prSet presAssocID="{9400039F-E4E9-409C-A669-811302C1746C}" presName="hierRoot1" presStyleCnt="0"/>
      <dgm:spPr/>
    </dgm:pt>
    <dgm:pt modelId="{381277C7-E438-4547-9860-6801DAF0F42B}" type="pres">
      <dgm:prSet presAssocID="{9400039F-E4E9-409C-A669-811302C1746C}" presName="composite" presStyleCnt="0"/>
      <dgm:spPr/>
    </dgm:pt>
    <dgm:pt modelId="{098FE628-A658-4016-A443-79B2101897F4}" type="pres">
      <dgm:prSet presAssocID="{9400039F-E4E9-409C-A669-811302C1746C}" presName="background" presStyleLbl="node0" presStyleIdx="0" presStyleCnt="1"/>
      <dgm:spPr/>
    </dgm:pt>
    <dgm:pt modelId="{2D36B8C9-B047-4C03-8EEC-F8BB5CDD4D0C}" type="pres">
      <dgm:prSet presAssocID="{9400039F-E4E9-409C-A669-811302C1746C}" presName="text" presStyleLbl="fgAcc0" presStyleIdx="0" presStyleCnt="1">
        <dgm:presLayoutVars>
          <dgm:chPref val="3"/>
        </dgm:presLayoutVars>
      </dgm:prSet>
      <dgm:spPr/>
    </dgm:pt>
    <dgm:pt modelId="{934D1B6A-A480-4C63-8C77-F80B476005E7}" type="pres">
      <dgm:prSet presAssocID="{9400039F-E4E9-409C-A669-811302C1746C}" presName="hierChild2" presStyleCnt="0"/>
      <dgm:spPr/>
    </dgm:pt>
  </dgm:ptLst>
  <dgm:cxnLst>
    <dgm:cxn modelId="{B604665F-05E7-43A0-8CA6-264582908097}" srcId="{CDB5C489-C064-4066-890A-17E225756E28}" destId="{9400039F-E4E9-409C-A669-811302C1746C}" srcOrd="0" destOrd="0" parTransId="{0394E8C1-62B1-4EAA-A3C0-BCFB481A3E64}" sibTransId="{9A810BD9-F78A-4D2F-945A-A90EE612BBC3}"/>
    <dgm:cxn modelId="{3A683FC7-9303-42C5-BC7F-5C3EAC48FDAB}" type="presOf" srcId="{CDB5C489-C064-4066-890A-17E225756E28}" destId="{C7B1FF6A-BA40-40A0-81DA-991226F0D22F}" srcOrd="0" destOrd="0" presId="urn:microsoft.com/office/officeart/2005/8/layout/hierarchy1"/>
    <dgm:cxn modelId="{A561A0CE-7BCA-4A5C-919C-ADC2CAFA0266}" type="presOf" srcId="{9400039F-E4E9-409C-A669-811302C1746C}" destId="{2D36B8C9-B047-4C03-8EEC-F8BB5CDD4D0C}" srcOrd="0" destOrd="0" presId="urn:microsoft.com/office/officeart/2005/8/layout/hierarchy1"/>
    <dgm:cxn modelId="{D0F53A01-326C-4AFC-BDD7-9F36A2C78A01}" type="presParOf" srcId="{C7B1FF6A-BA40-40A0-81DA-991226F0D22F}" destId="{9394EC78-27D6-4916-B797-481D2BF64346}" srcOrd="0" destOrd="0" presId="urn:microsoft.com/office/officeart/2005/8/layout/hierarchy1"/>
    <dgm:cxn modelId="{F53E6E8D-9A3E-43B5-967F-7A0D49237A0B}" type="presParOf" srcId="{9394EC78-27D6-4916-B797-481D2BF64346}" destId="{381277C7-E438-4547-9860-6801DAF0F42B}" srcOrd="0" destOrd="0" presId="urn:microsoft.com/office/officeart/2005/8/layout/hierarchy1"/>
    <dgm:cxn modelId="{30FC7374-9707-4E78-8FD4-81EC7083B6FF}" type="presParOf" srcId="{381277C7-E438-4547-9860-6801DAF0F42B}" destId="{098FE628-A658-4016-A443-79B2101897F4}" srcOrd="0" destOrd="0" presId="urn:microsoft.com/office/officeart/2005/8/layout/hierarchy1"/>
    <dgm:cxn modelId="{BEFC643D-F925-4139-A4FF-FA3AA2074E44}" type="presParOf" srcId="{381277C7-E438-4547-9860-6801DAF0F42B}" destId="{2D36B8C9-B047-4C03-8EEC-F8BB5CDD4D0C}" srcOrd="1" destOrd="0" presId="urn:microsoft.com/office/officeart/2005/8/layout/hierarchy1"/>
    <dgm:cxn modelId="{1DCD6260-076D-4744-AD8D-52B2B03A7CFA}" type="presParOf" srcId="{9394EC78-27D6-4916-B797-481D2BF64346}" destId="{934D1B6A-A480-4C63-8C77-F80B476005E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B1CDDF-98D3-4FAA-832C-7BA9E5EACA09}">
      <dsp:nvSpPr>
        <dsp:cNvPr id="0" name=""/>
        <dsp:cNvSpPr/>
      </dsp:nvSpPr>
      <dsp:spPr>
        <a:xfrm>
          <a:off x="0" y="63188"/>
          <a:ext cx="8595360" cy="2077919"/>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An important marketing strategy that is widely used by businesses is customer segmentation. As previously stated, the point of customer segmentation is to split the user-base into smaller groups that can be targeted with specialized content and offers.</a:t>
          </a:r>
        </a:p>
      </dsp:txBody>
      <dsp:txXfrm>
        <a:off x="101436" y="164624"/>
        <a:ext cx="8392488" cy="1875047"/>
      </dsp:txXfrm>
    </dsp:sp>
    <dsp:sp modelId="{B0E57873-0744-4346-96F4-D23A2E1A8DC9}">
      <dsp:nvSpPr>
        <dsp:cNvPr id="0" name=""/>
        <dsp:cNvSpPr/>
      </dsp:nvSpPr>
      <dsp:spPr>
        <a:xfrm>
          <a:off x="0" y="2210228"/>
          <a:ext cx="8595360" cy="2077919"/>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produced customer groups are drawn from user behavior data which gives the business a deeper understanding of the types of users that exists in the system</a:t>
          </a:r>
        </a:p>
      </dsp:txBody>
      <dsp:txXfrm>
        <a:off x="101436" y="2311664"/>
        <a:ext cx="8392488" cy="18750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100DE7-8556-4AFE-89ED-D761F82B4D46}">
      <dsp:nvSpPr>
        <dsp:cNvPr id="0" name=""/>
        <dsp:cNvSpPr/>
      </dsp:nvSpPr>
      <dsp:spPr>
        <a:xfrm>
          <a:off x="0" y="537585"/>
          <a:ext cx="10315391" cy="740536"/>
        </a:xfrm>
        <a:prstGeom prst="roundRect">
          <a:avLst/>
        </a:prstGeom>
        <a:solidFill>
          <a:schemeClr val="accent5">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5">
              <a:hueOff val="0"/>
              <a:satOff val="0"/>
              <a:lumOff val="0"/>
              <a:alphaOff val="0"/>
              <a:shade val="35000"/>
              <a:satMod val="13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baseline="0"/>
            <a:t>The benefit of customer segmentation is twofold. </a:t>
          </a:r>
          <a:endParaRPr lang="en-US" sz="1900" kern="1200"/>
        </a:p>
      </dsp:txBody>
      <dsp:txXfrm>
        <a:off x="36150" y="573735"/>
        <a:ext cx="10243091" cy="668236"/>
      </dsp:txXfrm>
    </dsp:sp>
    <dsp:sp modelId="{2F81B2B6-5517-4AA0-A9EE-B5FD642F7D04}">
      <dsp:nvSpPr>
        <dsp:cNvPr id="0" name=""/>
        <dsp:cNvSpPr/>
      </dsp:nvSpPr>
      <dsp:spPr>
        <a:xfrm>
          <a:off x="0" y="1332842"/>
          <a:ext cx="10315391" cy="740536"/>
        </a:xfrm>
        <a:prstGeom prst="roundRect">
          <a:avLst/>
        </a:prstGeom>
        <a:solidFill>
          <a:schemeClr val="accent5">
            <a:hueOff val="30528"/>
            <a:satOff val="-17220"/>
            <a:lumOff val="-5817"/>
            <a:alphaOff val="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5">
              <a:hueOff val="30528"/>
              <a:satOff val="-17220"/>
              <a:lumOff val="-5817"/>
              <a:alphaOff val="0"/>
              <a:shade val="35000"/>
              <a:satMod val="13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baseline="0"/>
            <a:t>Firstly, a better knowledge about the types of users in a system can lead to better business and marketing strategies.</a:t>
          </a:r>
          <a:endParaRPr lang="en-US" sz="1900" kern="1200"/>
        </a:p>
      </dsp:txBody>
      <dsp:txXfrm>
        <a:off x="36150" y="1368992"/>
        <a:ext cx="10243091" cy="668236"/>
      </dsp:txXfrm>
    </dsp:sp>
    <dsp:sp modelId="{A82638AF-2C2A-4124-9E1B-CAD108DFD906}">
      <dsp:nvSpPr>
        <dsp:cNvPr id="0" name=""/>
        <dsp:cNvSpPr/>
      </dsp:nvSpPr>
      <dsp:spPr>
        <a:xfrm>
          <a:off x="0" y="2128099"/>
          <a:ext cx="10315391" cy="740536"/>
        </a:xfrm>
        <a:prstGeom prst="roundRect">
          <a:avLst/>
        </a:prstGeom>
        <a:solidFill>
          <a:schemeClr val="accent5">
            <a:hueOff val="61057"/>
            <a:satOff val="-34441"/>
            <a:lumOff val="-11633"/>
            <a:alphaOff val="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5">
              <a:hueOff val="61057"/>
              <a:satOff val="-34441"/>
              <a:lumOff val="-11633"/>
              <a:alphaOff val="0"/>
              <a:shade val="35000"/>
              <a:satMod val="13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baseline="0"/>
            <a:t>Secondly, a user is likely to use an application more often if he/she always receives relevant content. </a:t>
          </a:r>
          <a:endParaRPr lang="en-US" sz="1900" kern="1200"/>
        </a:p>
      </dsp:txBody>
      <dsp:txXfrm>
        <a:off x="36150" y="2164249"/>
        <a:ext cx="10243091" cy="668236"/>
      </dsp:txXfrm>
    </dsp:sp>
    <dsp:sp modelId="{E2789200-DD09-4538-AAE1-FC196FED0A39}">
      <dsp:nvSpPr>
        <dsp:cNvPr id="0" name=""/>
        <dsp:cNvSpPr/>
      </dsp:nvSpPr>
      <dsp:spPr>
        <a:xfrm>
          <a:off x="0" y="2923355"/>
          <a:ext cx="10315391" cy="740536"/>
        </a:xfrm>
        <a:prstGeom prst="roundRect">
          <a:avLst/>
        </a:prstGeom>
        <a:solidFill>
          <a:schemeClr val="accent5">
            <a:hueOff val="91585"/>
            <a:satOff val="-51661"/>
            <a:lumOff val="-17450"/>
            <a:alphaOff val="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5">
              <a:hueOff val="91585"/>
              <a:satOff val="-51661"/>
              <a:lumOff val="-17450"/>
              <a:alphaOff val="0"/>
              <a:shade val="35000"/>
              <a:satMod val="13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baseline="0"/>
            <a:t>Another essential point is that if a customer is pleased, he/she is more likely to recommend the application to other people which helps in the expansion of a company</a:t>
          </a:r>
          <a:endParaRPr lang="en-US" sz="1900" kern="1200"/>
        </a:p>
      </dsp:txBody>
      <dsp:txXfrm>
        <a:off x="36150" y="2959505"/>
        <a:ext cx="10243091" cy="6682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32F9A7-7005-4E20-95C3-8AD007D35EDF}">
      <dsp:nvSpPr>
        <dsp:cNvPr id="0" name=""/>
        <dsp:cNvSpPr/>
      </dsp:nvSpPr>
      <dsp:spPr>
        <a:xfrm>
          <a:off x="0" y="0"/>
          <a:ext cx="8379462" cy="1260443"/>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u="sng" kern="1200"/>
            <a:t>The whole process is to be carried out in two phases </a:t>
          </a:r>
          <a:endParaRPr lang="en-US" sz="2800" kern="1200"/>
        </a:p>
      </dsp:txBody>
      <dsp:txXfrm>
        <a:off x="36917" y="36917"/>
        <a:ext cx="7019345" cy="1186609"/>
      </dsp:txXfrm>
    </dsp:sp>
    <dsp:sp modelId="{4C59DD3F-7152-4245-9A2D-879365BAE8C5}">
      <dsp:nvSpPr>
        <dsp:cNvPr id="0" name=""/>
        <dsp:cNvSpPr/>
      </dsp:nvSpPr>
      <dsp:spPr>
        <a:xfrm>
          <a:off x="739364" y="1470517"/>
          <a:ext cx="8379462" cy="1260443"/>
        </a:xfrm>
        <a:prstGeom prst="roundRect">
          <a:avLst>
            <a:gd name="adj" fmla="val 10000"/>
          </a:avLst>
        </a:prstGeom>
        <a:solidFill>
          <a:schemeClr val="accent2">
            <a:hueOff val="1357906"/>
            <a:satOff val="-10957"/>
            <a:lumOff val="1275"/>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a:t>Phase 1</a:t>
          </a:r>
          <a:r>
            <a:rPr lang="en-IN" sz="2800" kern="1200"/>
            <a:t>: Customer Segmentation </a:t>
          </a:r>
          <a:endParaRPr lang="en-US" sz="2800" kern="1200"/>
        </a:p>
      </dsp:txBody>
      <dsp:txXfrm>
        <a:off x="776281" y="1507434"/>
        <a:ext cx="6746975" cy="1186609"/>
      </dsp:txXfrm>
    </dsp:sp>
    <dsp:sp modelId="{88BCF244-49BA-42C2-BC31-D3FBFC0EE852}">
      <dsp:nvSpPr>
        <dsp:cNvPr id="0" name=""/>
        <dsp:cNvSpPr/>
      </dsp:nvSpPr>
      <dsp:spPr>
        <a:xfrm>
          <a:off x="1478728" y="2941034"/>
          <a:ext cx="8379462" cy="1260443"/>
        </a:xfrm>
        <a:prstGeom prst="roundRect">
          <a:avLst>
            <a:gd name="adj" fmla="val 10000"/>
          </a:avLst>
        </a:prstGeom>
        <a:solidFill>
          <a:schemeClr val="accent2">
            <a:hueOff val="2715812"/>
            <a:satOff val="-21913"/>
            <a:lumOff val="254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a:t>Phase 2:</a:t>
          </a:r>
          <a:r>
            <a:rPr lang="en-IN" sz="2800" kern="1200"/>
            <a:t> Extracting associative buying pattern of segmented customer</a:t>
          </a:r>
          <a:endParaRPr lang="en-US" sz="2800" kern="1200"/>
        </a:p>
      </dsp:txBody>
      <dsp:txXfrm>
        <a:off x="1515645" y="2977951"/>
        <a:ext cx="6746975" cy="1186609"/>
      </dsp:txXfrm>
    </dsp:sp>
    <dsp:sp modelId="{A29A4755-5679-493F-8B5D-6D01728979D1}">
      <dsp:nvSpPr>
        <dsp:cNvPr id="0" name=""/>
        <dsp:cNvSpPr/>
      </dsp:nvSpPr>
      <dsp:spPr>
        <a:xfrm>
          <a:off x="7560174" y="955836"/>
          <a:ext cx="819288" cy="819288"/>
        </a:xfrm>
        <a:prstGeom prst="downArrow">
          <a:avLst>
            <a:gd name="adj1" fmla="val 55000"/>
            <a:gd name="adj2" fmla="val 45000"/>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744514" y="955836"/>
        <a:ext cx="450608" cy="616514"/>
      </dsp:txXfrm>
    </dsp:sp>
    <dsp:sp modelId="{9881FBA8-E997-447A-A96B-85C706E44906}">
      <dsp:nvSpPr>
        <dsp:cNvPr id="0" name=""/>
        <dsp:cNvSpPr/>
      </dsp:nvSpPr>
      <dsp:spPr>
        <a:xfrm>
          <a:off x="8299538" y="2417950"/>
          <a:ext cx="819288" cy="819288"/>
        </a:xfrm>
        <a:prstGeom prst="downArrow">
          <a:avLst>
            <a:gd name="adj1" fmla="val 55000"/>
            <a:gd name="adj2" fmla="val 45000"/>
          </a:avLst>
        </a:prstGeom>
        <a:solidFill>
          <a:schemeClr val="accent2">
            <a:tint val="40000"/>
            <a:alpha val="90000"/>
            <a:hueOff val="2965362"/>
            <a:satOff val="-16280"/>
            <a:lumOff val="-682"/>
            <a:alphaOff val="0"/>
          </a:schemeClr>
        </a:solidFill>
        <a:ln w="13970" cap="flat" cmpd="sng" algn="ctr">
          <a:solidFill>
            <a:schemeClr val="accent2">
              <a:tint val="40000"/>
              <a:alpha val="90000"/>
              <a:hueOff val="2965362"/>
              <a:satOff val="-16280"/>
              <a:lumOff val="-68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83878" y="2417950"/>
        <a:ext cx="450608" cy="6165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D2908E-7FB5-4119-9F1D-DE62949F1887}">
      <dsp:nvSpPr>
        <dsp:cNvPr id="0" name=""/>
        <dsp:cNvSpPr/>
      </dsp:nvSpPr>
      <dsp:spPr>
        <a:xfrm>
          <a:off x="0" y="159548"/>
          <a:ext cx="10315391" cy="1902310"/>
        </a:xfrm>
        <a:prstGeom prst="roundRect">
          <a:avLst/>
        </a:prstGeom>
        <a:solidFill>
          <a:schemeClr val="accent5">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5">
              <a:hueOff val="0"/>
              <a:satOff val="0"/>
              <a:lumOff val="0"/>
              <a:alphaOff val="0"/>
              <a:shade val="35000"/>
              <a:satMod val="13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b="1" kern="1200" baseline="0"/>
            <a:t>Customer Segmentation</a:t>
          </a:r>
          <a:endParaRPr lang="en-US" sz="2700" kern="1200"/>
        </a:p>
      </dsp:txBody>
      <dsp:txXfrm>
        <a:off x="92863" y="252411"/>
        <a:ext cx="10129665" cy="1716584"/>
      </dsp:txXfrm>
    </dsp:sp>
    <dsp:sp modelId="{1240BBCE-736D-4C7C-A7BB-6ECD2E8FE600}">
      <dsp:nvSpPr>
        <dsp:cNvPr id="0" name=""/>
        <dsp:cNvSpPr/>
      </dsp:nvSpPr>
      <dsp:spPr>
        <a:xfrm>
          <a:off x="0" y="2139619"/>
          <a:ext cx="10315391" cy="1902310"/>
        </a:xfrm>
        <a:prstGeom prst="roundRect">
          <a:avLst/>
        </a:prstGeom>
        <a:solidFill>
          <a:schemeClr val="accent5">
            <a:hueOff val="91585"/>
            <a:satOff val="-51661"/>
            <a:lumOff val="-17450"/>
            <a:alphaOff val="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5">
              <a:hueOff val="91585"/>
              <a:satOff val="-51661"/>
              <a:lumOff val="-17450"/>
              <a:alphaOff val="0"/>
              <a:shade val="35000"/>
              <a:satMod val="13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baseline="0"/>
            <a:t>Step 1: Collecting Customer Data (Transactional data): This step involves the collection of transactional customer data comprises of their static (Eg: Age, Gender etc.) and dynamic data (Eg: Purchase frequency etc.) [1] from shopping vendors.</a:t>
          </a:r>
          <a:endParaRPr lang="en-US" sz="2700" kern="1200"/>
        </a:p>
      </dsp:txBody>
      <dsp:txXfrm>
        <a:off x="92863" y="2232482"/>
        <a:ext cx="10129665" cy="17165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64B00C-8ED4-4340-9356-C017B0060BC4}">
      <dsp:nvSpPr>
        <dsp:cNvPr id="0" name=""/>
        <dsp:cNvSpPr/>
      </dsp:nvSpPr>
      <dsp:spPr>
        <a:xfrm>
          <a:off x="0" y="2569"/>
          <a:ext cx="5990135" cy="0"/>
        </a:xfrm>
        <a:prstGeom prst="line">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2">
              <a:hueOff val="0"/>
              <a:satOff val="0"/>
              <a:lumOff val="0"/>
              <a:alphaOff val="0"/>
              <a:shade val="35000"/>
              <a:satMod val="130000"/>
            </a:schemeClr>
          </a:contourClr>
        </a:sp3d>
      </dsp:spPr>
      <dsp:style>
        <a:lnRef idx="1">
          <a:scrgbClr r="0" g="0" b="0"/>
        </a:lnRef>
        <a:fillRef idx="3">
          <a:scrgbClr r="0" g="0" b="0"/>
        </a:fillRef>
        <a:effectRef idx="2">
          <a:scrgbClr r="0" g="0" b="0"/>
        </a:effectRef>
        <a:fontRef idx="minor">
          <a:schemeClr val="lt1"/>
        </a:fontRef>
      </dsp:style>
    </dsp:sp>
    <dsp:sp modelId="{AE046393-F7FD-41D5-A946-A287BA116776}">
      <dsp:nvSpPr>
        <dsp:cNvPr id="0" name=""/>
        <dsp:cNvSpPr/>
      </dsp:nvSpPr>
      <dsp:spPr>
        <a:xfrm>
          <a:off x="0" y="2569"/>
          <a:ext cx="5990135" cy="1752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b="1" kern="1200"/>
            <a:t>Pre-processing of Data: </a:t>
          </a:r>
          <a:endParaRPr lang="en-US" sz="1500" kern="1200"/>
        </a:p>
      </dsp:txBody>
      <dsp:txXfrm>
        <a:off x="0" y="2569"/>
        <a:ext cx="5990135" cy="1752305"/>
      </dsp:txXfrm>
    </dsp:sp>
    <dsp:sp modelId="{5AFD57B8-BC3D-42EE-A196-3392381C0345}">
      <dsp:nvSpPr>
        <dsp:cNvPr id="0" name=""/>
        <dsp:cNvSpPr/>
      </dsp:nvSpPr>
      <dsp:spPr>
        <a:xfrm>
          <a:off x="0" y="1754874"/>
          <a:ext cx="5990135" cy="0"/>
        </a:xfrm>
        <a:prstGeom prst="line">
          <a:avLst/>
        </a:prstGeom>
        <a:solidFill>
          <a:schemeClr val="accent2">
            <a:hueOff val="1357906"/>
            <a:satOff val="-10957"/>
            <a:lumOff val="1275"/>
            <a:alphaOff val="0"/>
          </a:schemeClr>
        </a:solidFill>
        <a:ln w="9525" cap="flat" cmpd="sng" algn="ctr">
          <a:solidFill>
            <a:schemeClr val="accent2">
              <a:hueOff val="1357906"/>
              <a:satOff val="-10957"/>
              <a:lumOff val="1275"/>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2">
              <a:hueOff val="1357906"/>
              <a:satOff val="-10957"/>
              <a:lumOff val="1275"/>
              <a:alphaOff val="0"/>
              <a:shade val="35000"/>
              <a:satMod val="130000"/>
            </a:schemeClr>
          </a:contourClr>
        </a:sp3d>
      </dsp:spPr>
      <dsp:style>
        <a:lnRef idx="1">
          <a:scrgbClr r="0" g="0" b="0"/>
        </a:lnRef>
        <a:fillRef idx="3">
          <a:scrgbClr r="0" g="0" b="0"/>
        </a:fillRef>
        <a:effectRef idx="2">
          <a:scrgbClr r="0" g="0" b="0"/>
        </a:effectRef>
        <a:fontRef idx="minor">
          <a:schemeClr val="lt1"/>
        </a:fontRef>
      </dsp:style>
    </dsp:sp>
    <dsp:sp modelId="{BBBA8685-51DE-411F-A996-7658436C66F3}">
      <dsp:nvSpPr>
        <dsp:cNvPr id="0" name=""/>
        <dsp:cNvSpPr/>
      </dsp:nvSpPr>
      <dsp:spPr>
        <a:xfrm>
          <a:off x="0" y="1754874"/>
          <a:ext cx="5990135" cy="1752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a:t>Pre-processing of the data is one of the important steps for the accuracy of predictive model. In this step, the collected data will be cleaned, and relevant features will be extracted. Feature selection is a data reduction technique which is responsible for extracting relevant features required for input vector of predictive model. This acts as pre-processing steps for creating subset of original features by excluding those features which are redundant.</a:t>
          </a:r>
          <a:endParaRPr lang="en-US" sz="1500" kern="1200"/>
        </a:p>
      </dsp:txBody>
      <dsp:txXfrm>
        <a:off x="0" y="1754874"/>
        <a:ext cx="5990135" cy="1752305"/>
      </dsp:txXfrm>
    </dsp:sp>
    <dsp:sp modelId="{4C9F38B3-19D9-4884-8BA2-D3EDE922D606}">
      <dsp:nvSpPr>
        <dsp:cNvPr id="0" name=""/>
        <dsp:cNvSpPr/>
      </dsp:nvSpPr>
      <dsp:spPr>
        <a:xfrm>
          <a:off x="0" y="3507179"/>
          <a:ext cx="5990135" cy="0"/>
        </a:xfrm>
        <a:prstGeom prst="line">
          <a:avLst/>
        </a:prstGeom>
        <a:solidFill>
          <a:schemeClr val="accent2">
            <a:hueOff val="2715812"/>
            <a:satOff val="-21913"/>
            <a:lumOff val="2549"/>
            <a:alphaOff val="0"/>
          </a:schemeClr>
        </a:solidFill>
        <a:ln w="9525" cap="flat" cmpd="sng" algn="ctr">
          <a:solidFill>
            <a:schemeClr val="accent2">
              <a:hueOff val="2715812"/>
              <a:satOff val="-21913"/>
              <a:lumOff val="2549"/>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2">
              <a:hueOff val="2715812"/>
              <a:satOff val="-21913"/>
              <a:lumOff val="2549"/>
              <a:alphaOff val="0"/>
              <a:shade val="35000"/>
              <a:satMod val="130000"/>
            </a:schemeClr>
          </a:contourClr>
        </a:sp3d>
      </dsp:spPr>
      <dsp:style>
        <a:lnRef idx="1">
          <a:scrgbClr r="0" g="0" b="0"/>
        </a:lnRef>
        <a:fillRef idx="3">
          <a:scrgbClr r="0" g="0" b="0"/>
        </a:fillRef>
        <a:effectRef idx="2">
          <a:scrgbClr r="0" g="0" b="0"/>
        </a:effectRef>
        <a:fontRef idx="minor">
          <a:schemeClr val="lt1"/>
        </a:fontRef>
      </dsp:style>
    </dsp:sp>
    <dsp:sp modelId="{D2801A96-D51E-477D-806C-C4F944CF3156}">
      <dsp:nvSpPr>
        <dsp:cNvPr id="0" name=""/>
        <dsp:cNvSpPr/>
      </dsp:nvSpPr>
      <dsp:spPr>
        <a:xfrm>
          <a:off x="0" y="3507179"/>
          <a:ext cx="5990135" cy="1752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Proposes correlation technique for extracting relevant features. Correlation measures the relationship between two features. Basically, it simply filters those features which are not redundant to form subset of original features. To measure the association between features correlation coefficient is calculated between two features and based on its value. </a:t>
          </a:r>
        </a:p>
      </dsp:txBody>
      <dsp:txXfrm>
        <a:off x="0" y="3507179"/>
        <a:ext cx="5990135" cy="17523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8FE628-A658-4016-A443-79B2101897F4}">
      <dsp:nvSpPr>
        <dsp:cNvPr id="0" name=""/>
        <dsp:cNvSpPr/>
      </dsp:nvSpPr>
      <dsp:spPr>
        <a:xfrm>
          <a:off x="2009688" y="2591"/>
          <a:ext cx="5666414" cy="3598172"/>
        </a:xfrm>
        <a:prstGeom prst="roundRect">
          <a:avLst>
            <a:gd name="adj" fmla="val 10000"/>
          </a:avLst>
        </a:prstGeom>
        <a:solidFill>
          <a:schemeClr val="accent1">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1">
              <a:hueOff val="0"/>
              <a:satOff val="0"/>
              <a:lumOff val="0"/>
              <a:alphaOff val="0"/>
              <a:shade val="35000"/>
              <a:satMod val="130000"/>
            </a:schemeClr>
          </a:contourClr>
        </a:sp3d>
      </dsp:spPr>
      <dsp:style>
        <a:lnRef idx="0">
          <a:scrgbClr r="0" g="0" b="0"/>
        </a:lnRef>
        <a:fillRef idx="3">
          <a:scrgbClr r="0" g="0" b="0"/>
        </a:fillRef>
        <a:effectRef idx="2">
          <a:scrgbClr r="0" g="0" b="0"/>
        </a:effectRef>
        <a:fontRef idx="minor">
          <a:schemeClr val="lt1"/>
        </a:fontRef>
      </dsp:style>
    </dsp:sp>
    <dsp:sp modelId="{2D36B8C9-B047-4C03-8EEC-F8BB5CDD4D0C}">
      <dsp:nvSpPr>
        <dsp:cNvPr id="0" name=""/>
        <dsp:cNvSpPr/>
      </dsp:nvSpPr>
      <dsp:spPr>
        <a:xfrm>
          <a:off x="2639289" y="600713"/>
          <a:ext cx="5666414" cy="359817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In this data science project, we went through the customer segmentation model. We developed this using a class of machine learning known as unsupervised learning. Specifically, we made use of a clustering algorithm called K-means clustering. We analysed and visualized the data and then proceeded to implement our algorithm. </a:t>
          </a:r>
          <a:endParaRPr lang="en-US" sz="2300" kern="1200"/>
        </a:p>
      </dsp:txBody>
      <dsp:txXfrm>
        <a:off x="2744676" y="706100"/>
        <a:ext cx="5455640" cy="338739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D9C07BA-5F97-49B0-8C0E-D139063C4EB7}" type="datetimeFigureOut">
              <a:rPr lang="en-IN" smtClean="0"/>
              <a:t>31-08-2021</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CB53E154-9BC0-47F3-AA0F-7C9AA72E2292}" type="slidenum">
              <a:rPr lang="en-IN" smtClean="0"/>
              <a:t>‹#›</a:t>
            </a:fld>
            <a:endParaRPr lang="en-IN"/>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1974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9C07BA-5F97-49B0-8C0E-D139063C4EB7}" type="datetimeFigureOut">
              <a:rPr lang="en-IN" smtClean="0"/>
              <a:t>31-08-2021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3E154-9BC0-47F3-AA0F-7C9AA72E2292}" type="slidenum">
              <a:rPr lang="en-IN" smtClean="0"/>
              <a:t>‹#›</a:t>
            </a:fld>
            <a:endParaRPr lang="en-IN"/>
          </a:p>
        </p:txBody>
      </p:sp>
    </p:spTree>
    <p:extLst>
      <p:ext uri="{BB962C8B-B14F-4D97-AF65-F5344CB8AC3E}">
        <p14:creationId xmlns:p14="http://schemas.microsoft.com/office/powerpoint/2010/main" val="2578808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9C07BA-5F97-49B0-8C0E-D139063C4EB7}" type="datetimeFigureOut">
              <a:rPr lang="en-IN" smtClean="0"/>
              <a:t>31-08-2021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3E154-9BC0-47F3-AA0F-7C9AA72E2292}" type="slidenum">
              <a:rPr lang="en-IN" smtClean="0"/>
              <a:t>‹#›</a:t>
            </a:fld>
            <a:endParaRPr lang="en-IN"/>
          </a:p>
        </p:txBody>
      </p:sp>
    </p:spTree>
    <p:extLst>
      <p:ext uri="{BB962C8B-B14F-4D97-AF65-F5344CB8AC3E}">
        <p14:creationId xmlns:p14="http://schemas.microsoft.com/office/powerpoint/2010/main" val="3476757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9C07BA-5F97-49B0-8C0E-D139063C4EB7}" type="datetimeFigureOut">
              <a:rPr lang="en-IN" smtClean="0"/>
              <a:t>31-08-2021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3E154-9BC0-47F3-AA0F-7C9AA72E2292}" type="slidenum">
              <a:rPr lang="en-IN" smtClean="0"/>
              <a:t>‹#›</a:t>
            </a:fld>
            <a:endParaRPr lang="en-IN"/>
          </a:p>
        </p:txBody>
      </p:sp>
    </p:spTree>
    <p:extLst>
      <p:ext uri="{BB962C8B-B14F-4D97-AF65-F5344CB8AC3E}">
        <p14:creationId xmlns:p14="http://schemas.microsoft.com/office/powerpoint/2010/main" val="735149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9C07BA-5F97-49B0-8C0E-D139063C4EB7}" type="datetimeFigureOut">
              <a:rPr lang="en-IN" smtClean="0"/>
              <a:t>31-08-2021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3E154-9BC0-47F3-AA0F-7C9AA72E2292}" type="slidenum">
              <a:rPr lang="en-IN" smtClean="0"/>
              <a:t>‹#›</a:t>
            </a:fld>
            <a:endParaRPr lang="en-IN"/>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1426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9C07BA-5F97-49B0-8C0E-D139063C4EB7}" type="datetimeFigureOut">
              <a:rPr lang="en-IN" smtClean="0"/>
              <a:t>31-08-2021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53E154-9BC0-47F3-AA0F-7C9AA72E2292}" type="slidenum">
              <a:rPr lang="en-IN" smtClean="0"/>
              <a:t>‹#›</a:t>
            </a:fld>
            <a:endParaRPr lang="en-IN"/>
          </a:p>
        </p:txBody>
      </p:sp>
    </p:spTree>
    <p:extLst>
      <p:ext uri="{BB962C8B-B14F-4D97-AF65-F5344CB8AC3E}">
        <p14:creationId xmlns:p14="http://schemas.microsoft.com/office/powerpoint/2010/main" val="193048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9C07BA-5F97-49B0-8C0E-D139063C4EB7}" type="datetimeFigureOut">
              <a:rPr lang="en-IN" smtClean="0"/>
              <a:t>31-08-2021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53E154-9BC0-47F3-AA0F-7C9AA72E2292}" type="slidenum">
              <a:rPr lang="en-IN" smtClean="0"/>
              <a:t>‹#›</a:t>
            </a:fld>
            <a:endParaRPr lang="en-IN"/>
          </a:p>
        </p:txBody>
      </p:sp>
    </p:spTree>
    <p:extLst>
      <p:ext uri="{BB962C8B-B14F-4D97-AF65-F5344CB8AC3E}">
        <p14:creationId xmlns:p14="http://schemas.microsoft.com/office/powerpoint/2010/main" val="3511775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9C07BA-5F97-49B0-8C0E-D139063C4EB7}" type="datetimeFigureOut">
              <a:rPr lang="en-IN" smtClean="0"/>
              <a:t>31-08-2021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53E154-9BC0-47F3-AA0F-7C9AA72E2292}" type="slidenum">
              <a:rPr lang="en-IN" smtClean="0"/>
              <a:t>‹#›</a:t>
            </a:fld>
            <a:endParaRPr lang="en-IN"/>
          </a:p>
        </p:txBody>
      </p:sp>
    </p:spTree>
    <p:extLst>
      <p:ext uri="{BB962C8B-B14F-4D97-AF65-F5344CB8AC3E}">
        <p14:creationId xmlns:p14="http://schemas.microsoft.com/office/powerpoint/2010/main" val="326837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9C07BA-5F97-49B0-8C0E-D139063C4EB7}" type="datetimeFigureOut">
              <a:rPr lang="en-IN" smtClean="0"/>
              <a:t>31-08-2021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53E154-9BC0-47F3-AA0F-7C9AA72E2292}" type="slidenum">
              <a:rPr lang="en-IN" smtClean="0"/>
              <a:t>‹#›</a:t>
            </a:fld>
            <a:endParaRPr lang="en-IN"/>
          </a:p>
        </p:txBody>
      </p:sp>
    </p:spTree>
    <p:extLst>
      <p:ext uri="{BB962C8B-B14F-4D97-AF65-F5344CB8AC3E}">
        <p14:creationId xmlns:p14="http://schemas.microsoft.com/office/powerpoint/2010/main" val="272099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9C07BA-5F97-49B0-8C0E-D139063C4EB7}" type="datetimeFigureOut">
              <a:rPr lang="en-IN" smtClean="0"/>
              <a:t>31-08-2021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53E154-9BC0-47F3-AA0F-7C9AA72E2292}" type="slidenum">
              <a:rPr lang="en-IN" smtClean="0"/>
              <a:t>‹#›</a:t>
            </a:fld>
            <a:endParaRPr lang="en-IN"/>
          </a:p>
        </p:txBody>
      </p:sp>
    </p:spTree>
    <p:extLst>
      <p:ext uri="{BB962C8B-B14F-4D97-AF65-F5344CB8AC3E}">
        <p14:creationId xmlns:p14="http://schemas.microsoft.com/office/powerpoint/2010/main" val="234504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9C07BA-5F97-49B0-8C0E-D139063C4EB7}" type="datetimeFigureOut">
              <a:rPr lang="en-IN" smtClean="0"/>
              <a:t>31-08-2021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53E154-9BC0-47F3-AA0F-7C9AA72E2292}" type="slidenum">
              <a:rPr lang="en-IN" smtClean="0"/>
              <a:t>‹#›</a:t>
            </a:fld>
            <a:endParaRPr lang="en-IN"/>
          </a:p>
        </p:txBody>
      </p:sp>
    </p:spTree>
    <p:extLst>
      <p:ext uri="{BB962C8B-B14F-4D97-AF65-F5344CB8AC3E}">
        <p14:creationId xmlns:p14="http://schemas.microsoft.com/office/powerpoint/2010/main" val="1992790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3D9C07BA-5F97-49B0-8C0E-D139063C4EB7}" type="datetimeFigureOut">
              <a:rPr lang="en-IN" smtClean="0"/>
              <a:t>31-08-2021</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CB53E154-9BC0-47F3-AA0F-7C9AA72E2292}" type="slidenum">
              <a:rPr lang="en-IN" smtClean="0"/>
              <a:t>‹#›</a:t>
            </a:fld>
            <a:endParaRPr lang="en-IN"/>
          </a:p>
        </p:txBody>
      </p:sp>
    </p:spTree>
    <p:extLst>
      <p:ext uri="{BB962C8B-B14F-4D97-AF65-F5344CB8AC3E}">
        <p14:creationId xmlns:p14="http://schemas.microsoft.com/office/powerpoint/2010/main" val="41563718"/>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ACAC0-1B2E-4CDF-9494-6C23300B3A96}"/>
              </a:ext>
            </a:extLst>
          </p:cNvPr>
          <p:cNvSpPr>
            <a:spLocks noGrp="1"/>
          </p:cNvSpPr>
          <p:nvPr>
            <p:ph type="ctrTitle"/>
          </p:nvPr>
        </p:nvSpPr>
        <p:spPr>
          <a:xfrm>
            <a:off x="1109980" y="882376"/>
            <a:ext cx="9966960" cy="2908389"/>
          </a:xfrm>
        </p:spPr>
        <p:txBody>
          <a:bodyPr>
            <a:normAutofit/>
          </a:bodyPr>
          <a:lstStyle/>
          <a:p>
            <a:r>
              <a:rPr lang="en-US" sz="6600" dirty="0"/>
              <a:t>Customer segmentation</a:t>
            </a:r>
            <a:endParaRPr lang="en-IN" sz="6600" dirty="0"/>
          </a:p>
        </p:txBody>
      </p:sp>
      <p:sp>
        <p:nvSpPr>
          <p:cNvPr id="3" name="Subtitle 2">
            <a:extLst>
              <a:ext uri="{FF2B5EF4-FFF2-40B4-BE49-F238E27FC236}">
                <a16:creationId xmlns:a16="http://schemas.microsoft.com/office/drawing/2014/main" id="{D8927D9F-35E2-4F52-9B1C-AE0B17B103F2}"/>
              </a:ext>
            </a:extLst>
          </p:cNvPr>
          <p:cNvSpPr>
            <a:spLocks noGrp="1"/>
          </p:cNvSpPr>
          <p:nvPr>
            <p:ph type="subTitle" idx="1"/>
          </p:nvPr>
        </p:nvSpPr>
        <p:spPr>
          <a:xfrm>
            <a:off x="6260123" y="5121385"/>
            <a:ext cx="3931139" cy="1388165"/>
          </a:xfrm>
        </p:spPr>
        <p:txBody>
          <a:bodyPr>
            <a:normAutofit/>
          </a:bodyPr>
          <a:lstStyle/>
          <a:p>
            <a:pPr marL="0" marR="0" algn="ctr">
              <a:lnSpc>
                <a:spcPct val="107000"/>
              </a:lnSpc>
              <a:spcBef>
                <a:spcPts val="0"/>
              </a:spcBef>
              <a:spcAft>
                <a:spcPts val="800"/>
              </a:spcAft>
            </a:pPr>
            <a:r>
              <a:rPr lang="en-US" b="1" dirty="0"/>
              <a:t>By: 1. Amisha Gokhale</a:t>
            </a:r>
          </a:p>
          <a:p>
            <a:pPr marL="0" marR="0" algn="ctr">
              <a:lnSpc>
                <a:spcPct val="107000"/>
              </a:lnSpc>
              <a:spcBef>
                <a:spcPts val="0"/>
              </a:spcBef>
              <a:spcAft>
                <a:spcPts val="800"/>
              </a:spcAft>
            </a:pPr>
            <a:r>
              <a:rPr lang="en-IN" b="1" dirty="0"/>
              <a:t>        2. Jayesh </a:t>
            </a:r>
            <a:r>
              <a:rPr lang="en-IN" b="1" dirty="0" err="1"/>
              <a:t>Bhalchim</a:t>
            </a:r>
            <a:endParaRPr lang="en-US" b="1" dirty="0"/>
          </a:p>
        </p:txBody>
      </p:sp>
      <p:pic>
        <p:nvPicPr>
          <p:cNvPr id="5" name="Picture 4" descr="A picture containing engineering drawing&#10;&#10;Description automatically generated">
            <a:extLst>
              <a:ext uri="{FF2B5EF4-FFF2-40B4-BE49-F238E27FC236}">
                <a16:creationId xmlns:a16="http://schemas.microsoft.com/office/drawing/2014/main" id="{F64680EB-5CE4-4C14-8D6F-B2A7A3ABB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64" y="197360"/>
            <a:ext cx="3222594" cy="1697860"/>
          </a:xfrm>
          <a:prstGeom prst="rect">
            <a:avLst/>
          </a:prstGeom>
        </p:spPr>
      </p:pic>
    </p:spTree>
    <p:extLst>
      <p:ext uri="{BB962C8B-B14F-4D97-AF65-F5344CB8AC3E}">
        <p14:creationId xmlns:p14="http://schemas.microsoft.com/office/powerpoint/2010/main" val="836840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FEED9-C479-4253-AADE-049967C6BD93}"/>
              </a:ext>
            </a:extLst>
          </p:cNvPr>
          <p:cNvSpPr>
            <a:spLocks noGrp="1"/>
          </p:cNvSpPr>
          <p:nvPr>
            <p:ph type="title"/>
          </p:nvPr>
        </p:nvSpPr>
        <p:spPr/>
        <p:txBody>
          <a:bodyPr/>
          <a:lstStyle/>
          <a:p>
            <a:r>
              <a:rPr lang="en-US" dirty="0">
                <a:solidFill>
                  <a:schemeClr val="accent2">
                    <a:lumMod val="60000"/>
                    <a:lumOff val="40000"/>
                  </a:schemeClr>
                </a:solidFill>
              </a:rPr>
              <a:t>Cont.…</a:t>
            </a:r>
            <a:endParaRPr lang="en-IN" dirty="0">
              <a:solidFill>
                <a:schemeClr val="accent2">
                  <a:lumMod val="60000"/>
                  <a:lumOff val="40000"/>
                </a:schemeClr>
              </a:solidFill>
            </a:endParaRPr>
          </a:p>
        </p:txBody>
      </p:sp>
      <p:sp>
        <p:nvSpPr>
          <p:cNvPr id="3" name="Content Placeholder 2">
            <a:extLst>
              <a:ext uri="{FF2B5EF4-FFF2-40B4-BE49-F238E27FC236}">
                <a16:creationId xmlns:a16="http://schemas.microsoft.com/office/drawing/2014/main" id="{69D6D821-0446-433F-99E7-FEBF9DEDEAE4}"/>
              </a:ext>
            </a:extLst>
          </p:cNvPr>
          <p:cNvSpPr>
            <a:spLocks noGrp="1"/>
          </p:cNvSpPr>
          <p:nvPr>
            <p:ph idx="1"/>
          </p:nvPr>
        </p:nvSpPr>
        <p:spPr/>
        <p:txBody>
          <a:bodyPr/>
          <a:lstStyle/>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IN" sz="1800" dirty="0">
                <a:effectLst/>
                <a:latin typeface="Arial" panose="020B0604020202020204" pitchFamily="34" charset="0"/>
                <a:ea typeface="Times New Roman" panose="02020603050405020304" pitchFamily="18" charset="0"/>
                <a:cs typeface="Mangal" panose="02040503050203030202" pitchFamily="18" charset="0"/>
              </a:rPr>
              <a:t>We specify the number of clusters that we need to create.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IN" sz="1800" dirty="0">
                <a:effectLst/>
                <a:latin typeface="Arial" panose="020B0604020202020204" pitchFamily="34" charset="0"/>
                <a:ea typeface="Times New Roman" panose="02020603050405020304" pitchFamily="18" charset="0"/>
                <a:cs typeface="Mangal" panose="02040503050203030202" pitchFamily="18" charset="0"/>
              </a:rPr>
              <a:t>The algorithm selects k objects at random from the dataset. This object is the initial cluster or mean.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IN" sz="1800" dirty="0">
                <a:effectLst/>
                <a:latin typeface="Arial" panose="020B0604020202020204" pitchFamily="34" charset="0"/>
                <a:ea typeface="Times New Roman" panose="02020603050405020304" pitchFamily="18" charset="0"/>
                <a:cs typeface="Mangal" panose="02040503050203030202" pitchFamily="18" charset="0"/>
              </a:rPr>
              <a:t>The closest centroid obtains the assignment of a new observation. We base this assignment on the Euclidean Distance between object and the centroid.</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IN" sz="1800" dirty="0">
                <a:effectLst/>
                <a:latin typeface="Arial" panose="020B0604020202020204" pitchFamily="34" charset="0"/>
                <a:ea typeface="Times New Roman" panose="02020603050405020304" pitchFamily="18" charset="0"/>
                <a:cs typeface="Mangal" panose="02040503050203030202" pitchFamily="18" charset="0"/>
              </a:rPr>
              <a:t>k clusters in the data points update the centroid through calculation of the new mean values present in all the data points of the cluster. The kth cluster’s centroid has a length of p that contains means of all variables for observations in the k-</a:t>
            </a:r>
            <a:r>
              <a:rPr lang="en-IN" sz="1800" dirty="0" err="1">
                <a:effectLst/>
                <a:latin typeface="Arial" panose="020B0604020202020204" pitchFamily="34" charset="0"/>
                <a:ea typeface="Times New Roman" panose="02020603050405020304" pitchFamily="18" charset="0"/>
                <a:cs typeface="Mangal" panose="02040503050203030202" pitchFamily="18" charset="0"/>
              </a:rPr>
              <a:t>th</a:t>
            </a:r>
            <a:r>
              <a:rPr lang="en-IN" sz="1800" dirty="0">
                <a:effectLst/>
                <a:latin typeface="Arial" panose="020B0604020202020204" pitchFamily="34" charset="0"/>
                <a:ea typeface="Times New Roman" panose="02020603050405020304" pitchFamily="18" charset="0"/>
                <a:cs typeface="Mangal" panose="02040503050203030202" pitchFamily="18" charset="0"/>
              </a:rPr>
              <a:t> cluster. We denote the number of variables with p.</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IN" sz="1800" dirty="0">
                <a:effectLst/>
                <a:latin typeface="Arial" panose="020B0604020202020204" pitchFamily="34" charset="0"/>
                <a:ea typeface="Times New Roman" panose="02020603050405020304" pitchFamily="18" charset="0"/>
                <a:cs typeface="Mangal" panose="02040503050203030202" pitchFamily="18" charset="0"/>
              </a:rPr>
              <a:t>Iterative minimization of the total within the sum of squares. Then through the iterative minimization of the total sum of the square, the assignment stop wavering when we achieve maximum iteration. The default value is 10 that the R software uses for the maximum iterations.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201262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E1E74-97A9-4801-8A30-8555034951CF}"/>
              </a:ext>
            </a:extLst>
          </p:cNvPr>
          <p:cNvSpPr>
            <a:spLocks noGrp="1"/>
          </p:cNvSpPr>
          <p:nvPr>
            <p:ph type="title"/>
          </p:nvPr>
        </p:nvSpPr>
        <p:spPr>
          <a:xfrm>
            <a:off x="718874" y="677863"/>
            <a:ext cx="4534047" cy="1325562"/>
          </a:xfrm>
        </p:spPr>
        <p:txBody>
          <a:bodyPr>
            <a:normAutofit/>
          </a:bodyPr>
          <a:lstStyle/>
          <a:p>
            <a:r>
              <a:rPr lang="en-US" dirty="0">
                <a:solidFill>
                  <a:schemeClr val="accent2">
                    <a:lumMod val="60000"/>
                    <a:lumOff val="40000"/>
                  </a:schemeClr>
                </a:solidFill>
              </a:rPr>
              <a:t>Determining Optimal cluster</a:t>
            </a:r>
            <a:endParaRPr lang="en-IN" dirty="0">
              <a:solidFill>
                <a:schemeClr val="accent2">
                  <a:lumMod val="60000"/>
                  <a:lumOff val="40000"/>
                </a:schemeClr>
              </a:solidFill>
            </a:endParaRPr>
          </a:p>
        </p:txBody>
      </p:sp>
      <p:sp>
        <p:nvSpPr>
          <p:cNvPr id="3" name="Content Placeholder 2">
            <a:extLst>
              <a:ext uri="{FF2B5EF4-FFF2-40B4-BE49-F238E27FC236}">
                <a16:creationId xmlns:a16="http://schemas.microsoft.com/office/drawing/2014/main" id="{F94804EE-E526-407A-BC33-864CE01329BB}"/>
              </a:ext>
            </a:extLst>
          </p:cNvPr>
          <p:cNvSpPr>
            <a:spLocks noGrp="1"/>
          </p:cNvSpPr>
          <p:nvPr>
            <p:ph idx="1"/>
          </p:nvPr>
        </p:nvSpPr>
        <p:spPr>
          <a:xfrm>
            <a:off x="718874" y="2325158"/>
            <a:ext cx="4534048" cy="3854979"/>
          </a:xfrm>
        </p:spPr>
        <p:txBody>
          <a:bodyPr>
            <a:normAutofit/>
          </a:bodyPr>
          <a:lstStyle/>
          <a:p>
            <a:pPr marL="0" marR="0" fontAlgn="base">
              <a:spcBef>
                <a:spcPts val="0"/>
              </a:spcBef>
              <a:spcAft>
                <a:spcPts val="1200"/>
              </a:spcAft>
            </a:pPr>
            <a:r>
              <a:rPr lang="en-IN" dirty="0">
                <a:effectLst/>
                <a:latin typeface="Arial" panose="020B0604020202020204" pitchFamily="34" charset="0"/>
                <a:ea typeface="Times New Roman" panose="02020603050405020304" pitchFamily="18" charset="0"/>
              </a:rPr>
              <a:t>While working with clusters, you need to specify the number of clusters to use. You would like to utilize the optimal number of clusters. To help you in determining the optimal clusters, there are three popular methods –</a:t>
            </a:r>
            <a:endParaRPr lang="en-IN"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SzPts val="1000"/>
              <a:buFont typeface="Symbol" panose="05050102010706020507" pitchFamily="18" charset="2"/>
              <a:buChar char=""/>
              <a:tabLst>
                <a:tab pos="457200" algn="l"/>
              </a:tabLst>
            </a:pPr>
            <a:r>
              <a:rPr lang="en-IN" dirty="0">
                <a:effectLst/>
                <a:latin typeface="Arial" panose="020B0604020202020204" pitchFamily="34" charset="0"/>
                <a:ea typeface="Calibri" panose="020F0502020204030204" pitchFamily="34" charset="0"/>
                <a:cs typeface="Mangal" panose="02040503050203030202" pitchFamily="18" charset="0"/>
              </a:rPr>
              <a:t>Elbow method</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fontAlgn="base">
              <a:spcBef>
                <a:spcPts val="0"/>
              </a:spcBef>
              <a:spcAft>
                <a:spcPts val="0"/>
              </a:spcAft>
              <a:buSzPts val="1000"/>
              <a:buFont typeface="Symbol" panose="05050102010706020507" pitchFamily="18" charset="2"/>
              <a:buChar char=""/>
              <a:tabLst>
                <a:tab pos="457200" algn="l"/>
              </a:tabLst>
            </a:pPr>
            <a:r>
              <a:rPr lang="en-IN" dirty="0">
                <a:effectLst/>
                <a:latin typeface="Arial" panose="020B0604020202020204" pitchFamily="34" charset="0"/>
                <a:ea typeface="Calibri" panose="020F0502020204030204" pitchFamily="34" charset="0"/>
                <a:cs typeface="Mangal" panose="02040503050203030202" pitchFamily="18" charset="0"/>
              </a:rPr>
              <a:t>Silhouette method</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fontAlgn="base">
              <a:spcBef>
                <a:spcPts val="0"/>
              </a:spcBef>
              <a:spcAft>
                <a:spcPts val="0"/>
              </a:spcAft>
              <a:buSzPts val="1000"/>
              <a:buFont typeface="Symbol" panose="05050102010706020507" pitchFamily="18" charset="2"/>
              <a:buChar char=""/>
              <a:tabLst>
                <a:tab pos="457200" algn="l"/>
              </a:tabLst>
            </a:pPr>
            <a:r>
              <a:rPr lang="en-IN" dirty="0">
                <a:effectLst/>
                <a:latin typeface="Arial" panose="020B0604020202020204" pitchFamily="34" charset="0"/>
                <a:ea typeface="Calibri" panose="020F0502020204030204" pitchFamily="34" charset="0"/>
                <a:cs typeface="Mangal" panose="02040503050203030202" pitchFamily="18" charset="0"/>
              </a:rPr>
              <a:t>Gap statistic</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0" marR="0" fontAlgn="base">
              <a:spcBef>
                <a:spcPts val="0"/>
              </a:spcBef>
              <a:spcAft>
                <a:spcPts val="0"/>
              </a:spcAft>
            </a:pPr>
            <a:r>
              <a:rPr lang="en-IN" dirty="0">
                <a:effectLst/>
                <a:latin typeface="Arial" panose="020B0604020202020204" pitchFamily="34" charset="0"/>
                <a:ea typeface="Calibri" panose="020F0502020204030204" pitchFamily="34" charset="0"/>
                <a:cs typeface="Mangal" panose="02040503050203030202" pitchFamily="18" charset="0"/>
              </a:rPr>
              <a:t> </a:t>
            </a:r>
            <a:endParaRPr lang="en-IN"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7" name="Graphic 6" descr="Network">
            <a:extLst>
              <a:ext uri="{FF2B5EF4-FFF2-40B4-BE49-F238E27FC236}">
                <a16:creationId xmlns:a16="http://schemas.microsoft.com/office/drawing/2014/main" id="{BA7804F5-BD02-4576-87EE-B315DA39EB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3157" y="824005"/>
            <a:ext cx="5209989" cy="5209989"/>
          </a:xfrm>
          <a:prstGeom prst="rect">
            <a:avLst/>
          </a:prstGeom>
        </p:spPr>
      </p:pic>
    </p:spTree>
    <p:extLst>
      <p:ext uri="{BB962C8B-B14F-4D97-AF65-F5344CB8AC3E}">
        <p14:creationId xmlns:p14="http://schemas.microsoft.com/office/powerpoint/2010/main" val="475746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8ED3F-35A0-4C54-8FA1-DD7D9572F8C1}"/>
              </a:ext>
            </a:extLst>
          </p:cNvPr>
          <p:cNvSpPr>
            <a:spLocks noGrp="1"/>
          </p:cNvSpPr>
          <p:nvPr>
            <p:ph type="title"/>
          </p:nvPr>
        </p:nvSpPr>
        <p:spPr/>
        <p:txBody>
          <a:bodyPr/>
          <a:lstStyle/>
          <a:p>
            <a:r>
              <a:rPr lang="en-US" dirty="0">
                <a:solidFill>
                  <a:schemeClr val="accent2">
                    <a:lumMod val="60000"/>
                    <a:lumOff val="40000"/>
                  </a:schemeClr>
                </a:solidFill>
              </a:rPr>
              <a:t>Elbow Method</a:t>
            </a:r>
            <a:endParaRPr lang="en-IN" dirty="0">
              <a:solidFill>
                <a:schemeClr val="accent2">
                  <a:lumMod val="60000"/>
                  <a:lumOff val="40000"/>
                </a:schemeClr>
              </a:solidFill>
            </a:endParaRPr>
          </a:p>
        </p:txBody>
      </p:sp>
      <p:sp>
        <p:nvSpPr>
          <p:cNvPr id="3" name="Content Placeholder 2">
            <a:extLst>
              <a:ext uri="{FF2B5EF4-FFF2-40B4-BE49-F238E27FC236}">
                <a16:creationId xmlns:a16="http://schemas.microsoft.com/office/drawing/2014/main" id="{8F67E752-6CAA-43D2-80EC-C9737BF29489}"/>
              </a:ext>
            </a:extLst>
          </p:cNvPr>
          <p:cNvSpPr>
            <a:spLocks noGrp="1"/>
          </p:cNvSpPr>
          <p:nvPr>
            <p:ph idx="1"/>
          </p:nvPr>
        </p:nvSpPr>
        <p:spPr/>
        <p:txBody>
          <a:bodyPr/>
          <a:lstStyle/>
          <a:p>
            <a:pPr marL="0" marR="0" fontAlgn="base">
              <a:spcBef>
                <a:spcPts val="0"/>
              </a:spcBef>
              <a:spcAft>
                <a:spcPts val="1200"/>
              </a:spcAft>
            </a:pPr>
            <a:r>
              <a:rPr lang="en-IN" sz="1800" dirty="0">
                <a:effectLst/>
                <a:latin typeface="Arial" panose="020B0604020202020204" pitchFamily="34" charset="0"/>
                <a:ea typeface="Times New Roman" panose="02020603050405020304" pitchFamily="18" charset="0"/>
              </a:rPr>
              <a:t>The main goal behind cluster partitioning methods like k-means is to define the clusters such that the intra-cluster variation stays minimum.</a:t>
            </a:r>
            <a:endParaRPr lang="en-IN" sz="1800" dirty="0">
              <a:effectLst/>
              <a:latin typeface="Times New Roman" panose="02020603050405020304" pitchFamily="18" charset="0"/>
              <a:ea typeface="Times New Roman" panose="02020603050405020304" pitchFamily="18" charset="0"/>
            </a:endParaRPr>
          </a:p>
          <a:p>
            <a:pPr marL="0" marR="0" algn="ctr" fontAlgn="base">
              <a:spcBef>
                <a:spcPts val="0"/>
              </a:spcBef>
              <a:spcAft>
                <a:spcPts val="0"/>
              </a:spcAft>
            </a:pPr>
            <a:r>
              <a:rPr lang="en-IN" sz="1800" b="1" dirty="0">
                <a:solidFill>
                  <a:schemeClr val="accent3">
                    <a:lumMod val="60000"/>
                    <a:lumOff val="40000"/>
                  </a:schemeClr>
                </a:solidFill>
                <a:effectLst/>
                <a:latin typeface="Arial" panose="020B0604020202020204" pitchFamily="34" charset="0"/>
                <a:ea typeface="Times New Roman" panose="02020603050405020304" pitchFamily="18" charset="0"/>
              </a:rPr>
              <a:t>minimize(sum W(Ck)), k=1…k</a:t>
            </a:r>
            <a:endParaRPr lang="en-IN" sz="1800" dirty="0">
              <a:solidFill>
                <a:schemeClr val="accent3">
                  <a:lumMod val="60000"/>
                  <a:lumOff val="40000"/>
                </a:schemeClr>
              </a:solidFill>
              <a:effectLst/>
              <a:latin typeface="Times New Roman" panose="02020603050405020304" pitchFamily="18" charset="0"/>
              <a:ea typeface="Times New Roman" panose="02020603050405020304" pitchFamily="18" charset="0"/>
            </a:endParaRPr>
          </a:p>
          <a:p>
            <a:pPr marL="0" marR="0" fontAlgn="base">
              <a:spcBef>
                <a:spcPts val="0"/>
              </a:spcBef>
              <a:spcAft>
                <a:spcPts val="1200"/>
              </a:spcAft>
            </a:pPr>
            <a:r>
              <a:rPr lang="en-IN" sz="1800" dirty="0">
                <a:effectLst/>
                <a:latin typeface="Arial" panose="020B0604020202020204" pitchFamily="34" charset="0"/>
                <a:ea typeface="Times New Roman" panose="02020603050405020304" pitchFamily="18" charset="0"/>
              </a:rPr>
              <a:t>Where Ck represents the kth cluster and W(Ck) denotes the intra-cluster variation. With the measurement of the total intra-cluster variation, one can evaluate the compactness of the clustering boundary. </a:t>
            </a:r>
            <a:endParaRPr lang="en-IN" sz="1800" dirty="0">
              <a:effectLst/>
              <a:latin typeface="Times New Roman" panose="02020603050405020304" pitchFamily="18" charset="0"/>
              <a:ea typeface="Times New Roman" panose="02020603050405020304" pitchFamily="18" charset="0"/>
            </a:endParaRPr>
          </a:p>
          <a:p>
            <a:pPr marL="0" marR="0" fontAlgn="base">
              <a:spcBef>
                <a:spcPts val="0"/>
              </a:spcBef>
              <a:spcAft>
                <a:spcPts val="1200"/>
              </a:spcAft>
            </a:pPr>
            <a:r>
              <a:rPr lang="en-IN" sz="1800" dirty="0">
                <a:solidFill>
                  <a:srgbClr val="444444"/>
                </a:solidFill>
                <a:effectLst/>
                <a:latin typeface="Arial" panose="020B060402020202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7" name="Picture 6" descr="Chart, line chart&#10;&#10;Description automatically generated">
            <a:extLst>
              <a:ext uri="{FF2B5EF4-FFF2-40B4-BE49-F238E27FC236}">
                <a16:creationId xmlns:a16="http://schemas.microsoft.com/office/drawing/2014/main" id="{26C36E6E-16D2-46FA-9369-DA9856FBA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0049" y="3822752"/>
            <a:ext cx="4139005" cy="2763175"/>
          </a:xfrm>
          <a:prstGeom prst="rect">
            <a:avLst/>
          </a:prstGeom>
        </p:spPr>
      </p:pic>
    </p:spTree>
    <p:extLst>
      <p:ext uri="{BB962C8B-B14F-4D97-AF65-F5344CB8AC3E}">
        <p14:creationId xmlns:p14="http://schemas.microsoft.com/office/powerpoint/2010/main" val="731800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E97F2-EAC1-4544-8F7A-697AD7008DE6}"/>
              </a:ext>
            </a:extLst>
          </p:cNvPr>
          <p:cNvSpPr>
            <a:spLocks noGrp="1"/>
          </p:cNvSpPr>
          <p:nvPr>
            <p:ph type="title"/>
          </p:nvPr>
        </p:nvSpPr>
        <p:spPr/>
        <p:txBody>
          <a:bodyPr/>
          <a:lstStyle/>
          <a:p>
            <a:r>
              <a:rPr lang="en-IN" sz="4400" b="1" spc="-25" dirty="0">
                <a:solidFill>
                  <a:schemeClr val="accent2">
                    <a:lumMod val="60000"/>
                    <a:lumOff val="40000"/>
                  </a:schemeClr>
                </a:solidFill>
                <a:effectLst/>
                <a:latin typeface="Arial" panose="020B0604020202020204" pitchFamily="34" charset="0"/>
                <a:ea typeface="Times New Roman" panose="02020603050405020304" pitchFamily="18" charset="0"/>
                <a:cs typeface="Mangal" panose="02040503050203030202" pitchFamily="18" charset="0"/>
              </a:rPr>
              <a:t>Average Silhouette Method</a:t>
            </a:r>
            <a:br>
              <a:rPr lang="en-IN" sz="4400" b="1" i="1" dirty="0">
                <a:solidFill>
                  <a:schemeClr val="accent2">
                    <a:lumMod val="40000"/>
                    <a:lumOff val="60000"/>
                  </a:schemeClr>
                </a:solidFill>
                <a:effectLst/>
                <a:latin typeface="Calibri Light" panose="020F0302020204030204" pitchFamily="34" charset="0"/>
                <a:ea typeface="Times New Roman" panose="02020603050405020304" pitchFamily="18" charset="0"/>
                <a:cs typeface="Mangal" panose="02040503050203030202" pitchFamily="18" charset="0"/>
              </a:rPr>
            </a:br>
            <a:endParaRPr lang="en-IN" dirty="0">
              <a:solidFill>
                <a:schemeClr val="accent2">
                  <a:lumMod val="40000"/>
                  <a:lumOff val="60000"/>
                </a:schemeClr>
              </a:solidFill>
            </a:endParaRPr>
          </a:p>
        </p:txBody>
      </p:sp>
      <p:sp>
        <p:nvSpPr>
          <p:cNvPr id="3" name="Content Placeholder 2">
            <a:extLst>
              <a:ext uri="{FF2B5EF4-FFF2-40B4-BE49-F238E27FC236}">
                <a16:creationId xmlns:a16="http://schemas.microsoft.com/office/drawing/2014/main" id="{1246874B-85FE-4CC1-86DD-08FA7343CD46}"/>
              </a:ext>
            </a:extLst>
          </p:cNvPr>
          <p:cNvSpPr>
            <a:spLocks noGrp="1"/>
          </p:cNvSpPr>
          <p:nvPr>
            <p:ph idx="1"/>
          </p:nvPr>
        </p:nvSpPr>
        <p:spPr>
          <a:xfrm>
            <a:off x="1261872" y="1390650"/>
            <a:ext cx="8595360" cy="4351337"/>
          </a:xfrm>
        </p:spPr>
        <p:txBody>
          <a:bodyPr/>
          <a:lstStyle/>
          <a:p>
            <a:pPr marL="0" marR="0" indent="0" fontAlgn="base">
              <a:spcBef>
                <a:spcPts val="0"/>
              </a:spcBef>
              <a:spcAft>
                <a:spcPts val="1200"/>
              </a:spcAft>
              <a:buNone/>
            </a:pPr>
            <a:r>
              <a:rPr lang="en-IN" sz="1800" dirty="0">
                <a:effectLst/>
                <a:latin typeface="Arial" panose="020B0604020202020204" pitchFamily="34" charset="0"/>
                <a:ea typeface="Times New Roman" panose="02020603050405020304" pitchFamily="18" charset="0"/>
              </a:rPr>
              <a:t>With the help of the average silhouette method, we can measure the quality of our clustering operation. With this, we can determine how well within the cluster is the data object. If we obtain a high average silhouette width, it means that we have good clustering. The average silhouette method calculates the mean of silhouette observations for different k values. With the optimal number of k clusters, one can maximize the average silhouette over significant values for k </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7" name="Picture 6" descr="Chart, line chart&#10;&#10;Description automatically generated">
            <a:extLst>
              <a:ext uri="{FF2B5EF4-FFF2-40B4-BE49-F238E27FC236}">
                <a16:creationId xmlns:a16="http://schemas.microsoft.com/office/drawing/2014/main" id="{EB2FB625-430A-4CC7-8DE1-5AD3845DE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4598" y="3323247"/>
            <a:ext cx="4981574" cy="2825115"/>
          </a:xfrm>
          <a:prstGeom prst="rect">
            <a:avLst/>
          </a:prstGeom>
        </p:spPr>
      </p:pic>
    </p:spTree>
    <p:extLst>
      <p:ext uri="{BB962C8B-B14F-4D97-AF65-F5344CB8AC3E}">
        <p14:creationId xmlns:p14="http://schemas.microsoft.com/office/powerpoint/2010/main" val="4193350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04B4F-D84A-42FE-93F5-106BF0B043C4}"/>
              </a:ext>
            </a:extLst>
          </p:cNvPr>
          <p:cNvSpPr>
            <a:spLocks noGrp="1"/>
          </p:cNvSpPr>
          <p:nvPr>
            <p:ph type="title"/>
          </p:nvPr>
        </p:nvSpPr>
        <p:spPr>
          <a:xfrm>
            <a:off x="1074303" y="365919"/>
            <a:ext cx="9692640" cy="1325562"/>
          </a:xfrm>
        </p:spPr>
        <p:txBody>
          <a:bodyPr/>
          <a:lstStyle/>
          <a:p>
            <a:r>
              <a:rPr lang="en-US" dirty="0">
                <a:solidFill>
                  <a:schemeClr val="accent2">
                    <a:lumMod val="60000"/>
                    <a:lumOff val="40000"/>
                  </a:schemeClr>
                </a:solidFill>
              </a:rPr>
              <a:t>Gap Statistic Method</a:t>
            </a:r>
            <a:endParaRPr lang="en-IN" dirty="0">
              <a:solidFill>
                <a:schemeClr val="accent2">
                  <a:lumMod val="60000"/>
                  <a:lumOff val="40000"/>
                </a:schemeClr>
              </a:solidFill>
            </a:endParaRPr>
          </a:p>
        </p:txBody>
      </p:sp>
      <p:sp>
        <p:nvSpPr>
          <p:cNvPr id="3" name="Content Placeholder 2">
            <a:extLst>
              <a:ext uri="{FF2B5EF4-FFF2-40B4-BE49-F238E27FC236}">
                <a16:creationId xmlns:a16="http://schemas.microsoft.com/office/drawing/2014/main" id="{6C44B252-3129-4A7B-9010-725FD450CE24}"/>
              </a:ext>
            </a:extLst>
          </p:cNvPr>
          <p:cNvSpPr>
            <a:spLocks noGrp="1"/>
          </p:cNvSpPr>
          <p:nvPr>
            <p:ph idx="1"/>
          </p:nvPr>
        </p:nvSpPr>
        <p:spPr>
          <a:xfrm>
            <a:off x="1261872" y="1633416"/>
            <a:ext cx="8595360" cy="4546722"/>
          </a:xfrm>
        </p:spPr>
        <p:txBody>
          <a:bodyPr/>
          <a:lstStyle/>
          <a:p>
            <a:br>
              <a:rPr lang="en-US" dirty="0"/>
            </a:br>
            <a:r>
              <a:rPr lang="en-US" b="0" i="0" dirty="0">
                <a:effectLst/>
                <a:latin typeface="arial" panose="020B0604020202020204" pitchFamily="34" charset="0"/>
              </a:rPr>
              <a:t>Abstract The Gap statistic is </a:t>
            </a:r>
            <a:r>
              <a:rPr lang="en-US" b="1" i="0" dirty="0">
                <a:effectLst/>
                <a:latin typeface="arial" panose="020B0604020202020204" pitchFamily="34" charset="0"/>
              </a:rPr>
              <a:t>a standard method for determining the number of clusters in a set of data</a:t>
            </a:r>
            <a:r>
              <a:rPr lang="en-US" b="0" i="0" dirty="0">
                <a:effectLst/>
                <a:latin typeface="arial" panose="020B0604020202020204" pitchFamily="34" charset="0"/>
              </a:rPr>
              <a:t>. The Gap statistic standardizes the graph of log(Wk.), where Wk. is the within-cluster dispersion, by comparing it to its expectation under an appropriate null reference distribution of the data</a:t>
            </a:r>
            <a:r>
              <a:rPr lang="en-US" b="0" i="0" dirty="0">
                <a:solidFill>
                  <a:srgbClr val="202124"/>
                </a:solidFill>
                <a:effectLst/>
                <a:latin typeface="arial" panose="020B0604020202020204" pitchFamily="34" charset="0"/>
              </a:rPr>
              <a:t>.</a:t>
            </a:r>
            <a:endParaRPr lang="en-IN" dirty="0"/>
          </a:p>
        </p:txBody>
      </p:sp>
      <p:pic>
        <p:nvPicPr>
          <p:cNvPr id="5" name="Picture 4" descr="Chart&#10;&#10;Description automatically generated">
            <a:extLst>
              <a:ext uri="{FF2B5EF4-FFF2-40B4-BE49-F238E27FC236}">
                <a16:creationId xmlns:a16="http://schemas.microsoft.com/office/drawing/2014/main" id="{7FCED101-2BF5-4179-BA95-5A2953CCF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962" y="3429000"/>
            <a:ext cx="4348163" cy="2718593"/>
          </a:xfrm>
          <a:prstGeom prst="rect">
            <a:avLst/>
          </a:prstGeom>
        </p:spPr>
      </p:pic>
    </p:spTree>
    <p:extLst>
      <p:ext uri="{BB962C8B-B14F-4D97-AF65-F5344CB8AC3E}">
        <p14:creationId xmlns:p14="http://schemas.microsoft.com/office/powerpoint/2010/main" val="3002584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437D8-2EC1-4B09-91F8-88A33E62F15F}"/>
              </a:ext>
            </a:extLst>
          </p:cNvPr>
          <p:cNvSpPr>
            <a:spLocks noGrp="1"/>
          </p:cNvSpPr>
          <p:nvPr>
            <p:ph type="title"/>
          </p:nvPr>
        </p:nvSpPr>
        <p:spPr>
          <a:xfrm>
            <a:off x="764380" y="365760"/>
            <a:ext cx="10190131" cy="1325562"/>
          </a:xfrm>
        </p:spPr>
        <p:txBody>
          <a:bodyPr/>
          <a:lstStyle/>
          <a:p>
            <a:r>
              <a:rPr lang="en-US" dirty="0">
                <a:solidFill>
                  <a:schemeClr val="accent2">
                    <a:lumMod val="60000"/>
                    <a:lumOff val="40000"/>
                  </a:schemeClr>
                </a:solidFill>
              </a:rPr>
              <a:t>Outputs</a:t>
            </a:r>
            <a:endParaRPr lang="en-IN" dirty="0">
              <a:solidFill>
                <a:schemeClr val="accent2">
                  <a:lumMod val="60000"/>
                  <a:lumOff val="40000"/>
                </a:schemeClr>
              </a:solidFill>
            </a:endParaRPr>
          </a:p>
        </p:txBody>
      </p:sp>
      <p:pic>
        <p:nvPicPr>
          <p:cNvPr id="21" name="Content Placeholder 20" descr="Chart, bar chart&#10;&#10;Description automatically generated">
            <a:extLst>
              <a:ext uri="{FF2B5EF4-FFF2-40B4-BE49-F238E27FC236}">
                <a16:creationId xmlns:a16="http://schemas.microsoft.com/office/drawing/2014/main" id="{9657DB7B-D14B-4B80-830A-24BF67B663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381" y="2038350"/>
            <a:ext cx="4351338" cy="4351338"/>
          </a:xfrm>
        </p:spPr>
      </p:pic>
      <p:pic>
        <p:nvPicPr>
          <p:cNvPr id="23" name="Picture 22" descr="Chart, box and whisker chart&#10;&#10;Description automatically generated">
            <a:extLst>
              <a:ext uri="{FF2B5EF4-FFF2-40B4-BE49-F238E27FC236}">
                <a16:creationId xmlns:a16="http://schemas.microsoft.com/office/drawing/2014/main" id="{871D7EC7-B3BD-481F-A3D1-7D427A177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2625" y="1791097"/>
            <a:ext cx="4845844" cy="4845844"/>
          </a:xfrm>
          <a:prstGeom prst="rect">
            <a:avLst/>
          </a:prstGeom>
        </p:spPr>
      </p:pic>
    </p:spTree>
    <p:extLst>
      <p:ext uri="{BB962C8B-B14F-4D97-AF65-F5344CB8AC3E}">
        <p14:creationId xmlns:p14="http://schemas.microsoft.com/office/powerpoint/2010/main" val="3032696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2D8E0-94BB-4538-AB8A-8D31A36F32E9}"/>
              </a:ext>
            </a:extLst>
          </p:cNvPr>
          <p:cNvSpPr>
            <a:spLocks noGrp="1"/>
          </p:cNvSpPr>
          <p:nvPr>
            <p:ph type="title"/>
          </p:nvPr>
        </p:nvSpPr>
        <p:spPr/>
        <p:txBody>
          <a:bodyPr/>
          <a:lstStyle/>
          <a:p>
            <a:endParaRPr lang="en-IN"/>
          </a:p>
        </p:txBody>
      </p:sp>
      <p:pic>
        <p:nvPicPr>
          <p:cNvPr id="5" name="Content Placeholder 4" descr="Chart, histogram&#10;&#10;Description automatically generated">
            <a:extLst>
              <a:ext uri="{FF2B5EF4-FFF2-40B4-BE49-F238E27FC236}">
                <a16:creationId xmlns:a16="http://schemas.microsoft.com/office/drawing/2014/main" id="{851A8440-E751-475B-8C53-061B2B9FBA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5356" y="1781175"/>
            <a:ext cx="4351338" cy="4351338"/>
          </a:xfrm>
        </p:spPr>
      </p:pic>
      <p:pic>
        <p:nvPicPr>
          <p:cNvPr id="7" name="Picture 6" descr="Chart, histogram&#10;&#10;Description automatically generated">
            <a:extLst>
              <a:ext uri="{FF2B5EF4-FFF2-40B4-BE49-F238E27FC236}">
                <a16:creationId xmlns:a16="http://schemas.microsoft.com/office/drawing/2014/main" id="{6F94A3F0-2CBC-4B87-A67C-177838C5E9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1699" y="1808163"/>
            <a:ext cx="4267477" cy="4267477"/>
          </a:xfrm>
          <a:prstGeom prst="rect">
            <a:avLst/>
          </a:prstGeom>
        </p:spPr>
      </p:pic>
    </p:spTree>
    <p:extLst>
      <p:ext uri="{BB962C8B-B14F-4D97-AF65-F5344CB8AC3E}">
        <p14:creationId xmlns:p14="http://schemas.microsoft.com/office/powerpoint/2010/main" val="2727140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CE365-EC22-4CEE-AF3D-ACD278E2DF99}"/>
              </a:ext>
            </a:extLst>
          </p:cNvPr>
          <p:cNvSpPr>
            <a:spLocks noGrp="1"/>
          </p:cNvSpPr>
          <p:nvPr>
            <p:ph type="title"/>
          </p:nvPr>
        </p:nvSpPr>
        <p:spPr/>
        <p:txBody>
          <a:bodyPr/>
          <a:lstStyle/>
          <a:p>
            <a:endParaRPr lang="en-IN"/>
          </a:p>
        </p:txBody>
      </p:sp>
      <p:pic>
        <p:nvPicPr>
          <p:cNvPr id="5" name="Content Placeholder 4" descr="Chart, histogram&#10;&#10;Description automatically generated">
            <a:extLst>
              <a:ext uri="{FF2B5EF4-FFF2-40B4-BE49-F238E27FC236}">
                <a16:creationId xmlns:a16="http://schemas.microsoft.com/office/drawing/2014/main" id="{11DFE3F5-6C19-4EDF-8DF6-C9EC06C85B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9863" y="1992679"/>
            <a:ext cx="4351338" cy="4351338"/>
          </a:xfrm>
        </p:spPr>
      </p:pic>
      <p:pic>
        <p:nvPicPr>
          <p:cNvPr id="7" name="Picture 6" descr="Chart, pie chart&#10;&#10;Description automatically generated">
            <a:extLst>
              <a:ext uri="{FF2B5EF4-FFF2-40B4-BE49-F238E27FC236}">
                <a16:creationId xmlns:a16="http://schemas.microsoft.com/office/drawing/2014/main" id="{998D0E0A-9325-4362-B6A8-9884E958ED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799" y="1992679"/>
            <a:ext cx="4681416" cy="4422874"/>
          </a:xfrm>
          <a:prstGeom prst="rect">
            <a:avLst/>
          </a:prstGeom>
        </p:spPr>
      </p:pic>
    </p:spTree>
    <p:extLst>
      <p:ext uri="{BB962C8B-B14F-4D97-AF65-F5344CB8AC3E}">
        <p14:creationId xmlns:p14="http://schemas.microsoft.com/office/powerpoint/2010/main" val="3880196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B2E995-B96C-43CB-AB18-34E2654742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119514-2AEE-4CE3-8B79-7F85602B1D22}"/>
              </a:ext>
            </a:extLst>
          </p:cNvPr>
          <p:cNvSpPr>
            <a:spLocks noGrp="1"/>
          </p:cNvSpPr>
          <p:nvPr>
            <p:ph type="title"/>
          </p:nvPr>
        </p:nvSpPr>
        <p:spPr>
          <a:xfrm>
            <a:off x="1261871" y="365760"/>
            <a:ext cx="10315583" cy="1325562"/>
          </a:xfrm>
        </p:spPr>
        <p:txBody>
          <a:bodyPr>
            <a:normAutofit/>
          </a:bodyPr>
          <a:lstStyle/>
          <a:p>
            <a:r>
              <a:rPr lang="en-US" dirty="0"/>
              <a:t>Summary </a:t>
            </a:r>
            <a:endParaRPr lang="en-IN" dirty="0"/>
          </a:p>
        </p:txBody>
      </p:sp>
      <p:sp>
        <p:nvSpPr>
          <p:cNvPr id="11" name="Rectangle 10">
            <a:extLst>
              <a:ext uri="{FF2B5EF4-FFF2-40B4-BE49-F238E27FC236}">
                <a16:creationId xmlns:a16="http://schemas.microsoft.com/office/drawing/2014/main" id="{760308D2-EC72-4B2A-A961-B705389A7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9D7BE555-F365-4900-813A-E443C3C78936}"/>
              </a:ext>
            </a:extLst>
          </p:cNvPr>
          <p:cNvGraphicFramePr>
            <a:graphicFrameLocks noGrp="1"/>
          </p:cNvGraphicFramePr>
          <p:nvPr>
            <p:ph idx="1"/>
            <p:extLst>
              <p:ext uri="{D42A27DB-BD31-4B8C-83A1-F6EECF244321}">
                <p14:modId xmlns:p14="http://schemas.microsoft.com/office/powerpoint/2010/main" val="3077958609"/>
              </p:ext>
            </p:extLst>
          </p:nvPr>
        </p:nvGraphicFramePr>
        <p:xfrm>
          <a:off x="1262063" y="2013055"/>
          <a:ext cx="10315392"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4926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63650-1810-4EAA-B4B2-2DADDD09C8DB}"/>
              </a:ext>
            </a:extLst>
          </p:cNvPr>
          <p:cNvSpPr>
            <a:spLocks noGrp="1"/>
          </p:cNvSpPr>
          <p:nvPr>
            <p:ph type="title"/>
          </p:nvPr>
        </p:nvSpPr>
        <p:spPr>
          <a:xfrm>
            <a:off x="4965290" y="365760"/>
            <a:ext cx="5997678" cy="1325562"/>
          </a:xfrm>
        </p:spPr>
        <p:txBody>
          <a:bodyPr>
            <a:normAutofit/>
          </a:bodyPr>
          <a:lstStyle/>
          <a:p>
            <a:r>
              <a:rPr lang="en-US"/>
              <a:t>Conclusion</a:t>
            </a:r>
            <a:r>
              <a:rPr lang="en-US" dirty="0"/>
              <a:t> </a:t>
            </a:r>
            <a:endParaRPr lang="en-IN" dirty="0"/>
          </a:p>
        </p:txBody>
      </p:sp>
      <p:pic>
        <p:nvPicPr>
          <p:cNvPr id="5" name="Picture 4" descr="Light bulb on yellow background with sketched light beams and cord">
            <a:extLst>
              <a:ext uri="{FF2B5EF4-FFF2-40B4-BE49-F238E27FC236}">
                <a16:creationId xmlns:a16="http://schemas.microsoft.com/office/drawing/2014/main" id="{AAC23B7B-3D87-4A9E-A7A4-D8D3D6C340A5}"/>
              </a:ext>
            </a:extLst>
          </p:cNvPr>
          <p:cNvPicPr>
            <a:picLocks noChangeAspect="1"/>
          </p:cNvPicPr>
          <p:nvPr/>
        </p:nvPicPr>
        <p:blipFill rotWithShape="1">
          <a:blip r:embed="rId2"/>
          <a:srcRect l="51557" r="7299"/>
          <a:stretch/>
        </p:blipFill>
        <p:spPr>
          <a:xfrm>
            <a:off x="20" y="-97654"/>
            <a:ext cx="4653291" cy="6955654"/>
          </a:xfrm>
          <a:prstGeom prst="rect">
            <a:avLst/>
          </a:prstGeom>
        </p:spPr>
      </p:pic>
      <p:sp>
        <p:nvSpPr>
          <p:cNvPr id="3" name="Content Placeholder 2">
            <a:extLst>
              <a:ext uri="{FF2B5EF4-FFF2-40B4-BE49-F238E27FC236}">
                <a16:creationId xmlns:a16="http://schemas.microsoft.com/office/drawing/2014/main" id="{B3984250-D2E6-426C-A512-5ABB20B13F9E}"/>
              </a:ext>
            </a:extLst>
          </p:cNvPr>
          <p:cNvSpPr>
            <a:spLocks noGrp="1"/>
          </p:cNvSpPr>
          <p:nvPr>
            <p:ph idx="1"/>
          </p:nvPr>
        </p:nvSpPr>
        <p:spPr>
          <a:xfrm>
            <a:off x="4965290" y="1828800"/>
            <a:ext cx="6015571" cy="4351337"/>
          </a:xfrm>
        </p:spPr>
        <p:txBody>
          <a:bodyPr>
            <a:normAutofit/>
          </a:bodyPr>
          <a:lstStyle/>
          <a:p>
            <a:r>
              <a:rPr lang="en-IN">
                <a:effectLst/>
                <a:latin typeface="Arial" panose="020B0604020202020204" pitchFamily="34" charset="0"/>
                <a:ea typeface="Times New Roman" panose="02020603050405020304" pitchFamily="18" charset="0"/>
              </a:rPr>
              <a:t>In competitive market of e-commerce, the problem of identifying potential customer is gaining more and more attention. To address this problem timely, this paper proposes a study on integrated novel approach based on clustering using K-means and associative mining using </a:t>
            </a:r>
            <a:r>
              <a:rPr lang="en-IN" err="1">
                <a:effectLst/>
                <a:latin typeface="Arial" panose="020B0604020202020204" pitchFamily="34" charset="0"/>
                <a:ea typeface="Times New Roman" panose="02020603050405020304" pitchFamily="18" charset="0"/>
              </a:rPr>
              <a:t>Apriori</a:t>
            </a:r>
            <a:r>
              <a:rPr lang="en-IN">
                <a:effectLst/>
                <a:latin typeface="Arial" panose="020B0604020202020204" pitchFamily="34" charset="0"/>
                <a:ea typeface="Times New Roman" panose="02020603050405020304" pitchFamily="18" charset="0"/>
              </a:rPr>
              <a:t> technique. After identification of targeted customers and their associative buying pattern, the business managers take the strategic profitable decisions accordingly. This integrated model could be directly brought into implementation for providing better profitable margins from sales.</a:t>
            </a:r>
            <a:endParaRPr lang="en-IN">
              <a:effectLst/>
              <a:latin typeface="Times New Roman" panose="02020603050405020304" pitchFamily="18" charset="0"/>
              <a:ea typeface="Times New Roman" panose="02020603050405020304" pitchFamily="18" charset="0"/>
            </a:endParaRPr>
          </a:p>
          <a:p>
            <a:endParaRPr lang="en-IN" dirty="0"/>
          </a:p>
        </p:txBody>
      </p:sp>
      <p:sp>
        <p:nvSpPr>
          <p:cNvPr id="9" name="Rectangle 8">
            <a:extLst>
              <a:ext uri="{FF2B5EF4-FFF2-40B4-BE49-F238E27FC236}">
                <a16:creationId xmlns:a16="http://schemas.microsoft.com/office/drawing/2014/main" id="{DF98C7A3-67B7-4AC0-A6C8-CC7111EED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06905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20CD2-B2D4-4F2F-ADBB-15AD41B1218F}"/>
              </a:ext>
            </a:extLst>
          </p:cNvPr>
          <p:cNvSpPr>
            <a:spLocks noGrp="1"/>
          </p:cNvSpPr>
          <p:nvPr>
            <p:ph type="title"/>
          </p:nvPr>
        </p:nvSpPr>
        <p:spPr/>
        <p:txBody>
          <a:bodyPr/>
          <a:lstStyle/>
          <a:p>
            <a:r>
              <a:rPr lang="en-US"/>
              <a:t>Introduction </a:t>
            </a:r>
            <a:endParaRPr lang="en-IN" dirty="0"/>
          </a:p>
        </p:txBody>
      </p:sp>
      <p:graphicFrame>
        <p:nvGraphicFramePr>
          <p:cNvPr id="5" name="Content Placeholder 2">
            <a:extLst>
              <a:ext uri="{FF2B5EF4-FFF2-40B4-BE49-F238E27FC236}">
                <a16:creationId xmlns:a16="http://schemas.microsoft.com/office/drawing/2014/main" id="{A1A7242A-7D49-45B2-8E0E-6F89C7E5ADAC}"/>
              </a:ext>
            </a:extLst>
          </p:cNvPr>
          <p:cNvGraphicFramePr>
            <a:graphicFrameLocks noGrp="1"/>
          </p:cNvGraphicFramePr>
          <p:nvPr>
            <p:ph idx="1"/>
          </p:nvPr>
        </p:nvGraphicFramePr>
        <p:xfrm>
          <a:off x="1261872" y="1828800"/>
          <a:ext cx="859536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5463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435C6F-8A15-4FFE-B938-78FB3B36C32F}"/>
              </a:ext>
            </a:extLst>
          </p:cNvPr>
          <p:cNvSpPr>
            <a:spLocks noGrp="1"/>
          </p:cNvSpPr>
          <p:nvPr>
            <p:ph type="title"/>
          </p:nvPr>
        </p:nvSpPr>
        <p:spPr>
          <a:xfrm>
            <a:off x="965198" y="643466"/>
            <a:ext cx="3092718" cy="5528734"/>
          </a:xfrm>
          <a:noFill/>
        </p:spPr>
        <p:txBody>
          <a:bodyPr anchor="t">
            <a:normAutofit/>
          </a:bodyPr>
          <a:lstStyle/>
          <a:p>
            <a:r>
              <a:rPr lang="en-US" sz="2800">
                <a:solidFill>
                  <a:srgbClr val="FFFFFF"/>
                </a:solidFill>
              </a:rPr>
              <a:t>REFERENCES</a:t>
            </a:r>
            <a:endParaRPr lang="en-IN" sz="2800">
              <a:solidFill>
                <a:srgbClr val="FFFFFF"/>
              </a:solidFill>
            </a:endParaRPr>
          </a:p>
        </p:txBody>
      </p:sp>
      <p:sp>
        <p:nvSpPr>
          <p:cNvPr id="14" name="Rectangle 9">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81C137-AD9E-4784-801B-44D786625621}"/>
              </a:ext>
            </a:extLst>
          </p:cNvPr>
          <p:cNvSpPr>
            <a:spLocks noGrp="1"/>
          </p:cNvSpPr>
          <p:nvPr>
            <p:ph idx="1"/>
          </p:nvPr>
        </p:nvSpPr>
        <p:spPr>
          <a:xfrm>
            <a:off x="4821898" y="643466"/>
            <a:ext cx="5827472" cy="5571067"/>
          </a:xfrm>
        </p:spPr>
        <p:txBody>
          <a:bodyPr>
            <a:normAutofit/>
          </a:bodyPr>
          <a:lstStyle/>
          <a:p>
            <a:pPr marL="0" marR="0" indent="0">
              <a:spcBef>
                <a:spcPts val="0"/>
              </a:spcBef>
              <a:spcAft>
                <a:spcPts val="800"/>
              </a:spcAft>
              <a:buNone/>
            </a:pPr>
            <a:r>
              <a:rPr lang="en-IN" sz="1300">
                <a:effectLst/>
                <a:latin typeface="Arial" panose="020B0604020202020204" pitchFamily="34" charset="0"/>
                <a:ea typeface="Calibri" panose="020F0502020204030204" pitchFamily="34" charset="0"/>
                <a:cs typeface="Mangal" panose="02040503050203030202" pitchFamily="18" charset="0"/>
              </a:rPr>
              <a:t> 1. XIANG-BIN YAN, YI-JUN LI, Customer Segmentation based on Neural Network with Clustering Technique, 5th WSEAS Int. Conf. on Artificial Intelligence, Knowledge Engineering and Data Bases, Madrid, Spain, February 15-17, 2006 (pp265-268). </a:t>
            </a:r>
            <a:endParaRPr lang="en-IN" sz="130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800"/>
              </a:spcAft>
            </a:pPr>
            <a:r>
              <a:rPr lang="en-IN" sz="1300">
                <a:effectLst/>
                <a:latin typeface="Arial" panose="020B0604020202020204" pitchFamily="34" charset="0"/>
                <a:ea typeface="Calibri" panose="020F0502020204030204" pitchFamily="34" charset="0"/>
                <a:cs typeface="Mangal" panose="02040503050203030202" pitchFamily="18" charset="0"/>
              </a:rPr>
              <a:t>2. Ling Luo, Bin Li et. al. “Tracking the Evolution of Customer Purchase Behaviour Segmentation via a Fragmentation-Coagulation Process”, Twenty-Sixth International Joint Conference on Artificial Intelligence (IJCAI-17).</a:t>
            </a:r>
            <a:endParaRPr lang="en-IN" sz="130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800"/>
              </a:spcAft>
            </a:pPr>
            <a:r>
              <a:rPr lang="en-IN" sz="1300">
                <a:effectLst/>
                <a:latin typeface="Arial" panose="020B0604020202020204" pitchFamily="34" charset="0"/>
                <a:ea typeface="Calibri" panose="020F0502020204030204" pitchFamily="34" charset="0"/>
                <a:cs typeface="Mangal" panose="02040503050203030202" pitchFamily="18" charset="0"/>
              </a:rPr>
              <a:t> 3. Mark K.Y.Mak,George T.S.Ho,S.L.Ting,“A Financial Data Mining Model for extracting Customer Behaviour”, INTECH open access publisher, 23 July 2011.</a:t>
            </a:r>
            <a:endParaRPr lang="en-IN" sz="130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800"/>
              </a:spcAft>
            </a:pPr>
            <a:r>
              <a:rPr lang="en-IN" sz="1300">
                <a:effectLst/>
                <a:latin typeface="Arial" panose="020B0604020202020204" pitchFamily="34" charset="0"/>
                <a:ea typeface="Calibri" panose="020F0502020204030204" pitchFamily="34" charset="0"/>
                <a:cs typeface="Mangal" panose="02040503050203030202" pitchFamily="18" charset="0"/>
              </a:rPr>
              <a:t> 4. Juni Nurma San, Lukito Nugroho, Ridi Ferdiana, P.InsapSantosa, “A Review on Customer Segmentation Technique on E-Commerce”, Advance Science Letters, Vol.4, 400-407,2011.</a:t>
            </a:r>
            <a:endParaRPr lang="en-IN" sz="130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800"/>
              </a:spcAft>
            </a:pPr>
            <a:r>
              <a:rPr lang="en-IN" sz="1300">
                <a:effectLst/>
                <a:latin typeface="Arial" panose="020B0604020202020204" pitchFamily="34" charset="0"/>
                <a:ea typeface="Calibri" panose="020F0502020204030204" pitchFamily="34" charset="0"/>
                <a:cs typeface="Mangal" panose="02040503050203030202" pitchFamily="18" charset="0"/>
              </a:rPr>
              <a:t> 5. Kishana R. Kashwan, Member, IACSIT, C.M.Velu, “Customer Segmentation using clustering and Data Mining Techniques”, International Journal of Computer Theory and Engineering, Vol.5, No.6, December 2013. </a:t>
            </a:r>
            <a:endParaRPr lang="en-IN" sz="130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800"/>
              </a:spcAft>
            </a:pPr>
            <a:r>
              <a:rPr lang="en-IN" sz="1300">
                <a:effectLst/>
                <a:latin typeface="Arial" panose="020B0604020202020204" pitchFamily="34" charset="0"/>
                <a:ea typeface="Calibri" panose="020F0502020204030204" pitchFamily="34" charset="0"/>
                <a:cs typeface="Mangal" panose="02040503050203030202" pitchFamily="18" charset="0"/>
              </a:rPr>
              <a:t>6. LuoYe, CaiQiuru, XiHaixu,LiuYijun and Zhu Ghuangping , “Customer Segmentation for Telecom with the k-means Clustering Method”, Information Technology Journal 12(3):409-413,2013 .</a:t>
            </a:r>
            <a:endParaRPr lang="en-IN" sz="130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800"/>
              </a:spcAft>
            </a:pPr>
            <a:r>
              <a:rPr lang="en-IN" sz="1300">
                <a:effectLst/>
                <a:latin typeface="Arial" panose="020B0604020202020204" pitchFamily="34" charset="0"/>
                <a:ea typeface="Calibri" panose="020F0502020204030204" pitchFamily="34" charset="0"/>
                <a:cs typeface="Mangal" panose="02040503050203030202" pitchFamily="18" charset="0"/>
              </a:rPr>
              <a:t> </a:t>
            </a:r>
            <a:endParaRPr lang="en-IN" sz="1300">
              <a:effectLst/>
              <a:latin typeface="Calibri" panose="020F0502020204030204" pitchFamily="34" charset="0"/>
              <a:ea typeface="Calibri" panose="020F0502020204030204" pitchFamily="34" charset="0"/>
              <a:cs typeface="Mangal" panose="02040503050203030202" pitchFamily="18" charset="0"/>
            </a:endParaRPr>
          </a:p>
          <a:p>
            <a:endParaRPr lang="en-IN" sz="1300"/>
          </a:p>
        </p:txBody>
      </p:sp>
    </p:spTree>
    <p:extLst>
      <p:ext uri="{BB962C8B-B14F-4D97-AF65-F5344CB8AC3E}">
        <p14:creationId xmlns:p14="http://schemas.microsoft.com/office/powerpoint/2010/main" val="3006715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B2E995-B96C-43CB-AB18-34E2654742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997544-DF49-4D2C-9FF8-941B2041F319}"/>
              </a:ext>
            </a:extLst>
          </p:cNvPr>
          <p:cNvSpPr>
            <a:spLocks noGrp="1"/>
          </p:cNvSpPr>
          <p:nvPr>
            <p:ph type="title"/>
          </p:nvPr>
        </p:nvSpPr>
        <p:spPr>
          <a:xfrm>
            <a:off x="1261871" y="365760"/>
            <a:ext cx="10315583" cy="1325562"/>
          </a:xfrm>
        </p:spPr>
        <p:txBody>
          <a:bodyPr>
            <a:normAutofit/>
          </a:bodyPr>
          <a:lstStyle/>
          <a:p>
            <a:r>
              <a:rPr lang="en-US" dirty="0"/>
              <a:t>Benefits</a:t>
            </a:r>
            <a:endParaRPr lang="en-IN" dirty="0"/>
          </a:p>
        </p:txBody>
      </p:sp>
      <p:sp>
        <p:nvSpPr>
          <p:cNvPr id="11" name="Rectangle 10">
            <a:extLst>
              <a:ext uri="{FF2B5EF4-FFF2-40B4-BE49-F238E27FC236}">
                <a16:creationId xmlns:a16="http://schemas.microsoft.com/office/drawing/2014/main" id="{760308D2-EC72-4B2A-A961-B705389A7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642ADAB3-49C1-4E10-984F-8CFAD09EF4AB}"/>
              </a:ext>
            </a:extLst>
          </p:cNvPr>
          <p:cNvGraphicFramePr>
            <a:graphicFrameLocks noGrp="1"/>
          </p:cNvGraphicFramePr>
          <p:nvPr>
            <p:ph idx="1"/>
            <p:extLst>
              <p:ext uri="{D42A27DB-BD31-4B8C-83A1-F6EECF244321}">
                <p14:modId xmlns:p14="http://schemas.microsoft.com/office/powerpoint/2010/main" val="2762715837"/>
              </p:ext>
            </p:extLst>
          </p:nvPr>
        </p:nvGraphicFramePr>
        <p:xfrm>
          <a:off x="1262063" y="2013055"/>
          <a:ext cx="10315392"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8025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527D160-626F-444B-9CA1-A94CE0F3F9A3}"/>
              </a:ext>
            </a:extLst>
          </p:cNvPr>
          <p:cNvPicPr>
            <a:picLocks noGrp="1" noChangeAspect="1"/>
          </p:cNvPicPr>
          <p:nvPr>
            <p:ph idx="1"/>
          </p:nvPr>
        </p:nvPicPr>
        <p:blipFill>
          <a:blip r:embed="rId2"/>
          <a:stretch>
            <a:fillRect/>
          </a:stretch>
        </p:blipFill>
        <p:spPr>
          <a:xfrm>
            <a:off x="2123099" y="586399"/>
            <a:ext cx="6972299" cy="4943474"/>
          </a:xfrm>
          <a:prstGeom prst="rect">
            <a:avLst/>
          </a:prstGeom>
        </p:spPr>
      </p:pic>
    </p:spTree>
    <p:extLst>
      <p:ext uri="{BB962C8B-B14F-4D97-AF65-F5344CB8AC3E}">
        <p14:creationId xmlns:p14="http://schemas.microsoft.com/office/powerpoint/2010/main" val="1019165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5006-CF9B-4515-862F-D1D3A65B689B}"/>
              </a:ext>
            </a:extLst>
          </p:cNvPr>
          <p:cNvSpPr>
            <a:spLocks noGrp="1"/>
          </p:cNvSpPr>
          <p:nvPr>
            <p:ph type="title"/>
          </p:nvPr>
        </p:nvSpPr>
        <p:spPr>
          <a:xfrm>
            <a:off x="1261871" y="365760"/>
            <a:ext cx="9858383" cy="1325562"/>
          </a:xfrm>
        </p:spPr>
        <p:txBody>
          <a:bodyPr>
            <a:normAutofit/>
          </a:bodyPr>
          <a:lstStyle/>
          <a:p>
            <a:r>
              <a:rPr lang="en-IN" b="1">
                <a:effectLst/>
                <a:latin typeface="Arial" panose="020B0604020202020204" pitchFamily="34" charset="0"/>
                <a:ea typeface="Calibri" panose="020F0502020204030204" pitchFamily="34" charset="0"/>
                <a:cs typeface="Mangal" panose="02040503050203030202" pitchFamily="18" charset="0"/>
              </a:rPr>
              <a:t>PROPOSED METHODOLOGY:</a:t>
            </a:r>
            <a:br>
              <a:rPr lang="en-IN">
                <a:effectLst/>
                <a:latin typeface="Calibri" panose="020F0502020204030204" pitchFamily="34" charset="0"/>
                <a:ea typeface="Calibri" panose="020F0502020204030204" pitchFamily="34" charset="0"/>
                <a:cs typeface="Mangal" panose="02040503050203030202" pitchFamily="18" charset="0"/>
              </a:rPr>
            </a:br>
            <a:endParaRPr lang="en-IN" dirty="0"/>
          </a:p>
        </p:txBody>
      </p:sp>
      <p:graphicFrame>
        <p:nvGraphicFramePr>
          <p:cNvPr id="18" name="Content Placeholder 2">
            <a:extLst>
              <a:ext uri="{FF2B5EF4-FFF2-40B4-BE49-F238E27FC236}">
                <a16:creationId xmlns:a16="http://schemas.microsoft.com/office/drawing/2014/main" id="{09DFCF36-63FE-4973-B13B-9B4A79571742}"/>
              </a:ext>
            </a:extLst>
          </p:cNvPr>
          <p:cNvGraphicFramePr>
            <a:graphicFrameLocks noGrp="1"/>
          </p:cNvGraphicFramePr>
          <p:nvPr>
            <p:ph idx="1"/>
            <p:extLst>
              <p:ext uri="{D42A27DB-BD31-4B8C-83A1-F6EECF244321}">
                <p14:modId xmlns:p14="http://schemas.microsoft.com/office/powerpoint/2010/main" val="1553539180"/>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5333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2B2E995-B96C-43CB-AB18-34E2654742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D23A8-F713-4C94-B2D3-525734204938}"/>
              </a:ext>
            </a:extLst>
          </p:cNvPr>
          <p:cNvSpPr>
            <a:spLocks noGrp="1"/>
          </p:cNvSpPr>
          <p:nvPr>
            <p:ph type="title"/>
          </p:nvPr>
        </p:nvSpPr>
        <p:spPr>
          <a:xfrm>
            <a:off x="1261871" y="365760"/>
            <a:ext cx="10315583" cy="1325562"/>
          </a:xfrm>
        </p:spPr>
        <p:txBody>
          <a:bodyPr>
            <a:normAutofit/>
          </a:bodyPr>
          <a:lstStyle/>
          <a:p>
            <a:r>
              <a:rPr lang="en-IN" b="1" dirty="0">
                <a:solidFill>
                  <a:schemeClr val="accent2">
                    <a:lumMod val="60000"/>
                    <a:lumOff val="40000"/>
                  </a:schemeClr>
                </a:solidFill>
                <a:effectLst/>
                <a:latin typeface="Arial" panose="020B0604020202020204" pitchFamily="34" charset="0"/>
                <a:ea typeface="Calibri" panose="020F0502020204030204" pitchFamily="34" charset="0"/>
                <a:cs typeface="Mangal" panose="02040503050203030202" pitchFamily="18" charset="0"/>
              </a:rPr>
              <a:t>Phase 1</a:t>
            </a:r>
            <a:r>
              <a:rPr lang="en-IN" b="1" dirty="0">
                <a:effectLst/>
                <a:latin typeface="Arial" panose="020B0604020202020204" pitchFamily="34" charset="0"/>
                <a:ea typeface="Calibri" panose="020F0502020204030204" pitchFamily="34" charset="0"/>
                <a:cs typeface="Mangal" panose="02040503050203030202" pitchFamily="18" charset="0"/>
              </a:rPr>
              <a:t>:</a:t>
            </a:r>
            <a:endParaRPr lang="en-IN" dirty="0"/>
          </a:p>
        </p:txBody>
      </p:sp>
      <p:sp>
        <p:nvSpPr>
          <p:cNvPr id="18" name="Rectangle 17">
            <a:extLst>
              <a:ext uri="{FF2B5EF4-FFF2-40B4-BE49-F238E27FC236}">
                <a16:creationId xmlns:a16="http://schemas.microsoft.com/office/drawing/2014/main" id="{760308D2-EC72-4B2A-A961-B705389A7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2" name="Content Placeholder 2">
            <a:extLst>
              <a:ext uri="{FF2B5EF4-FFF2-40B4-BE49-F238E27FC236}">
                <a16:creationId xmlns:a16="http://schemas.microsoft.com/office/drawing/2014/main" id="{33AD5C09-D517-420B-8B22-F4932A028BE4}"/>
              </a:ext>
            </a:extLst>
          </p:cNvPr>
          <p:cNvGraphicFramePr>
            <a:graphicFrameLocks noGrp="1"/>
          </p:cNvGraphicFramePr>
          <p:nvPr>
            <p:ph idx="1"/>
            <p:extLst>
              <p:ext uri="{D42A27DB-BD31-4B8C-83A1-F6EECF244321}">
                <p14:modId xmlns:p14="http://schemas.microsoft.com/office/powerpoint/2010/main" val="2485646568"/>
              </p:ext>
            </p:extLst>
          </p:nvPr>
        </p:nvGraphicFramePr>
        <p:xfrm>
          <a:off x="1262063" y="2013055"/>
          <a:ext cx="10315392"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8238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717B8A0-6771-47AF-B5CB-F533399E0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19AA0A-88B8-44F0-A823-45ED7EDE467F}"/>
              </a:ext>
            </a:extLst>
          </p:cNvPr>
          <p:cNvSpPr>
            <a:spLocks noGrp="1"/>
          </p:cNvSpPr>
          <p:nvPr>
            <p:ph type="title"/>
          </p:nvPr>
        </p:nvSpPr>
        <p:spPr>
          <a:xfrm>
            <a:off x="566058" y="836023"/>
            <a:ext cx="2718788" cy="5183777"/>
          </a:xfrm>
        </p:spPr>
        <p:txBody>
          <a:bodyPr anchor="ctr">
            <a:normAutofit/>
          </a:bodyPr>
          <a:lstStyle/>
          <a:p>
            <a:r>
              <a:rPr lang="en-IN" sz="3600" b="1">
                <a:solidFill>
                  <a:srgbClr val="FFFFFF"/>
                </a:solidFill>
                <a:latin typeface="Arial" panose="020B0604020202020204" pitchFamily="34" charset="0"/>
                <a:ea typeface="Calibri" panose="020F0502020204030204" pitchFamily="34" charset="0"/>
                <a:cs typeface="Mangal" panose="02040503050203030202" pitchFamily="18" charset="0"/>
              </a:rPr>
              <a:t>Phase</a:t>
            </a:r>
            <a:r>
              <a:rPr lang="en-IN" sz="3600" b="1">
                <a:solidFill>
                  <a:srgbClr val="FFFFFF"/>
                </a:solidFill>
                <a:effectLst/>
                <a:latin typeface="Arial" panose="020B0604020202020204" pitchFamily="34" charset="0"/>
                <a:ea typeface="Calibri" panose="020F0502020204030204" pitchFamily="34" charset="0"/>
                <a:cs typeface="Mangal" panose="02040503050203030202" pitchFamily="18" charset="0"/>
              </a:rPr>
              <a:t> 2:</a:t>
            </a:r>
            <a:endParaRPr lang="en-IN" sz="3600">
              <a:solidFill>
                <a:srgbClr val="FFFFFF"/>
              </a:solidFill>
            </a:endParaRPr>
          </a:p>
        </p:txBody>
      </p:sp>
      <p:sp>
        <p:nvSpPr>
          <p:cNvPr id="18" name="Rectangle 17">
            <a:extLst>
              <a:ext uri="{FF2B5EF4-FFF2-40B4-BE49-F238E27FC236}">
                <a16:creationId xmlns:a16="http://schemas.microsoft.com/office/drawing/2014/main" id="{58ACBBC8-C685-44DA-B133-D20A24826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87A8217A-CABD-4AF8-95E7-31457C191B08}"/>
              </a:ext>
            </a:extLst>
          </p:cNvPr>
          <p:cNvGraphicFramePr>
            <a:graphicFrameLocks noGrp="1"/>
          </p:cNvGraphicFramePr>
          <p:nvPr>
            <p:ph idx="1"/>
            <p:extLst>
              <p:ext uri="{D42A27DB-BD31-4B8C-83A1-F6EECF244321}">
                <p14:modId xmlns:p14="http://schemas.microsoft.com/office/powerpoint/2010/main" val="2958395392"/>
              </p:ext>
            </p:extLst>
          </p:nvPr>
        </p:nvGraphicFramePr>
        <p:xfrm>
          <a:off x="4658815" y="804672"/>
          <a:ext cx="5990136" cy="5262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3359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26A64-C85D-4A06-AC3B-AE9A0B2D8F7A}"/>
              </a:ext>
            </a:extLst>
          </p:cNvPr>
          <p:cNvSpPr>
            <a:spLocks noGrp="1"/>
          </p:cNvSpPr>
          <p:nvPr>
            <p:ph type="title"/>
          </p:nvPr>
        </p:nvSpPr>
        <p:spPr/>
        <p:txBody>
          <a:bodyPr/>
          <a:lstStyle/>
          <a:p>
            <a:r>
              <a:rPr lang="en-US" dirty="0">
                <a:solidFill>
                  <a:schemeClr val="accent2">
                    <a:lumMod val="60000"/>
                    <a:lumOff val="40000"/>
                  </a:schemeClr>
                </a:solidFill>
              </a:rPr>
              <a:t>Clustering</a:t>
            </a:r>
            <a:endParaRPr lang="en-IN" dirty="0">
              <a:solidFill>
                <a:schemeClr val="accent2">
                  <a:lumMod val="60000"/>
                  <a:lumOff val="40000"/>
                </a:schemeClr>
              </a:solidFill>
            </a:endParaRPr>
          </a:p>
        </p:txBody>
      </p:sp>
      <p:sp>
        <p:nvSpPr>
          <p:cNvPr id="3" name="Content Placeholder 2">
            <a:extLst>
              <a:ext uri="{FF2B5EF4-FFF2-40B4-BE49-F238E27FC236}">
                <a16:creationId xmlns:a16="http://schemas.microsoft.com/office/drawing/2014/main" id="{52287259-3AD9-46D7-A842-431DF24A82C1}"/>
              </a:ext>
            </a:extLst>
          </p:cNvPr>
          <p:cNvSpPr>
            <a:spLocks noGrp="1"/>
          </p:cNvSpPr>
          <p:nvPr>
            <p:ph idx="1"/>
          </p:nvPr>
        </p:nvSpPr>
        <p:spPr/>
        <p:txBody>
          <a:bodyPr>
            <a:normAutofit/>
          </a:bodyPr>
          <a:lstStyle/>
          <a:p>
            <a:r>
              <a:rPr lang="en-US" sz="2400" b="1" i="0" dirty="0">
                <a:effectLst/>
                <a:latin typeface="urw-din"/>
              </a:rPr>
              <a:t>Clustering</a:t>
            </a:r>
            <a:r>
              <a:rPr lang="en-US" sz="2400" b="0" i="0" dirty="0">
                <a:effectLst/>
                <a:latin typeface="urw-din"/>
              </a:rPr>
              <a:t> is the task of dividing the population or data points into a number of groups such that data points in the same groups are more similar to other data points in the same group and dissimilar to the data points in other groups. It is basically a collection of objects on the basis of similarity and dissimilarity between them.</a:t>
            </a:r>
            <a:endParaRPr lang="en-IN" sz="2400" dirty="0"/>
          </a:p>
        </p:txBody>
      </p:sp>
      <p:pic>
        <p:nvPicPr>
          <p:cNvPr id="5" name="Picture 4" descr="Chart, diagram&#10;&#10;Description automatically generated">
            <a:extLst>
              <a:ext uri="{FF2B5EF4-FFF2-40B4-BE49-F238E27FC236}">
                <a16:creationId xmlns:a16="http://schemas.microsoft.com/office/drawing/2014/main" id="{DAED7253-4D91-4E8A-B529-3A3EA16718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7912" y="4343512"/>
            <a:ext cx="5141188" cy="1974103"/>
          </a:xfrm>
          <a:prstGeom prst="rect">
            <a:avLst/>
          </a:prstGeom>
        </p:spPr>
      </p:pic>
    </p:spTree>
    <p:extLst>
      <p:ext uri="{BB962C8B-B14F-4D97-AF65-F5344CB8AC3E}">
        <p14:creationId xmlns:p14="http://schemas.microsoft.com/office/powerpoint/2010/main" val="3146041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5E601-D8BE-49A7-8099-746BB4028BFD}"/>
              </a:ext>
            </a:extLst>
          </p:cNvPr>
          <p:cNvSpPr>
            <a:spLocks noGrp="1"/>
          </p:cNvSpPr>
          <p:nvPr>
            <p:ph type="title"/>
          </p:nvPr>
        </p:nvSpPr>
        <p:spPr/>
        <p:txBody>
          <a:bodyPr>
            <a:normAutofit/>
          </a:bodyPr>
          <a:lstStyle/>
          <a:p>
            <a:r>
              <a:rPr lang="en-US" dirty="0">
                <a:solidFill>
                  <a:schemeClr val="accent2">
                    <a:lumMod val="60000"/>
                    <a:lumOff val="40000"/>
                  </a:schemeClr>
                </a:solidFill>
              </a:rPr>
              <a:t>K-means clustering</a:t>
            </a:r>
            <a:endParaRPr lang="en-IN" dirty="0">
              <a:solidFill>
                <a:schemeClr val="accent2">
                  <a:lumMod val="60000"/>
                  <a:lumOff val="40000"/>
                </a:schemeClr>
              </a:solidFill>
            </a:endParaRPr>
          </a:p>
        </p:txBody>
      </p:sp>
      <p:sp>
        <p:nvSpPr>
          <p:cNvPr id="3" name="Content Placeholder 2">
            <a:extLst>
              <a:ext uri="{FF2B5EF4-FFF2-40B4-BE49-F238E27FC236}">
                <a16:creationId xmlns:a16="http://schemas.microsoft.com/office/drawing/2014/main" id="{66038350-B81B-4E48-B87F-1E75C30FE8B0}"/>
              </a:ext>
            </a:extLst>
          </p:cNvPr>
          <p:cNvSpPr>
            <a:spLocks noGrp="1"/>
          </p:cNvSpPr>
          <p:nvPr>
            <p:ph idx="1"/>
          </p:nvPr>
        </p:nvSpPr>
        <p:spPr>
          <a:xfrm>
            <a:off x="1261872" y="2200275"/>
            <a:ext cx="9025128" cy="3979862"/>
          </a:xfrm>
        </p:spPr>
        <p:txBody>
          <a:bodyPr>
            <a:normAutofit/>
          </a:bodyPr>
          <a:lstStyle/>
          <a:p>
            <a:r>
              <a:rPr lang="en-IN" b="1" kern="0" dirty="0">
                <a:effectLst/>
                <a:latin typeface="Arial" panose="020B0604020202020204" pitchFamily="34" charset="0"/>
                <a:ea typeface="Times New Roman" panose="02020603050405020304" pitchFamily="18" charset="0"/>
                <a:cs typeface="Mangal" panose="02040503050203030202" pitchFamily="18" charset="0"/>
              </a:rPr>
              <a:t>The k-means clustering algorithm divides the n records into k segments of records called clusters where k ≤ n,    so as to minimize the distances between records within a particular cluster</a:t>
            </a:r>
            <a:r>
              <a:rPr lang="en-IN" b="1" kern="0" dirty="0">
                <a:solidFill>
                  <a:schemeClr val="accent6">
                    <a:lumMod val="75000"/>
                  </a:schemeClr>
                </a:solidFill>
                <a:effectLst/>
                <a:latin typeface="Arial" panose="020B0604020202020204" pitchFamily="34" charset="0"/>
                <a:ea typeface="Times New Roman" panose="02020603050405020304" pitchFamily="18" charset="0"/>
                <a:cs typeface="Mangal" panose="02040503050203030202" pitchFamily="18" charset="0"/>
              </a:rPr>
              <a:t>.</a:t>
            </a:r>
            <a:endParaRPr lang="en-IN" b="1" kern="0" dirty="0">
              <a:solidFill>
                <a:schemeClr val="accent6">
                  <a:lumMod val="75000"/>
                </a:schemeClr>
              </a:solidFill>
              <a:effectLst/>
              <a:latin typeface="Calibri Light" panose="020F0302020204030204" pitchFamily="34" charset="0"/>
              <a:ea typeface="Times New Roman" panose="02020603050405020304" pitchFamily="18" charset="0"/>
              <a:cs typeface="Mangal" panose="02040503050203030202" pitchFamily="18" charset="0"/>
            </a:endParaRPr>
          </a:p>
          <a:p>
            <a:endParaRPr lang="en-IN" dirty="0"/>
          </a:p>
        </p:txBody>
      </p:sp>
      <p:pic>
        <p:nvPicPr>
          <p:cNvPr id="5" name="Picture 4" descr="Diagram&#10;&#10;Description automatically generated">
            <a:extLst>
              <a:ext uri="{FF2B5EF4-FFF2-40B4-BE49-F238E27FC236}">
                <a16:creationId xmlns:a16="http://schemas.microsoft.com/office/drawing/2014/main" id="{8784BA9D-5CC9-43B5-B305-BB1AE72DF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737" y="3845903"/>
            <a:ext cx="4807287" cy="2425066"/>
          </a:xfrm>
          <a:prstGeom prst="rect">
            <a:avLst/>
          </a:prstGeom>
        </p:spPr>
      </p:pic>
    </p:spTree>
    <p:extLst>
      <p:ext uri="{BB962C8B-B14F-4D97-AF65-F5344CB8AC3E}">
        <p14:creationId xmlns:p14="http://schemas.microsoft.com/office/powerpoint/2010/main" val="3772936774"/>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docProps/app.xml><?xml version="1.0" encoding="utf-8"?>
<Properties xmlns="http://schemas.openxmlformats.org/officeDocument/2006/extended-properties" xmlns:vt="http://schemas.openxmlformats.org/officeDocument/2006/docPropsVTypes">
  <Template>TM03457515[[fn=View]]</Template>
  <TotalTime>537</TotalTime>
  <Words>1303</Words>
  <Application>Microsoft Office PowerPoint</Application>
  <PresentationFormat>Widescreen</PresentationFormat>
  <Paragraphs>60</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arial</vt:lpstr>
      <vt:lpstr>Calibri</vt:lpstr>
      <vt:lpstr>Calibri Light</vt:lpstr>
      <vt:lpstr>Century Schoolbook</vt:lpstr>
      <vt:lpstr>Symbol</vt:lpstr>
      <vt:lpstr>Times New Roman</vt:lpstr>
      <vt:lpstr>urw-din</vt:lpstr>
      <vt:lpstr>Wingdings 2</vt:lpstr>
      <vt:lpstr>View</vt:lpstr>
      <vt:lpstr>Customer segmentation</vt:lpstr>
      <vt:lpstr>Introduction </vt:lpstr>
      <vt:lpstr>Benefits</vt:lpstr>
      <vt:lpstr>PowerPoint Presentation</vt:lpstr>
      <vt:lpstr>PROPOSED METHODOLOGY: </vt:lpstr>
      <vt:lpstr>Phase 1:</vt:lpstr>
      <vt:lpstr>Phase 2:</vt:lpstr>
      <vt:lpstr>Clustering</vt:lpstr>
      <vt:lpstr>K-means clustering</vt:lpstr>
      <vt:lpstr>Cont.…</vt:lpstr>
      <vt:lpstr>Determining Optimal cluster</vt:lpstr>
      <vt:lpstr>Elbow Method</vt:lpstr>
      <vt:lpstr>Average Silhouette Method </vt:lpstr>
      <vt:lpstr>Gap Statistic Method</vt:lpstr>
      <vt:lpstr>Outputs</vt:lpstr>
      <vt:lpstr>PowerPoint Presentation</vt:lpstr>
      <vt:lpstr>PowerPoint Presentation</vt:lpstr>
      <vt:lpstr>Summary </vt:lpstr>
      <vt:lpstr>Conclusion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dc:title>
  <dc:creator>Amisha Gokhale</dc:creator>
  <cp:lastModifiedBy>Amisha Gokhale</cp:lastModifiedBy>
  <cp:revision>3</cp:revision>
  <dcterms:created xsi:type="dcterms:W3CDTF">2021-08-30T09:41:11Z</dcterms:created>
  <dcterms:modified xsi:type="dcterms:W3CDTF">2021-08-30T19:00:31Z</dcterms:modified>
</cp:coreProperties>
</file>