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9" r:id="rId3"/>
    <p:sldId id="257" r:id="rId4"/>
    <p:sldId id="274" r:id="rId5"/>
    <p:sldId id="276" r:id="rId6"/>
    <p:sldId id="278" r:id="rId7"/>
    <p:sldId id="279" r:id="rId8"/>
    <p:sldId id="280" r:id="rId9"/>
    <p:sldId id="273" r:id="rId10"/>
    <p:sldId id="282" r:id="rId11"/>
    <p:sldId id="283" r:id="rId12"/>
    <p:sldId id="26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1DB88-10AB-9403-F5CF-C5FA3B2F031F}" v="144" dt="2025-08-19T07:49:14.712"/>
    <p1510:client id="{1D9CF9E1-AF5D-4C68-127B-57737831AAF9}" v="2" dt="2025-08-19T03:57:48.311"/>
    <p1510:client id="{5B6F815E-142E-C43C-8338-8F2AB161A37A}" v="462" dt="2025-08-18T14:15:52.384"/>
    <p1510:client id="{62EE0014-2484-A12B-C7CA-3CF8D32D0E2E}" v="5" dt="2025-08-17T16:22:56.132"/>
    <p1510:client id="{89390991-6887-EC43-B8A0-1F5842DC9EF7}" v="501" dt="2025-08-19T13:52:19.120"/>
    <p1510:client id="{899B1F98-8041-AA7E-B0FB-A14A64DA81AC}" v="58" dt="2025-08-18T10:35:25.934"/>
    <p1510:client id="{DB0521D6-DB69-1106-214F-DF11EF516388}" v="798" dt="2025-08-18T17:44:42.358"/>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400">
                <a:solidFill>
                  <a:schemeClr val="tx1"/>
                </a:solidFill>
                <a:latin typeface="Cambria"/>
                <a:ea typeface="Cambria"/>
              </a:rPr>
              <a:t>A</a:t>
            </a:r>
            <a:r>
              <a:rPr lang="en-GB">
                <a:solidFill>
                  <a:schemeClr val="tx1"/>
                </a:solidFill>
                <a:latin typeface="Cambria"/>
                <a:ea typeface="Cambria"/>
              </a:rPr>
              <a:t>nalysis and identification of malicious mobile applications</a:t>
            </a:r>
            <a:endParaRPr lang="en-GB">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sz="1800">
                <a:latin typeface="Cambria"/>
                <a:ea typeface="Cambria"/>
              </a:rPr>
              <a:t>Batch Number:  COM_14</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a:solidFill>
                  <a:srgbClr val="17365D"/>
                </a:solidFill>
                <a:latin typeface="Cambria"/>
                <a:ea typeface="Cambria"/>
                <a:cs typeface="Verdana"/>
                <a:sym typeface="Verdana"/>
              </a:rPr>
              <a:t>Dr./Mr./Ms./Prof.</a:t>
            </a:r>
            <a:r>
              <a:rPr lang="en-GB" sz="1700" b="1">
                <a:solidFill>
                  <a:srgbClr val="17365D"/>
                </a:solidFill>
                <a:latin typeface="Cambria"/>
                <a:ea typeface="Cambria"/>
                <a:cs typeface="Verdana"/>
                <a:sym typeface="Verdana"/>
              </a:rPr>
              <a:t>  Mr.Asif  Ahmad Najar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377921472"/>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1800" b="1" i="0" u="none" strike="noStrike" cap="none">
                <a:solidFill>
                  <a:schemeClr val="accent1"/>
                </a:solidFill>
                <a:latin typeface="Cambria"/>
                <a:ea typeface="Cambria"/>
                <a:cs typeface="Verdana"/>
                <a:sym typeface="Verdana"/>
              </a:rPr>
              <a:t>Name of the Program: </a:t>
            </a:r>
            <a:r>
              <a:rPr lang="en-US" sz="1800" b="1">
                <a:solidFill>
                  <a:schemeClr val="tx1"/>
                </a:solidFill>
                <a:latin typeface="Cambria"/>
                <a:ea typeface="Cambria"/>
                <a:cs typeface="Verdana"/>
                <a:sym typeface="Verdana"/>
              </a:rPr>
              <a:t>Computer Engineering</a:t>
            </a:r>
            <a:endParaRPr lang="en-US" sz="1800" b="1" i="0" u="none" strike="noStrike" cap="none">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1800" b="1">
                <a:solidFill>
                  <a:schemeClr val="accent1"/>
                </a:solidFill>
                <a:latin typeface="Cambria"/>
                <a:ea typeface="Cambria"/>
                <a:cs typeface="Verdana"/>
                <a:sym typeface="Verdana"/>
              </a:rPr>
              <a:t>Name of the HoD:  </a:t>
            </a:r>
            <a:r>
              <a:rPr lang="en-US" sz="1800" b="1">
                <a:solidFill>
                  <a:schemeClr val="tx1"/>
                </a:solidFill>
                <a:latin typeface="Cambria"/>
                <a:ea typeface="Cambria"/>
                <a:cs typeface="Verdana"/>
                <a:sym typeface="Verdana"/>
              </a:rPr>
              <a:t>Dr.PALLAVI R</a:t>
            </a:r>
            <a:endParaRPr lang="en-US" sz="1800" b="1">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1800" b="1" i="0" u="none" strike="noStrike" cap="none" dirty="0">
                <a:solidFill>
                  <a:schemeClr val="accent1"/>
                </a:solidFill>
                <a:latin typeface="Cambria"/>
                <a:ea typeface="Cambria"/>
                <a:cs typeface="Verdana"/>
                <a:sym typeface="Verdana"/>
              </a:rPr>
              <a:t>Name of the Program Project Coordinator:</a:t>
            </a:r>
            <a:r>
              <a:rPr lang="en-US" sz="1800" b="1" dirty="0">
                <a:solidFill>
                  <a:schemeClr val="accent1"/>
                </a:solidFill>
                <a:latin typeface="Cambria"/>
                <a:ea typeface="Cambria"/>
                <a:cs typeface="Verdana"/>
                <a:sym typeface="Verdana"/>
              </a:rPr>
              <a:t> </a:t>
            </a:r>
            <a:r>
              <a:rPr lang="en-US" sz="1800" b="1" i="0" u="none" strike="noStrike" cap="none" dirty="0">
                <a:solidFill>
                  <a:schemeClr val="accent1"/>
                </a:solidFill>
                <a:latin typeface="Cambria"/>
                <a:ea typeface="Cambria"/>
                <a:cs typeface="Verdana"/>
                <a:sym typeface="Verdana"/>
              </a:rPr>
              <a:t> </a:t>
            </a:r>
            <a:r>
              <a:rPr lang="en-US" sz="1800" b="1">
                <a:solidFill>
                  <a:schemeClr val="tx1"/>
                </a:solidFill>
                <a:latin typeface="Cambria"/>
                <a:ea typeface="Cambria"/>
                <a:cs typeface="Verdana"/>
                <a:sym typeface="Verdana"/>
              </a:rPr>
              <a:t>Mr.Muthuraju V</a:t>
            </a:r>
            <a:endParaRPr lang="en-US" sz="1800" b="1">
              <a:solidFill>
                <a:schemeClr val="tx1"/>
              </a:solidFill>
              <a:latin typeface="Cambria" panose="02040503050406030204" pitchFamily="18" charset="0"/>
              <a:ea typeface="Cambria" panose="02040503050406030204" pitchFamily="18" charset="0"/>
              <a:cs typeface="Verdana"/>
            </a:endParaRPr>
          </a:p>
          <a:p>
            <a:pPr lvl="0">
              <a:buClr>
                <a:srgbClr val="17365D"/>
              </a:buClr>
              <a:buSzPct val="100000"/>
            </a:pPr>
            <a:r>
              <a:rPr lang="en-US" sz="1800" b="1" dirty="0">
                <a:solidFill>
                  <a:schemeClr val="accent1"/>
                </a:solidFill>
                <a:latin typeface="Cambria"/>
                <a:ea typeface="Cambria"/>
                <a:cs typeface="Verdana"/>
                <a:sym typeface="Verdana"/>
              </a:rPr>
              <a:t>Name of the School Project Coordinators: </a:t>
            </a:r>
            <a:r>
              <a:rPr lang="en-US" sz="1800" b="1" i="0" u="none" strike="noStrike" cap="none" dirty="0">
                <a:solidFill>
                  <a:schemeClr val="tx1"/>
                </a:solidFill>
                <a:latin typeface="Cambria"/>
                <a:ea typeface="Cambria"/>
                <a:cs typeface="Verdana"/>
                <a:sym typeface="Verdana"/>
              </a:rPr>
              <a:t>Dr. </a:t>
            </a:r>
            <a:r>
              <a:rPr lang="en-US" sz="1800" b="1" i="0" u="none" strike="noStrike" cap="none" err="1">
                <a:solidFill>
                  <a:schemeClr val="tx1"/>
                </a:solidFill>
                <a:latin typeface="Cambria"/>
                <a:ea typeface="Cambria"/>
                <a:cs typeface="Verdana"/>
                <a:sym typeface="Verdana"/>
              </a:rPr>
              <a:t>Sampath</a:t>
            </a:r>
            <a:r>
              <a:rPr lang="en-US" sz="1800" b="1" i="0" u="none" strike="noStrike" cap="none" dirty="0">
                <a:solidFill>
                  <a:schemeClr val="tx1"/>
                </a:solidFill>
                <a:latin typeface="Cambria"/>
                <a:ea typeface="Cambria"/>
                <a:cs typeface="Verdana"/>
                <a:sym typeface="Verdana"/>
              </a:rPr>
              <a:t> A K , Dr. </a:t>
            </a:r>
            <a:r>
              <a:rPr lang="en-US" sz="1800" b="1" i="0" u="none" strike="noStrike" cap="none" err="1">
                <a:solidFill>
                  <a:schemeClr val="tx1"/>
                </a:solidFill>
                <a:latin typeface="Cambria"/>
                <a:ea typeface="Cambria"/>
                <a:cs typeface="Verdana"/>
                <a:sym typeface="Verdana"/>
              </a:rPr>
              <a:t>Geetha</a:t>
            </a:r>
            <a:r>
              <a:rPr lang="en-US" sz="1800" b="1" i="0" u="none" strike="noStrike" cap="none" dirty="0">
                <a:solidFill>
                  <a:schemeClr val="tx1"/>
                </a:solidFill>
                <a:latin typeface="Cambria"/>
                <a:ea typeface="Cambria"/>
                <a:cs typeface="Verdana"/>
                <a:sym typeface="Verdana"/>
              </a:rPr>
              <a:t> A </a:t>
            </a:r>
            <a:endParaRPr sz="1800" b="1" i="0" u="none" strike="noStrike" cap="none" dirty="0">
              <a:solidFill>
                <a:schemeClr val="tx1"/>
              </a:solidFill>
              <a:latin typeface="Cambria"/>
              <a:ea typeface="Cambria"/>
              <a:cs typeface="Verdana"/>
              <a:sym typeface="Verdana"/>
            </a:endParaRPr>
          </a:p>
        </p:txBody>
      </p:sp>
      <p:graphicFrame>
        <p:nvGraphicFramePr>
          <p:cNvPr id="2" name="Table 1">
            <a:extLst>
              <a:ext uri="{FF2B5EF4-FFF2-40B4-BE49-F238E27FC236}">
                <a16:creationId xmlns:a16="http://schemas.microsoft.com/office/drawing/2014/main" id="{AC8B6687-4F95-413E-EEB8-2A8711E43EDA}"/>
              </a:ext>
            </a:extLst>
          </p:cNvPr>
          <p:cNvGraphicFramePr>
            <a:graphicFrameLocks noGrp="1"/>
          </p:cNvGraphicFramePr>
          <p:nvPr>
            <p:extLst>
              <p:ext uri="{D42A27DB-BD31-4B8C-83A1-F6EECF244321}">
                <p14:modId xmlns:p14="http://schemas.microsoft.com/office/powerpoint/2010/main" val="1357456932"/>
              </p:ext>
            </p:extLst>
          </p:nvPr>
        </p:nvGraphicFramePr>
        <p:xfrm>
          <a:off x="404173" y="2768294"/>
          <a:ext cx="5561994" cy="1508760"/>
        </p:xfrm>
        <a:graphic>
          <a:graphicData uri="http://schemas.openxmlformats.org/drawingml/2006/table">
            <a:tbl>
              <a:tblPr firstRow="1" bandRow="1"/>
              <a:tblGrid>
                <a:gridCol w="2780997">
                  <a:extLst>
                    <a:ext uri="{9D8B030D-6E8A-4147-A177-3AD203B41FA5}">
                      <a16:colId xmlns:a16="http://schemas.microsoft.com/office/drawing/2014/main" val="973894710"/>
                    </a:ext>
                  </a:extLst>
                </a:gridCol>
                <a:gridCol w="2780997">
                  <a:extLst>
                    <a:ext uri="{9D8B030D-6E8A-4147-A177-3AD203B41FA5}">
                      <a16:colId xmlns:a16="http://schemas.microsoft.com/office/drawing/2014/main" val="372835794"/>
                    </a:ext>
                  </a:extLst>
                </a:gridCol>
              </a:tblGrid>
              <a:tr h="370840">
                <a:tc>
                  <a:txBody>
                    <a:bodyPr/>
                    <a:lstStyle/>
                    <a:p>
                      <a:r>
                        <a:rPr lang="en-US" dirty="0"/>
                        <a:t>  </a:t>
                      </a:r>
                      <a:r>
                        <a:rPr lang="en-US" sz="1800" dirty="0"/>
                        <a:t>      </a:t>
                      </a:r>
                      <a:r>
                        <a:rPr lang="en-US" sz="2000" dirty="0">
                          <a:solidFill>
                            <a:schemeClr val="accent1">
                              <a:lumMod val="49000"/>
                            </a:schemeClr>
                          </a:solidFill>
                        </a:rPr>
                        <a:t>Student Name</a:t>
                      </a:r>
                    </a:p>
                  </a:txBody>
                  <a:tcPr/>
                </a:tc>
                <a:tc>
                  <a:txBody>
                    <a:bodyPr/>
                    <a:lstStyle/>
                    <a:p>
                      <a:r>
                        <a:rPr lang="en-US" dirty="0"/>
                        <a:t>  </a:t>
                      </a:r>
                      <a:r>
                        <a:rPr lang="en-US" sz="1800" dirty="0"/>
                        <a:t>        </a:t>
                      </a:r>
                      <a:r>
                        <a:rPr lang="en-US" sz="2000">
                          <a:solidFill>
                            <a:schemeClr val="accent1">
                              <a:lumMod val="49000"/>
                            </a:schemeClr>
                          </a:solidFill>
                        </a:rPr>
                        <a:t>Roll Number</a:t>
                      </a:r>
                    </a:p>
                  </a:txBody>
                  <a:tcPr/>
                </a:tc>
                <a:extLst>
                  <a:ext uri="{0D108BD9-81ED-4DB2-BD59-A6C34878D82A}">
                    <a16:rowId xmlns:a16="http://schemas.microsoft.com/office/drawing/2014/main" val="3701585278"/>
                  </a:ext>
                </a:extLst>
              </a:tr>
              <a:tr h="370840">
                <a:tc>
                  <a:txBody>
                    <a:bodyPr/>
                    <a:lstStyle/>
                    <a:p>
                      <a:r>
                        <a:rPr lang="en-US" dirty="0"/>
                        <a:t>           </a:t>
                      </a:r>
                      <a:r>
                        <a:rPr lang="en-US" sz="1800">
                          <a:solidFill>
                            <a:schemeClr val="tx1"/>
                          </a:solidFill>
                        </a:rPr>
                        <a:t>AMISHA</a:t>
                      </a:r>
                    </a:p>
                  </a:txBody>
                  <a:tcPr/>
                </a:tc>
                <a:tc>
                  <a:txBody>
                    <a:bodyPr/>
                    <a:lstStyle/>
                    <a:p>
                      <a:r>
                        <a:rPr lang="en-US" dirty="0"/>
                        <a:t>     </a:t>
                      </a:r>
                      <a:r>
                        <a:rPr lang="en-US" sz="1800">
                          <a:solidFill>
                            <a:schemeClr val="tx1"/>
                          </a:solidFill>
                        </a:rPr>
                        <a:t>20221COM0170</a:t>
                      </a:r>
                    </a:p>
                  </a:txBody>
                  <a:tcPr/>
                </a:tc>
                <a:extLst>
                  <a:ext uri="{0D108BD9-81ED-4DB2-BD59-A6C34878D82A}">
                    <a16:rowId xmlns:a16="http://schemas.microsoft.com/office/drawing/2014/main" val="147362171"/>
                  </a:ext>
                </a:extLst>
              </a:tr>
              <a:tr h="370840">
                <a:tc>
                  <a:txBody>
                    <a:bodyPr/>
                    <a:lstStyle/>
                    <a:p>
                      <a:r>
                        <a:rPr lang="en-US" dirty="0"/>
                        <a:t>           </a:t>
                      </a:r>
                      <a:r>
                        <a:rPr lang="en-US" sz="1800"/>
                        <a:t>PRIYANKA</a:t>
                      </a:r>
                    </a:p>
                  </a:txBody>
                  <a:tcPr/>
                </a:tc>
                <a:tc>
                  <a:txBody>
                    <a:bodyPr/>
                    <a:lstStyle/>
                    <a:p>
                      <a:r>
                        <a:rPr lang="en-US" dirty="0"/>
                        <a:t>     </a:t>
                      </a:r>
                      <a:r>
                        <a:rPr lang="en-US" sz="1800">
                          <a:solidFill>
                            <a:schemeClr val="tx1"/>
                          </a:solidFill>
                        </a:rPr>
                        <a:t>20221COM0219</a:t>
                      </a:r>
                    </a:p>
                  </a:txBody>
                  <a:tcPr/>
                </a:tc>
                <a:extLst>
                  <a:ext uri="{0D108BD9-81ED-4DB2-BD59-A6C34878D82A}">
                    <a16:rowId xmlns:a16="http://schemas.microsoft.com/office/drawing/2014/main" val="1276914463"/>
                  </a:ext>
                </a:extLst>
              </a:tr>
              <a:tr h="370840">
                <a:tc>
                  <a:txBody>
                    <a:bodyPr/>
                    <a:lstStyle/>
                    <a:p>
                      <a:r>
                        <a:rPr lang="en-US" dirty="0"/>
                        <a:t>      </a:t>
                      </a:r>
                      <a:r>
                        <a:rPr lang="en-US" sz="1800"/>
                        <a:t>SHREYAS B R</a:t>
                      </a:r>
                    </a:p>
                  </a:txBody>
                  <a:tcPr/>
                </a:tc>
                <a:tc>
                  <a:txBody>
                    <a:bodyPr/>
                    <a:lstStyle/>
                    <a:p>
                      <a:r>
                        <a:rPr lang="en-US" dirty="0"/>
                        <a:t>     </a:t>
                      </a:r>
                      <a:r>
                        <a:rPr lang="en-US" sz="1800"/>
                        <a:t>20221COM0191</a:t>
                      </a:r>
                    </a:p>
                  </a:txBody>
                  <a:tcPr/>
                </a:tc>
                <a:extLst>
                  <a:ext uri="{0D108BD9-81ED-4DB2-BD59-A6C34878D82A}">
                    <a16:rowId xmlns:a16="http://schemas.microsoft.com/office/drawing/2014/main" val="4528521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46DF9B-0395-0C00-BED4-B445949D740B}"/>
              </a:ext>
            </a:extLst>
          </p:cNvPr>
          <p:cNvSpPr>
            <a:spLocks noGrp="1"/>
          </p:cNvSpPr>
          <p:nvPr>
            <p:ph type="body" idx="1"/>
          </p:nvPr>
        </p:nvSpPr>
        <p:spPr/>
        <p:txBody>
          <a:bodyPr>
            <a:normAutofit/>
          </a:bodyPr>
          <a:lstStyle/>
          <a:p>
            <a:pPr marL="0" indent="0">
              <a:buNone/>
            </a:pPr>
            <a:r>
              <a:rPr lang="en-US" sz="2000" dirty="0"/>
              <a:t>  4. Database Management Systems:</a:t>
            </a:r>
            <a:endParaRPr lang="en-US" dirty="0"/>
          </a:p>
          <a:p>
            <a:pPr>
              <a:buNone/>
            </a:pPr>
            <a:endParaRPr lang="en-US"/>
          </a:p>
          <a:p>
            <a:pPr>
              <a:buNone/>
            </a:pPr>
            <a:r>
              <a:rPr lang="en-US" sz="2000" dirty="0"/>
              <a:t>MySQL / PostgreSQL – Structured data storage</a:t>
            </a:r>
            <a:endParaRPr lang="en-US" dirty="0"/>
          </a:p>
          <a:p>
            <a:pPr>
              <a:buNone/>
            </a:pPr>
            <a:endParaRPr lang="en-US"/>
          </a:p>
          <a:p>
            <a:pPr>
              <a:buNone/>
            </a:pPr>
            <a:r>
              <a:rPr lang="en-US" sz="2000" dirty="0"/>
              <a:t>5. Blockchain Tools:</a:t>
            </a:r>
            <a:endParaRPr lang="en-US" dirty="0"/>
          </a:p>
          <a:p>
            <a:pPr>
              <a:buNone/>
            </a:pPr>
            <a:endParaRPr lang="en-US"/>
          </a:p>
          <a:p>
            <a:pPr>
              <a:buNone/>
            </a:pPr>
            <a:r>
              <a:rPr lang="en-US" sz="2000" dirty="0"/>
              <a:t>Ganache / Truffle Suite – Local blockchain development and testing</a:t>
            </a:r>
            <a:endParaRPr lang="en-US" dirty="0"/>
          </a:p>
          <a:p>
            <a:pPr>
              <a:buNone/>
            </a:pPr>
            <a:endParaRPr lang="en-US"/>
          </a:p>
          <a:p>
            <a:pPr>
              <a:buNone/>
            </a:pPr>
            <a:r>
              <a:rPr lang="en-US" sz="2000" dirty="0"/>
              <a:t>Solidity – Smart contract programming</a:t>
            </a:r>
            <a:endParaRPr lang="en-US" dirty="0"/>
          </a:p>
          <a:p>
            <a:pPr>
              <a:buNone/>
            </a:pPr>
            <a:endParaRPr lang="en-US"/>
          </a:p>
          <a:p>
            <a:pPr>
              <a:buNone/>
            </a:pPr>
            <a:r>
              <a:rPr lang="en-US" sz="2000" dirty="0"/>
              <a:t>Web3.js – Connect frontend/backend with blockchain</a:t>
            </a:r>
            <a:endParaRPr lang="en-US" dirty="0"/>
          </a:p>
          <a:p>
            <a:pPr>
              <a:buNone/>
            </a:pPr>
            <a:endParaRPr lang="en-US"/>
          </a:p>
          <a:p>
            <a:pPr marL="76200" indent="0">
              <a:buNone/>
            </a:pPr>
            <a:endParaRPr lang="en-US" sz="2000" dirty="0"/>
          </a:p>
          <a:p>
            <a:endParaRPr lang="en-US" sz="2000" dirty="0"/>
          </a:p>
        </p:txBody>
      </p:sp>
    </p:spTree>
    <p:extLst>
      <p:ext uri="{BB962C8B-B14F-4D97-AF65-F5344CB8AC3E}">
        <p14:creationId xmlns:p14="http://schemas.microsoft.com/office/powerpoint/2010/main" val="19380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2F03EB-B445-8E2B-FB47-F713319E9E50}"/>
              </a:ext>
            </a:extLst>
          </p:cNvPr>
          <p:cNvSpPr>
            <a:spLocks noGrp="1"/>
          </p:cNvSpPr>
          <p:nvPr>
            <p:ph type="body" idx="1"/>
          </p:nvPr>
        </p:nvSpPr>
        <p:spPr/>
        <p:txBody>
          <a:bodyPr spcFirstLastPara="1" wrap="square" lIns="91425" tIns="45700" rIns="91425" bIns="45700" anchor="t" anchorCtr="0">
            <a:noAutofit/>
          </a:bodyPr>
          <a:lstStyle/>
          <a:p>
            <a:pPr marL="76200" indent="0">
              <a:buNone/>
            </a:pPr>
            <a:r>
              <a:rPr lang="en-US" sz="2000" dirty="0"/>
              <a:t>6.Mobile Application Analysis Tools:</a:t>
            </a:r>
          </a:p>
          <a:p>
            <a:pPr marL="76200" indent="0">
              <a:buNone/>
            </a:pPr>
            <a:endParaRPr lang="en-US" sz="2000" dirty="0"/>
          </a:p>
          <a:p>
            <a:pPr marL="76200" indent="0">
              <a:buNone/>
            </a:pPr>
            <a:r>
              <a:rPr lang="en-US" sz="2000" dirty="0"/>
              <a:t>   </a:t>
            </a:r>
            <a:r>
              <a:rPr lang="en-US" sz="2000" err="1"/>
              <a:t>APKTool</a:t>
            </a:r>
            <a:r>
              <a:rPr lang="en-US" sz="2000" dirty="0"/>
              <a:t> / JADX – Android app reverse engineering</a:t>
            </a:r>
          </a:p>
          <a:p>
            <a:endParaRPr lang="en-US" sz="2000" dirty="0"/>
          </a:p>
          <a:p>
            <a:pPr marL="76200" indent="0">
              <a:buNone/>
            </a:pPr>
            <a:r>
              <a:rPr lang="en-US" sz="2000" dirty="0"/>
              <a:t>7.Cybersecurity Tools / Libraries:</a:t>
            </a:r>
          </a:p>
          <a:p>
            <a:endParaRPr lang="en-US" sz="2000"/>
          </a:p>
          <a:p>
            <a:pPr marL="76200" indent="0">
              <a:buNone/>
            </a:pPr>
            <a:r>
              <a:rPr lang="en-US" sz="2000" dirty="0"/>
              <a:t>  Threat intelligence feeds – </a:t>
            </a:r>
            <a:r>
              <a:rPr lang="en-US" sz="2000" dirty="0" err="1"/>
              <a:t>VirusTotal</a:t>
            </a:r>
            <a:r>
              <a:rPr lang="en-US" sz="2000" dirty="0"/>
              <a:t>, </a:t>
            </a:r>
            <a:r>
              <a:rPr lang="en-US" sz="2000" dirty="0" err="1"/>
              <a:t>MalwareBazaar</a:t>
            </a:r>
            <a:endParaRPr lang="en-US" sz="2000" dirty="0"/>
          </a:p>
          <a:p>
            <a:endParaRPr lang="en-US" sz="2000" dirty="0"/>
          </a:p>
          <a:p>
            <a:pPr marL="76200" indent="0">
              <a:buNone/>
            </a:pPr>
            <a:r>
              <a:rPr lang="en-US" sz="2000" dirty="0"/>
              <a:t>8. DevOps / Deployment Tools:</a:t>
            </a:r>
          </a:p>
          <a:p>
            <a:endParaRPr lang="en-US" sz="2000" dirty="0"/>
          </a:p>
          <a:p>
            <a:pPr marL="76200" indent="0">
              <a:buNone/>
            </a:pPr>
            <a:r>
              <a:rPr lang="en-US" sz="2000" dirty="0"/>
              <a:t>    Docker – Containerization</a:t>
            </a:r>
            <a:endParaRPr lang="en-US" dirty="0"/>
          </a:p>
          <a:p>
            <a:pPr marL="76200" indent="0">
              <a:buNone/>
            </a:pPr>
            <a:endParaRPr lang="en-US" sz="2000" dirty="0"/>
          </a:p>
          <a:p>
            <a:pPr marL="76200" indent="0">
              <a:buNone/>
            </a:pPr>
            <a:r>
              <a:rPr lang="en-US" sz="2000" dirty="0"/>
              <a:t>   Git &amp; GitHub – Version control</a:t>
            </a:r>
          </a:p>
        </p:txBody>
      </p:sp>
    </p:spTree>
    <p:extLst>
      <p:ext uri="{BB962C8B-B14F-4D97-AF65-F5344CB8AC3E}">
        <p14:creationId xmlns:p14="http://schemas.microsoft.com/office/powerpoint/2010/main" val="76098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b="1" dirty="0">
              <a:solidFill>
                <a:schemeClr val="accent2">
                  <a:lumMod val="75000"/>
                </a:schemeClr>
              </a:solidFill>
              <a:latin typeface="Cambria"/>
              <a:ea typeface="Cambria"/>
            </a:endParaRPr>
          </a:p>
          <a:p>
            <a:pPr marL="342900" indent="-190500" algn="just">
              <a:spcBef>
                <a:spcPts val="0"/>
              </a:spcBef>
              <a:buNone/>
            </a:pPr>
            <a:r>
              <a:rPr lang="en-US">
                <a:solidFill>
                  <a:schemeClr val="accent1">
                    <a:lumMod val="49000"/>
                  </a:schemeClr>
                </a:solidFill>
              </a:rPr>
              <a:t>1.https://github.com/Amisha170/Capstone-Project--Analysis-and-</a:t>
            </a:r>
            <a:r>
              <a:rPr lang="en-US" dirty="0">
                <a:solidFill>
                  <a:schemeClr val="accent1">
                    <a:lumMod val="49000"/>
                  </a:schemeClr>
                </a:solidFill>
              </a:rPr>
              <a:t>identification-of-malicious-mobile-applications</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descr="A chart with blue rectangles&#10;&#10;AI-generated content may be incorrect.">
            <a:extLst>
              <a:ext uri="{FF2B5EF4-FFF2-40B4-BE49-F238E27FC236}">
                <a16:creationId xmlns:a16="http://schemas.microsoft.com/office/drawing/2014/main" id="{6D6A33AB-2C60-2A40-8DB9-3372CF449DEE}"/>
              </a:ext>
            </a:extLst>
          </p:cNvPr>
          <p:cNvPicPr>
            <a:picLocks noChangeAspect="1"/>
          </p:cNvPicPr>
          <p:nvPr/>
        </p:nvPicPr>
        <p:blipFill>
          <a:blip r:embed="rId3"/>
          <a:stretch>
            <a:fillRect/>
          </a:stretch>
        </p:blipFill>
        <p:spPr>
          <a:xfrm>
            <a:off x="1063221" y="1137780"/>
            <a:ext cx="9637585" cy="459287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a:buNone/>
            </a:pPr>
            <a:r>
              <a:rPr lang="en-US" sz="2000" dirty="0"/>
              <a:t>M. Ali et al., “A review of mobile malware detection techniques based on machine learning and deep learning approaches,” IEEE Access, vol. 8, pp. 4961–4976, 2020.</a:t>
            </a:r>
          </a:p>
          <a:p>
            <a:pPr>
              <a:buNone/>
            </a:pPr>
            <a:endParaRPr lang="en-US" sz="2000" dirty="0"/>
          </a:p>
          <a:p>
            <a:pPr>
              <a:buNone/>
            </a:pPr>
            <a:r>
              <a:rPr lang="en-US" sz="2000" dirty="0"/>
              <a:t>N. K. Shukla et al., “Mobile malware detection techniques: A survey,” ICCCIS, IEEE, 2019.</a:t>
            </a:r>
          </a:p>
          <a:p>
            <a:pPr>
              <a:buNone/>
            </a:pPr>
            <a:endParaRPr lang="en-US" sz="2000" dirty="0"/>
          </a:p>
          <a:p>
            <a:pPr>
              <a:buNone/>
            </a:pPr>
            <a:r>
              <a:rPr lang="en-US" sz="2000" dirty="0"/>
              <a:t>K. Fan et al., “Blockchain-based secure time protection scheme in mobile edge computing,” IEEE IoT Journal, vol. 6, no. 3, pp. 4671–4679, 2019.</a:t>
            </a:r>
          </a:p>
          <a:p>
            <a:pPr>
              <a:buNone/>
            </a:pPr>
            <a:endParaRPr lang="en-US" sz="2000" dirty="0"/>
          </a:p>
          <a:p>
            <a:pPr marL="152400" indent="0">
              <a:spcBef>
                <a:spcPts val="0"/>
              </a:spcBef>
              <a:buNone/>
            </a:pPr>
            <a:r>
              <a:rPr lang="en-US" sz="2000" dirty="0"/>
              <a:t>A. Shafaq et al., “Blockchain-based mobile security framework for detection of malicious applications,” IEEE Access, vol. 9, pp. 123456–123468, 2021.</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a:latin typeface="Cambria"/>
                <a:ea typeface="Cambria"/>
              </a:rPr>
              <a:t>Problem Statement Number:   pscs_68</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a:bodyPr>
          <a:lstStyle/>
          <a:p>
            <a:pPr marL="342900" indent="-190500" algn="just">
              <a:spcBef>
                <a:spcPts val="0"/>
              </a:spcBef>
              <a:buNone/>
            </a:pPr>
            <a:r>
              <a:rPr lang="en-US" b="1" dirty="0">
                <a:latin typeface="Cambria"/>
                <a:ea typeface="Cambria"/>
              </a:rPr>
              <a:t>Organization</a:t>
            </a:r>
            <a:r>
              <a:rPr lang="en-US" dirty="0">
                <a:latin typeface="Cambria"/>
                <a:ea typeface="Cambria"/>
              </a:rPr>
              <a:t>:  Presidency University</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b="1" dirty="0">
                <a:latin typeface="Cambria"/>
                <a:ea typeface="Cambria"/>
              </a:rPr>
              <a:t>Category </a:t>
            </a:r>
            <a:r>
              <a:rPr lang="en-US" dirty="0">
                <a:latin typeface="Cambria"/>
                <a:ea typeface="Cambria"/>
              </a:rPr>
              <a:t> :   Software</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b="1" dirty="0">
                <a:latin typeface="Cambria"/>
                <a:ea typeface="Cambria"/>
              </a:rPr>
              <a:t>Problem Description</a:t>
            </a:r>
            <a:r>
              <a:rPr lang="en-US" dirty="0">
                <a:latin typeface="Cambria"/>
                <a:ea typeface="Cambria"/>
              </a:rPr>
              <a:t>: - Analysis and identification of malicious mobile application With the rapid growth of smartphones and mobile applications, users install multiple apps for various daily tasks such as  communication, shopping,  banking and entertainment . However, many applications may contain hidden malicious code that </a:t>
            </a:r>
            <a:r>
              <a:rPr lang="en-US">
                <a:latin typeface="Cambria"/>
                <a:ea typeface="Cambria"/>
              </a:rPr>
              <a:t>can steal sensitive information, monitor user activity or misuse system resources.</a:t>
            </a:r>
            <a:endParaRPr lang="en-US"/>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24467" y="1090493"/>
            <a:ext cx="11054218" cy="4780243"/>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Arial" panose="020B0604020202020204" pitchFamily="34" charset="0"/>
              <a:buChar char="•"/>
            </a:pPr>
            <a:r>
              <a:rPr lang="en-US" sz="2000" dirty="0">
                <a:latin typeface="Cambria"/>
                <a:ea typeface="Cambria"/>
              </a:rPr>
              <a:t>Problem Statement</a:t>
            </a:r>
          </a:p>
          <a:p>
            <a:pPr marL="495300" indent="-342900" algn="just">
              <a:lnSpc>
                <a:spcPct val="200000"/>
              </a:lnSpc>
              <a:spcBef>
                <a:spcPts val="0"/>
              </a:spcBef>
              <a:buFont typeface="Arial" panose="020B0604020202020204" pitchFamily="34" charset="0"/>
              <a:buChar char="•"/>
            </a:pPr>
            <a:r>
              <a:rPr lang="en-US" sz="2000" dirty="0">
                <a:latin typeface="Cambria"/>
                <a:ea typeface="Cambria"/>
              </a:rPr>
              <a:t>Objectives</a:t>
            </a:r>
          </a:p>
          <a:p>
            <a:pPr marL="495300" indent="-342900" algn="just">
              <a:lnSpc>
                <a:spcPct val="200000"/>
              </a:lnSpc>
              <a:spcBef>
                <a:spcPts val="0"/>
              </a:spcBef>
              <a:buFont typeface="Arial" panose="020B0604020202020204" pitchFamily="34" charset="0"/>
              <a:buChar char="•"/>
            </a:pPr>
            <a:r>
              <a:rPr lang="en-US" sz="2000" dirty="0">
                <a:latin typeface="Cambria"/>
                <a:ea typeface="Cambria"/>
              </a:rPr>
              <a:t>Background and Related work for title Selection</a:t>
            </a:r>
          </a:p>
          <a:p>
            <a:pPr marL="495300" lvl="0" indent="-342900" algn="just">
              <a:lnSpc>
                <a:spcPct val="200000"/>
              </a:lnSpc>
              <a:spcBef>
                <a:spcPts val="0"/>
              </a:spcBef>
              <a:buFont typeface="Arial" panose="020B0604020202020204" pitchFamily="34" charset="0"/>
              <a:buChar char="•"/>
            </a:pPr>
            <a:r>
              <a:rPr lang="en-US" sz="2000" dirty="0">
                <a:latin typeface="Cambria"/>
                <a:ea typeface="Cambria"/>
              </a:rPr>
              <a:t>Analysis of Problem Statement</a:t>
            </a:r>
          </a:p>
          <a:p>
            <a:pPr marL="495300" lvl="0" indent="-342900" algn="just">
              <a:lnSpc>
                <a:spcPct val="200000"/>
              </a:lnSpc>
              <a:spcBef>
                <a:spcPts val="0"/>
              </a:spcBef>
              <a:buFont typeface="Arial" panose="020B0604020202020204" pitchFamily="34" charset="0"/>
              <a:buChar char="•"/>
            </a:pPr>
            <a:r>
              <a:rPr lang="en-US" sz="2000" dirty="0">
                <a:latin typeface="Cambria"/>
                <a:ea typeface="Cambria"/>
              </a:rPr>
              <a:t>Innovation or Novel Contributions</a:t>
            </a:r>
          </a:p>
          <a:p>
            <a:pPr marL="495300" indent="-342900" algn="just">
              <a:lnSpc>
                <a:spcPct val="200000"/>
              </a:lnSpc>
              <a:spcBef>
                <a:spcPts val="0"/>
              </a:spcBef>
              <a:buFont typeface="Arial" panose="020B0604020202020204" pitchFamily="34" charset="0"/>
              <a:buChar char="•"/>
            </a:pPr>
            <a:r>
              <a:rPr lang="en-US" sz="2000" dirty="0">
                <a:latin typeface="Cambria"/>
                <a:ea typeface="Cambria"/>
              </a:rPr>
              <a:t>Git-hub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2000" dirty="0">
                <a:latin typeface="Cambria"/>
                <a:ea typeface="Cambria"/>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2000" dirty="0">
                <a:latin typeface="Cambria"/>
                <a:ea typeface="Cambria"/>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a:latin typeface="Cambria"/>
                <a:ea typeface="Cambria"/>
              </a:rPr>
              <a:t>Problem Statement:</a:t>
            </a:r>
            <a:endParaRPr lang="en-US"/>
          </a:p>
        </p:txBody>
      </p:sp>
      <p:sp>
        <p:nvSpPr>
          <p:cNvPr id="3" name="Text Placeholder 2">
            <a:extLst>
              <a:ext uri="{FF2B5EF4-FFF2-40B4-BE49-F238E27FC236}">
                <a16:creationId xmlns:a16="http://schemas.microsoft.com/office/drawing/2014/main" id="{76953854-2FC9-F5B8-2750-96E8BB83D013}"/>
              </a:ext>
            </a:extLst>
          </p:cNvPr>
          <p:cNvSpPr>
            <a:spLocks noGrp="1"/>
          </p:cNvSpPr>
          <p:nvPr>
            <p:ph type="body" idx="1"/>
          </p:nvPr>
        </p:nvSpPr>
        <p:spPr/>
        <p:txBody>
          <a:bodyPr/>
          <a:lstStyle/>
          <a:p>
            <a:pPr algn="just">
              <a:buNone/>
            </a:pPr>
            <a:endParaRPr lang="en-US" sz="2000" dirty="0"/>
          </a:p>
          <a:p>
            <a:pPr algn="just">
              <a:buNone/>
            </a:pPr>
            <a:endParaRPr lang="en-US" sz="2000" dirty="0"/>
          </a:p>
          <a:p>
            <a:pPr marL="419100" indent="-342900" algn="just">
              <a:buFont typeface="Wingdings"/>
              <a:buChar char="v"/>
            </a:pPr>
            <a:r>
              <a:rPr lang="en-US" sz="2000" dirty="0"/>
              <a:t>Rapid growth of mobile applications has increased security risks.</a:t>
            </a:r>
          </a:p>
          <a:p>
            <a:pPr marL="419100" indent="-342900" algn="just">
              <a:buFont typeface="Wingdings"/>
              <a:buChar char="v"/>
            </a:pPr>
            <a:endParaRPr lang="en-US" sz="2000" dirty="0"/>
          </a:p>
          <a:p>
            <a:pPr marL="419100" indent="-342900" algn="just">
              <a:buFont typeface="Wingdings"/>
              <a:buChar char="v"/>
            </a:pPr>
            <a:r>
              <a:rPr lang="en-US" sz="2000" dirty="0"/>
              <a:t>Many apps appear legitimate but perform hidden malicious activities.</a:t>
            </a:r>
          </a:p>
          <a:p>
            <a:pPr marL="419100" indent="-342900" algn="just">
              <a:buFont typeface="Wingdings"/>
              <a:buChar char="v"/>
            </a:pPr>
            <a:endParaRPr lang="en-US" sz="2000" dirty="0"/>
          </a:p>
          <a:p>
            <a:pPr marL="419100" indent="-342900" algn="just">
              <a:buFont typeface="Wingdings"/>
              <a:buChar char="v"/>
            </a:pPr>
            <a:r>
              <a:rPr lang="en-US" sz="2000" dirty="0"/>
              <a:t>Existing detection methods are insufficient against evolving threats.</a:t>
            </a:r>
          </a:p>
          <a:p>
            <a:pPr marL="419100" indent="-342900" algn="just">
              <a:buFont typeface="Wingdings"/>
              <a:buChar char="v"/>
            </a:pPr>
            <a:endParaRPr lang="en-US" sz="2000" dirty="0"/>
          </a:p>
          <a:p>
            <a:pPr marL="495300" indent="-342900" algn="just">
              <a:lnSpc>
                <a:spcPct val="200000"/>
              </a:lnSpc>
              <a:spcBef>
                <a:spcPts val="0"/>
              </a:spcBef>
              <a:buFont typeface="Wingdings"/>
              <a:buChar char="v"/>
            </a:pPr>
            <a:r>
              <a:rPr lang="en-US" sz="2000" dirty="0"/>
              <a:t>Lack of transparency and trust in current threat reporting systems.</a:t>
            </a:r>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C82D-0EA9-7594-4F32-887C97F5693D}"/>
              </a:ext>
            </a:extLst>
          </p:cNvPr>
          <p:cNvSpPr>
            <a:spLocks noGrp="1"/>
          </p:cNvSpPr>
          <p:nvPr>
            <p:ph type="title"/>
          </p:nvPr>
        </p:nvSpPr>
        <p:spPr/>
        <p:txBody>
          <a:bodyPr/>
          <a:lstStyle/>
          <a:p>
            <a:r>
              <a:rPr lang="en-US" dirty="0"/>
              <a:t>  Objectives:</a:t>
            </a:r>
          </a:p>
        </p:txBody>
      </p:sp>
      <p:sp>
        <p:nvSpPr>
          <p:cNvPr id="3" name="Text Placeholder 2">
            <a:extLst>
              <a:ext uri="{FF2B5EF4-FFF2-40B4-BE49-F238E27FC236}">
                <a16:creationId xmlns:a16="http://schemas.microsoft.com/office/drawing/2014/main" id="{AC3F05AA-BE91-F131-0C22-25CD707F9DB4}"/>
              </a:ext>
            </a:extLst>
          </p:cNvPr>
          <p:cNvSpPr>
            <a:spLocks noGrp="1"/>
          </p:cNvSpPr>
          <p:nvPr>
            <p:ph type="body" idx="1"/>
          </p:nvPr>
        </p:nvSpPr>
        <p:spPr/>
        <p:txBody>
          <a:bodyPr/>
          <a:lstStyle/>
          <a:p>
            <a:pPr>
              <a:buFont typeface="Wingdings"/>
              <a:buChar char="v"/>
            </a:pPr>
            <a:endParaRPr lang="en-US" sz="2000" dirty="0"/>
          </a:p>
          <a:p>
            <a:pPr>
              <a:buFont typeface="Wingdings"/>
              <a:buChar char="v"/>
            </a:pPr>
            <a:r>
              <a:rPr lang="en-US" sz="2000" dirty="0"/>
              <a:t>To analyze mobile applications for detecting malicious behavior and hidden threats.</a:t>
            </a:r>
            <a:endParaRPr lang="en-US"/>
          </a:p>
          <a:p>
            <a:pPr>
              <a:buFont typeface="Wingdings"/>
              <a:buChar char="v"/>
            </a:pPr>
            <a:endParaRPr lang="en-US" sz="2000" dirty="0"/>
          </a:p>
          <a:p>
            <a:pPr>
              <a:buFont typeface="Wingdings"/>
              <a:buChar char="v"/>
            </a:pPr>
            <a:r>
              <a:rPr lang="en-US" sz="2000" dirty="0"/>
              <a:t>To apply cybersecurity techniques for accurate identification of malicious apps.</a:t>
            </a:r>
          </a:p>
          <a:p>
            <a:pPr>
              <a:buFont typeface="Wingdings"/>
              <a:buChar char="v"/>
            </a:pPr>
            <a:endParaRPr lang="en-US" sz="2000" dirty="0"/>
          </a:p>
          <a:p>
            <a:pPr>
              <a:buFont typeface="Wingdings"/>
              <a:buChar char="v"/>
            </a:pPr>
            <a:r>
              <a:rPr lang="en-US" sz="2000" dirty="0"/>
              <a:t>To use blockchain technology for secure, transparent, and tamper-proof logging of detected threats.</a:t>
            </a:r>
          </a:p>
          <a:p>
            <a:pPr>
              <a:buFont typeface="Wingdings"/>
              <a:buChar char="v"/>
            </a:pPr>
            <a:endParaRPr lang="en-US" sz="2000" dirty="0"/>
          </a:p>
          <a:p>
            <a:pPr>
              <a:buFont typeface="Wingdings"/>
              <a:buChar char="v"/>
            </a:pPr>
            <a:r>
              <a:rPr lang="en-US" sz="2000" dirty="0"/>
              <a:t>To enhance trust, privacy, and data security for smartphone users.</a:t>
            </a:r>
          </a:p>
        </p:txBody>
      </p:sp>
    </p:spTree>
    <p:extLst>
      <p:ext uri="{BB962C8B-B14F-4D97-AF65-F5344CB8AC3E}">
        <p14:creationId xmlns:p14="http://schemas.microsoft.com/office/powerpoint/2010/main" val="271051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7DEA-E365-5090-B789-BA6EE5623B20}"/>
              </a:ext>
            </a:extLst>
          </p:cNvPr>
          <p:cNvSpPr>
            <a:spLocks noGrp="1"/>
          </p:cNvSpPr>
          <p:nvPr>
            <p:ph type="title"/>
          </p:nvPr>
        </p:nvSpPr>
        <p:spPr/>
        <p:txBody>
          <a:bodyPr/>
          <a:lstStyle/>
          <a:p>
            <a:r>
              <a:rPr lang="en-US" dirty="0"/>
              <a:t>Background and Related work</a:t>
            </a:r>
          </a:p>
        </p:txBody>
      </p:sp>
      <p:sp>
        <p:nvSpPr>
          <p:cNvPr id="3" name="Text Placeholder 2">
            <a:extLst>
              <a:ext uri="{FF2B5EF4-FFF2-40B4-BE49-F238E27FC236}">
                <a16:creationId xmlns:a16="http://schemas.microsoft.com/office/drawing/2014/main" id="{F381CDF4-DB6D-9E82-8696-769DBF518EBC}"/>
              </a:ext>
            </a:extLst>
          </p:cNvPr>
          <p:cNvSpPr>
            <a:spLocks noGrp="1"/>
          </p:cNvSpPr>
          <p:nvPr>
            <p:ph type="body" idx="1"/>
          </p:nvPr>
        </p:nvSpPr>
        <p:spPr/>
        <p:txBody>
          <a:bodyPr>
            <a:normAutofit/>
          </a:bodyPr>
          <a:lstStyle/>
          <a:p>
            <a:pPr marL="76200" indent="0">
              <a:buNone/>
            </a:pPr>
            <a:r>
              <a:rPr lang="en-US" b="1" dirty="0"/>
              <a:t>Background:</a:t>
            </a:r>
          </a:p>
          <a:p>
            <a:pPr>
              <a:buFont typeface="Wingdings"/>
              <a:buChar char="v"/>
            </a:pPr>
            <a:endParaRPr lang="en-US"/>
          </a:p>
          <a:p>
            <a:pPr>
              <a:buFont typeface="Wingdings"/>
              <a:buChar char="v"/>
            </a:pPr>
            <a:r>
              <a:rPr lang="en-US" dirty="0"/>
              <a:t>Rapid growth of mobile apps in banking, shopping, health, etc.</a:t>
            </a:r>
          </a:p>
          <a:p>
            <a:pPr>
              <a:buFont typeface="Wingdings"/>
              <a:buChar char="v"/>
            </a:pPr>
            <a:endParaRPr lang="en-US" dirty="0"/>
          </a:p>
          <a:p>
            <a:pPr>
              <a:buFont typeface="Wingdings"/>
              <a:buChar char="v"/>
            </a:pPr>
            <a:r>
              <a:rPr lang="en-US" dirty="0"/>
              <a:t>Many apps hide malicious code that can steal data or misuse permissions.</a:t>
            </a:r>
          </a:p>
          <a:p>
            <a:pPr>
              <a:buFont typeface="Wingdings"/>
              <a:buChar char="v"/>
            </a:pPr>
            <a:endParaRPr lang="en-US" dirty="0"/>
          </a:p>
          <a:p>
            <a:pPr>
              <a:buFont typeface="Wingdings"/>
              <a:buChar char="v"/>
            </a:pPr>
            <a:r>
              <a:rPr lang="en-US" dirty="0"/>
              <a:t>Traditional security (antivirus, app store checks) is not always effective.</a:t>
            </a:r>
          </a:p>
          <a:p>
            <a:pPr>
              <a:buFont typeface="Wingdings"/>
              <a:buChar char="v"/>
            </a:pPr>
            <a:endParaRPr lang="en-US" dirty="0"/>
          </a:p>
          <a:p>
            <a:pPr>
              <a:buFont typeface="Wingdings"/>
              <a:buChar char="v"/>
            </a:pPr>
            <a:r>
              <a:rPr lang="en-US" dirty="0"/>
              <a:t>Need for advanced detection with trust and transparency.</a:t>
            </a:r>
          </a:p>
          <a:p>
            <a:pPr>
              <a:buFont typeface="Wingdings"/>
              <a:buChar char="v"/>
            </a:pPr>
            <a:endParaRPr lang="en-US" dirty="0"/>
          </a:p>
        </p:txBody>
      </p:sp>
    </p:spTree>
    <p:extLst>
      <p:ext uri="{BB962C8B-B14F-4D97-AF65-F5344CB8AC3E}">
        <p14:creationId xmlns:p14="http://schemas.microsoft.com/office/powerpoint/2010/main" val="391674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AFEF5B-F158-C130-F34A-7E60DBB68E38}"/>
              </a:ext>
            </a:extLst>
          </p:cNvPr>
          <p:cNvSpPr>
            <a:spLocks noGrp="1"/>
          </p:cNvSpPr>
          <p:nvPr>
            <p:ph type="body" idx="1"/>
          </p:nvPr>
        </p:nvSpPr>
        <p:spPr/>
        <p:txBody>
          <a:bodyPr>
            <a:normAutofit/>
          </a:bodyPr>
          <a:lstStyle/>
          <a:p>
            <a:pPr marL="76200" indent="0">
              <a:buNone/>
            </a:pPr>
            <a:r>
              <a:rPr lang="en-US" b="1" dirty="0"/>
              <a:t>Related Work:</a:t>
            </a:r>
            <a:endParaRPr lang="en-US"/>
          </a:p>
          <a:p>
            <a:pPr>
              <a:buFont typeface="Wingdings"/>
              <a:buChar char="v"/>
            </a:pPr>
            <a:endParaRPr lang="en-US" b="1" dirty="0"/>
          </a:p>
          <a:p>
            <a:pPr algn="just">
              <a:buFont typeface="Wingdings"/>
              <a:buChar char="v"/>
            </a:pPr>
            <a:r>
              <a:rPr lang="en-US" sz="2000" dirty="0"/>
              <a:t>Signature-based detection → Limited to known malware, fails on new threats.</a:t>
            </a:r>
          </a:p>
          <a:p>
            <a:pPr algn="just">
              <a:buFont typeface="Wingdings"/>
              <a:buChar char="v"/>
            </a:pPr>
            <a:endParaRPr lang="en-US" sz="2000" dirty="0"/>
          </a:p>
          <a:p>
            <a:pPr algn="just">
              <a:buFont typeface="Wingdings"/>
              <a:buChar char="v"/>
            </a:pPr>
            <a:r>
              <a:rPr lang="en-US" sz="2000" dirty="0"/>
              <a:t>Permission &amp; behavior analysis → Useful but prone to false positives.</a:t>
            </a:r>
          </a:p>
          <a:p>
            <a:pPr algn="just">
              <a:buFont typeface="Wingdings"/>
              <a:buChar char="v"/>
            </a:pPr>
            <a:endParaRPr lang="en-US" sz="2000" dirty="0"/>
          </a:p>
          <a:p>
            <a:pPr algn="just">
              <a:buFont typeface="Wingdings"/>
              <a:buChar char="v"/>
            </a:pPr>
            <a:r>
              <a:rPr lang="en-US" sz="2000" dirty="0"/>
              <a:t>Centralized systems → Vulnerable to tampering and lack transparency.</a:t>
            </a:r>
          </a:p>
          <a:p>
            <a:pPr algn="just">
              <a:buFont typeface="Wingdings"/>
              <a:buChar char="v"/>
            </a:pPr>
            <a:endParaRPr lang="en-US" sz="2000" dirty="0"/>
          </a:p>
          <a:p>
            <a:pPr algn="just">
              <a:buFont typeface="Wingdings"/>
              <a:buChar char="v"/>
            </a:pPr>
            <a:r>
              <a:rPr lang="en-US" sz="2000" dirty="0"/>
              <a:t>Blockchain + Cybersecurity → Provides decentralized, tamper-proof, and transparent logging of threats.</a:t>
            </a:r>
          </a:p>
        </p:txBody>
      </p:sp>
    </p:spTree>
    <p:extLst>
      <p:ext uri="{BB962C8B-B14F-4D97-AF65-F5344CB8AC3E}">
        <p14:creationId xmlns:p14="http://schemas.microsoft.com/office/powerpoint/2010/main" val="193958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FC9B-EF28-08CF-E45C-861E120F1BFA}"/>
              </a:ext>
            </a:extLst>
          </p:cNvPr>
          <p:cNvSpPr>
            <a:spLocks noGrp="1"/>
          </p:cNvSpPr>
          <p:nvPr>
            <p:ph type="title"/>
          </p:nvPr>
        </p:nvSpPr>
        <p:spPr/>
        <p:txBody>
          <a:bodyPr/>
          <a:lstStyle/>
          <a:p>
            <a:r>
              <a:rPr lang="en-US" dirty="0"/>
              <a:t>Innovations or Novel contributions:</a:t>
            </a:r>
          </a:p>
        </p:txBody>
      </p:sp>
      <p:sp>
        <p:nvSpPr>
          <p:cNvPr id="3" name="Text Placeholder 2">
            <a:extLst>
              <a:ext uri="{FF2B5EF4-FFF2-40B4-BE49-F238E27FC236}">
                <a16:creationId xmlns:a16="http://schemas.microsoft.com/office/drawing/2014/main" id="{7E4CAA7E-17BA-6AA8-BCD4-106B1838BAC2}"/>
              </a:ext>
            </a:extLst>
          </p:cNvPr>
          <p:cNvSpPr>
            <a:spLocks noGrp="1"/>
          </p:cNvSpPr>
          <p:nvPr>
            <p:ph type="body" idx="1"/>
          </p:nvPr>
        </p:nvSpPr>
        <p:spPr/>
        <p:txBody>
          <a:bodyPr/>
          <a:lstStyle/>
          <a:p>
            <a:pPr>
              <a:buFont typeface="Wingdings"/>
              <a:buChar char="v"/>
            </a:pPr>
            <a:r>
              <a:rPr lang="en-US" dirty="0"/>
              <a:t>integration of Blockchain with Cybersecurity for malicious app detection.</a:t>
            </a:r>
            <a:endParaRPr lang="en-US"/>
          </a:p>
          <a:p>
            <a:pPr>
              <a:buFont typeface="Wingdings"/>
              <a:buChar char="v"/>
            </a:pPr>
            <a:endParaRPr lang="en-US"/>
          </a:p>
          <a:p>
            <a:pPr>
              <a:buFont typeface="Wingdings"/>
              <a:buChar char="v"/>
            </a:pPr>
            <a:r>
              <a:rPr lang="en-US" dirty="0"/>
              <a:t>Tamper-proof and decentralized logging of threats using blockchain.</a:t>
            </a:r>
          </a:p>
          <a:p>
            <a:pPr>
              <a:buFont typeface="Wingdings"/>
              <a:buChar char="v"/>
            </a:pPr>
            <a:endParaRPr lang="en-US"/>
          </a:p>
          <a:p>
            <a:pPr>
              <a:buFont typeface="Wingdings"/>
              <a:buChar char="v"/>
            </a:pPr>
            <a:r>
              <a:rPr lang="en-US" dirty="0"/>
              <a:t>Enhanced transparency and trust compared to traditional detection methods.</a:t>
            </a:r>
          </a:p>
          <a:p>
            <a:pPr>
              <a:buFont typeface="Wingdings"/>
              <a:buChar char="v"/>
            </a:pPr>
            <a:endParaRPr lang="en-US"/>
          </a:p>
          <a:p>
            <a:pPr>
              <a:buFont typeface="Wingdings"/>
              <a:buChar char="v"/>
            </a:pPr>
            <a:r>
              <a:rPr lang="en-US" dirty="0"/>
              <a:t>Focus on user privacy and data protection in mobile environments.</a:t>
            </a:r>
          </a:p>
          <a:p>
            <a:pPr>
              <a:buFont typeface="Wingdings"/>
              <a:buChar char="v"/>
            </a:pPr>
            <a:endParaRPr lang="en-US" dirty="0"/>
          </a:p>
        </p:txBody>
      </p:sp>
    </p:spTree>
    <p:extLst>
      <p:ext uri="{BB962C8B-B14F-4D97-AF65-F5344CB8AC3E}">
        <p14:creationId xmlns:p14="http://schemas.microsoft.com/office/powerpoint/2010/main" val="339085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latin typeface="Cambria"/>
                <a:ea typeface="Cambria"/>
              </a:rPr>
              <a:t>Software  Requirements: </a:t>
            </a:r>
            <a:endParaRPr lang="en-US"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A3B32617-A12E-4880-9F86-BB6C3BF73C1B}"/>
              </a:ext>
            </a:extLst>
          </p:cNvPr>
          <p:cNvSpPr>
            <a:spLocks noGrp="1"/>
          </p:cNvSpPr>
          <p:nvPr>
            <p:ph type="body" idx="1"/>
          </p:nvPr>
        </p:nvSpPr>
        <p:spPr/>
        <p:txBody>
          <a:bodyPr>
            <a:normAutofit fontScale="92500" lnSpcReduction="20000"/>
          </a:bodyPr>
          <a:lstStyle/>
          <a:p>
            <a:pPr marL="76200" indent="0">
              <a:buNone/>
            </a:pPr>
            <a:r>
              <a:rPr lang="en-US" dirty="0"/>
              <a:t>1</a:t>
            </a:r>
            <a:r>
              <a:rPr lang="en-US" sz="2000" dirty="0"/>
              <a:t>. Operating System:</a:t>
            </a:r>
            <a:endParaRPr lang="en-US" sz="2000"/>
          </a:p>
          <a:p>
            <a:endParaRPr lang="en-US" sz="2000" dirty="0"/>
          </a:p>
          <a:p>
            <a:pPr marL="76200" indent="0">
              <a:buNone/>
            </a:pPr>
            <a:r>
              <a:rPr lang="en-US" sz="2000" dirty="0"/>
              <a:t>   Windows 10/11 or Linux  – For development </a:t>
            </a:r>
          </a:p>
          <a:p>
            <a:endParaRPr lang="en-US" sz="2000" dirty="0"/>
          </a:p>
          <a:p>
            <a:pPr marL="76200" indent="0">
              <a:buNone/>
            </a:pPr>
            <a:r>
              <a:rPr lang="en-US" sz="2000" dirty="0"/>
              <a:t>2. Frontend Development Tools:</a:t>
            </a:r>
            <a:endParaRPr lang="en-US" sz="2000"/>
          </a:p>
          <a:p>
            <a:endParaRPr lang="en-US" sz="2000" dirty="0"/>
          </a:p>
          <a:p>
            <a:pPr marL="76200" indent="0">
              <a:buNone/>
            </a:pPr>
            <a:r>
              <a:rPr lang="en-US" sz="2000" dirty="0"/>
              <a:t>    Visual Studio Code – code editor</a:t>
            </a:r>
            <a:endParaRPr lang="en-US" dirty="0"/>
          </a:p>
          <a:p>
            <a:endParaRPr lang="en-US" sz="2000" dirty="0"/>
          </a:p>
          <a:p>
            <a:pPr marL="76200" indent="0">
              <a:buNone/>
            </a:pPr>
            <a:r>
              <a:rPr lang="en-US" sz="2000" dirty="0"/>
              <a:t>3. Backend Development Tools:</a:t>
            </a:r>
            <a:endParaRPr lang="en-US" sz="2000"/>
          </a:p>
          <a:p>
            <a:endParaRPr lang="en-US" sz="2000" dirty="0"/>
          </a:p>
          <a:p>
            <a:pPr marL="76200" indent="0">
              <a:buNone/>
            </a:pPr>
            <a:r>
              <a:rPr lang="en-US" sz="2000" dirty="0"/>
              <a:t>    Node.js – Server-side runtime</a:t>
            </a:r>
          </a:p>
          <a:p>
            <a:pPr marL="76200" indent="0">
              <a:buNone/>
            </a:pPr>
            <a:endParaRPr lang="en-US" sz="2000" dirty="0"/>
          </a:p>
          <a:p>
            <a:pPr marL="76200" indent="0">
              <a:buNone/>
            </a:pPr>
            <a:r>
              <a:rPr lang="en-US" sz="2000" dirty="0"/>
              <a:t>    Python (Flask / Django) – Optional backend framework</a:t>
            </a:r>
          </a:p>
          <a:p>
            <a:pPr marL="76200" indent="0">
              <a:buNone/>
            </a:pPr>
            <a:endParaRPr lang="en-US" sz="2000" dirty="0"/>
          </a:p>
          <a:p>
            <a:pPr marL="76200" indent="0">
              <a:buNone/>
            </a:pPr>
            <a:r>
              <a:rPr lang="en-US" sz="2000" dirty="0"/>
              <a:t>    Postman – API testing and debugging</a:t>
            </a:r>
          </a:p>
          <a:p>
            <a:endParaRPr lang="en-US"/>
          </a:p>
          <a:p>
            <a:endParaRPr lang="en-US" dirty="0"/>
          </a:p>
        </p:txBody>
      </p:sp>
    </p:spTree>
    <p:extLst>
      <p:ext uri="{BB962C8B-B14F-4D97-AF65-F5344CB8AC3E}">
        <p14:creationId xmlns:p14="http://schemas.microsoft.com/office/powerpoint/2010/main" val="1030816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288</Words>
  <Application>Microsoft Office PowerPoint</Application>
  <PresentationFormat>Widescreen</PresentationFormat>
  <Paragraphs>67</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Analysis and identification of malicious mobile applications</vt:lpstr>
      <vt:lpstr>Problem Statement Number:   pscs_68</vt:lpstr>
      <vt:lpstr>Content</vt:lpstr>
      <vt:lpstr>Problem Statement:</vt:lpstr>
      <vt:lpstr>  Objectives:</vt:lpstr>
      <vt:lpstr>Background and Related work</vt:lpstr>
      <vt:lpstr>PowerPoint Presentation</vt:lpstr>
      <vt:lpstr>Innovations or Novel contributions:</vt:lpstr>
      <vt:lpstr>Software  Requirements: </vt:lpstr>
      <vt:lpstr>PowerPoint Presentation</vt:lpstr>
      <vt:lpstr>PowerPoint Presentation</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597</cp:revision>
  <dcterms:modified xsi:type="dcterms:W3CDTF">2025-08-19T13:53:27Z</dcterms:modified>
</cp:coreProperties>
</file>