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69" r:id="rId3"/>
    <p:sldId id="274" r:id="rId4"/>
    <p:sldId id="276" r:id="rId5"/>
    <p:sldId id="280" r:id="rId6"/>
    <p:sldId id="273" r:id="rId7"/>
    <p:sldId id="282" r:id="rId8"/>
    <p:sldId id="268" r:id="rId9"/>
    <p:sldId id="284" r:id="rId10"/>
    <p:sldId id="285" r:id="rId11"/>
    <p:sldId id="287" r:id="rId12"/>
    <p:sldId id="288" r:id="rId13"/>
    <p:sldId id="270" r:id="rId14"/>
    <p:sldId id="265"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717A80-ED73-6533-7B62-E6BF4CAF11EF}" v="34" dt="2025-09-22T14:30:27.525"/>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956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GB" sz="2400">
                <a:solidFill>
                  <a:schemeClr val="tx1"/>
                </a:solidFill>
                <a:latin typeface="Cambria"/>
                <a:ea typeface="Cambria"/>
              </a:rPr>
              <a:t>A</a:t>
            </a:r>
            <a:r>
              <a:rPr lang="en-GB">
                <a:solidFill>
                  <a:schemeClr val="tx1"/>
                </a:solidFill>
                <a:latin typeface="Cambria"/>
                <a:ea typeface="Cambria"/>
              </a:rPr>
              <a:t>nalysis and identification of malicious mobile applications</a:t>
            </a:r>
            <a:endParaRPr lang="en-GB">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indent="0" algn="l">
              <a:spcBef>
                <a:spcPts val="0"/>
              </a:spcBef>
            </a:pPr>
            <a:r>
              <a:rPr lang="en-GB" sz="1800">
                <a:latin typeface="Cambria"/>
                <a:ea typeface="Cambria"/>
              </a:rPr>
              <a:t>Batch Number:  COM_14</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algn="ctr">
              <a:buClr>
                <a:srgbClr val="17365D"/>
              </a:buClr>
              <a:buSzPts val="2000"/>
            </a:pPr>
            <a:r>
              <a:rPr lang="en-GB" sz="1800" b="1" i="0" u="none" strike="noStrike" cap="none" dirty="0">
                <a:solidFill>
                  <a:srgbClr val="17365D"/>
                </a:solidFill>
                <a:latin typeface="Cambria"/>
                <a:ea typeface="Cambria"/>
                <a:cs typeface="Verdana"/>
                <a:sym typeface="Verdana"/>
              </a:rPr>
              <a:t>Under the Supervision of,</a:t>
            </a:r>
            <a:endParaRPr lang="en-US" dirty="0">
              <a:latin typeface="Cambria" panose="02040503050406030204" pitchFamily="18" charset="0"/>
              <a:ea typeface="Cambria" panose="02040503050406030204" pitchFamily="18" charset="0"/>
              <a:sym typeface="Verdana"/>
            </a:endParaRPr>
          </a:p>
          <a:p>
            <a:pPr algn="ctr">
              <a:buSzPts val="2000"/>
            </a:pPr>
            <a:r>
              <a:rPr lang="en-GB" sz="1700" b="1" dirty="0">
                <a:solidFill>
                  <a:srgbClr val="17365D"/>
                </a:solidFill>
                <a:latin typeface="Cambria"/>
                <a:ea typeface="Cambria"/>
                <a:cs typeface="Verdana"/>
                <a:sym typeface="Verdana"/>
              </a:rPr>
              <a:t>     </a:t>
            </a:r>
            <a:r>
              <a:rPr lang="en-GB" sz="1700" b="1" i="0" u="none" strike="noStrike" cap="none" dirty="0">
                <a:solidFill>
                  <a:srgbClr val="17365D"/>
                </a:solidFill>
                <a:latin typeface="Cambria"/>
                <a:ea typeface="Cambria"/>
                <a:cs typeface="Verdana"/>
                <a:sym typeface="Verdana"/>
              </a:rPr>
              <a:t>Dr./Mr./Ms./Prof.</a:t>
            </a:r>
            <a:r>
              <a:rPr lang="en-GB" sz="1700" b="1" dirty="0">
                <a:solidFill>
                  <a:srgbClr val="17365D"/>
                </a:solidFill>
                <a:latin typeface="Cambria"/>
                <a:ea typeface="Cambria"/>
                <a:cs typeface="Verdana"/>
                <a:sym typeface="Verdana"/>
              </a:rPr>
              <a:t>  Mr. Asif  Ahmad Najar</a:t>
            </a:r>
            <a:endParaRPr lang="en-US" dirty="0">
              <a:latin typeface="Cambria" panose="02040503050406030204" pitchFamily="18" charset="0"/>
              <a:ea typeface="Cambria" panose="02040503050406030204" pitchFamily="18" charset="0"/>
            </a:endParaRPr>
          </a:p>
          <a:p>
            <a:pPr>
              <a:spcBef>
                <a:spcPts val="340"/>
              </a:spcBef>
              <a:buClr>
                <a:srgbClr val="17365D"/>
              </a:buClr>
              <a:buSzPts val="1700"/>
            </a:pPr>
            <a:r>
              <a:rPr lang="en-GB" sz="1700" b="1" i="0" u="none" strike="noStrike" cap="none" dirty="0">
                <a:solidFill>
                  <a:srgbClr val="17365D"/>
                </a:solidFill>
                <a:latin typeface="Cambria"/>
                <a:ea typeface="Cambria"/>
                <a:cs typeface="Verdana"/>
                <a:sym typeface="Verdana"/>
              </a:rPr>
              <a:t>Professor / Associate Professor / Assistant Professor</a:t>
            </a:r>
            <a:endParaRPr dirty="0">
              <a:latin typeface="Cambria"/>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1377921472"/>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lang="en-GB"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GB"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1800" b="1" i="0" u="none" strike="noStrike" cap="none">
                <a:solidFill>
                  <a:schemeClr val="accent1"/>
                </a:solidFill>
                <a:latin typeface="Cambria"/>
                <a:ea typeface="Cambria"/>
                <a:cs typeface="Verdana"/>
                <a:sym typeface="Verdana"/>
              </a:rPr>
              <a:t>Name of the Program: </a:t>
            </a:r>
            <a:r>
              <a:rPr lang="en-US" sz="1800" b="1">
                <a:solidFill>
                  <a:schemeClr val="tx1"/>
                </a:solidFill>
                <a:latin typeface="Cambria"/>
                <a:ea typeface="Cambria"/>
                <a:cs typeface="Verdana"/>
                <a:sym typeface="Verdana"/>
              </a:rPr>
              <a:t>Computer Engineering</a:t>
            </a:r>
            <a:endParaRPr lang="en-US" sz="1800" b="1" i="0" u="none" strike="noStrike" cap="none">
              <a:solidFill>
                <a:schemeClr val="tx1"/>
              </a:solidFill>
              <a:latin typeface="Cambria" panose="02040503050406030204" pitchFamily="18" charset="0"/>
              <a:ea typeface="Cambria" panose="02040503050406030204" pitchFamily="18" charset="0"/>
              <a:cs typeface="Verdana"/>
            </a:endParaRPr>
          </a:p>
          <a:p>
            <a:pPr>
              <a:buClr>
                <a:srgbClr val="17365D"/>
              </a:buClr>
              <a:buSzPct val="100000"/>
            </a:pPr>
            <a:r>
              <a:rPr lang="en-US" sz="1800" b="1">
                <a:solidFill>
                  <a:schemeClr val="accent1"/>
                </a:solidFill>
                <a:latin typeface="Cambria"/>
                <a:ea typeface="Cambria"/>
                <a:cs typeface="Verdana"/>
                <a:sym typeface="Verdana"/>
              </a:rPr>
              <a:t>Name of the HoD:  </a:t>
            </a:r>
            <a:r>
              <a:rPr lang="en-US" sz="1800" b="1">
                <a:solidFill>
                  <a:schemeClr val="tx1"/>
                </a:solidFill>
                <a:latin typeface="Cambria"/>
                <a:ea typeface="Cambria"/>
                <a:cs typeface="Verdana"/>
                <a:sym typeface="Verdana"/>
              </a:rPr>
              <a:t>Dr.PALLAVI R</a:t>
            </a:r>
            <a:endParaRPr lang="en-US" sz="1800" b="1">
              <a:solidFill>
                <a:schemeClr val="tx1"/>
              </a:solidFill>
              <a:latin typeface="Cambria" panose="02040503050406030204" pitchFamily="18" charset="0"/>
              <a:ea typeface="Cambria" panose="02040503050406030204" pitchFamily="18" charset="0"/>
              <a:cs typeface="Verdana"/>
            </a:endParaRPr>
          </a:p>
          <a:p>
            <a:pPr>
              <a:buClr>
                <a:srgbClr val="17365D"/>
              </a:buClr>
              <a:buSzPct val="100000"/>
            </a:pPr>
            <a:r>
              <a:rPr lang="en-US" sz="1800" b="1" i="0" u="none" strike="noStrike" cap="none" dirty="0">
                <a:solidFill>
                  <a:schemeClr val="accent1"/>
                </a:solidFill>
                <a:latin typeface="Cambria"/>
                <a:ea typeface="Cambria"/>
                <a:cs typeface="Verdana"/>
                <a:sym typeface="Verdana"/>
              </a:rPr>
              <a:t>Name of the Program Project Coordinator:</a:t>
            </a:r>
            <a:r>
              <a:rPr lang="en-US" sz="1800" b="1" dirty="0">
                <a:solidFill>
                  <a:schemeClr val="accent1"/>
                </a:solidFill>
                <a:latin typeface="Cambria"/>
                <a:ea typeface="Cambria"/>
                <a:cs typeface="Verdana"/>
                <a:sym typeface="Verdana"/>
              </a:rPr>
              <a:t> </a:t>
            </a:r>
            <a:r>
              <a:rPr lang="en-US" sz="1800" b="1" i="0" u="none" strike="noStrike" cap="none" dirty="0">
                <a:solidFill>
                  <a:schemeClr val="accent1"/>
                </a:solidFill>
                <a:latin typeface="Cambria"/>
                <a:ea typeface="Cambria"/>
                <a:cs typeface="Verdana"/>
                <a:sym typeface="Verdana"/>
              </a:rPr>
              <a:t> </a:t>
            </a:r>
            <a:r>
              <a:rPr lang="en-US" sz="1800" b="1">
                <a:solidFill>
                  <a:schemeClr val="tx1"/>
                </a:solidFill>
                <a:latin typeface="Cambria"/>
                <a:ea typeface="Cambria"/>
                <a:cs typeface="Verdana"/>
                <a:sym typeface="Verdana"/>
              </a:rPr>
              <a:t>Mr.Muthuraju V</a:t>
            </a:r>
            <a:endParaRPr lang="en-US" sz="1800" b="1">
              <a:solidFill>
                <a:schemeClr val="tx1"/>
              </a:solidFill>
              <a:latin typeface="Cambria" panose="02040503050406030204" pitchFamily="18" charset="0"/>
              <a:ea typeface="Cambria" panose="02040503050406030204" pitchFamily="18" charset="0"/>
              <a:cs typeface="Verdana"/>
            </a:endParaRPr>
          </a:p>
          <a:p>
            <a:pPr lvl="0">
              <a:buClr>
                <a:srgbClr val="17365D"/>
              </a:buClr>
              <a:buSzPct val="100000"/>
            </a:pPr>
            <a:r>
              <a:rPr lang="en-US" sz="1800" b="1" dirty="0">
                <a:solidFill>
                  <a:schemeClr val="accent1"/>
                </a:solidFill>
                <a:latin typeface="Cambria"/>
                <a:ea typeface="Cambria"/>
                <a:cs typeface="Verdana"/>
                <a:sym typeface="Verdana"/>
              </a:rPr>
              <a:t>Name of the School Project Coordinators: </a:t>
            </a:r>
            <a:r>
              <a:rPr lang="en-US" sz="1800" b="1" i="0" u="none" strike="noStrike" cap="none" dirty="0">
                <a:solidFill>
                  <a:schemeClr val="tx1"/>
                </a:solidFill>
                <a:latin typeface="Cambria"/>
                <a:ea typeface="Cambria"/>
                <a:cs typeface="Verdana"/>
                <a:sym typeface="Verdana"/>
              </a:rPr>
              <a:t>Dr. </a:t>
            </a:r>
            <a:r>
              <a:rPr lang="en-US" sz="1800" b="1" i="0" u="none" strike="noStrike" cap="none" err="1">
                <a:solidFill>
                  <a:schemeClr val="tx1"/>
                </a:solidFill>
                <a:latin typeface="Cambria"/>
                <a:ea typeface="Cambria"/>
                <a:cs typeface="Verdana"/>
                <a:sym typeface="Verdana"/>
              </a:rPr>
              <a:t>Sampath</a:t>
            </a:r>
            <a:r>
              <a:rPr lang="en-US" sz="1800" b="1" i="0" u="none" strike="noStrike" cap="none" dirty="0">
                <a:solidFill>
                  <a:schemeClr val="tx1"/>
                </a:solidFill>
                <a:latin typeface="Cambria"/>
                <a:ea typeface="Cambria"/>
                <a:cs typeface="Verdana"/>
                <a:sym typeface="Verdana"/>
              </a:rPr>
              <a:t> A K , Dr. </a:t>
            </a:r>
            <a:r>
              <a:rPr lang="en-US" sz="1800" b="1" i="0" u="none" strike="noStrike" cap="none" err="1">
                <a:solidFill>
                  <a:schemeClr val="tx1"/>
                </a:solidFill>
                <a:latin typeface="Cambria"/>
                <a:ea typeface="Cambria"/>
                <a:cs typeface="Verdana"/>
                <a:sym typeface="Verdana"/>
              </a:rPr>
              <a:t>Geetha</a:t>
            </a:r>
            <a:r>
              <a:rPr lang="en-US" sz="1800" b="1" i="0" u="none" strike="noStrike" cap="none" dirty="0">
                <a:solidFill>
                  <a:schemeClr val="tx1"/>
                </a:solidFill>
                <a:latin typeface="Cambria"/>
                <a:ea typeface="Cambria"/>
                <a:cs typeface="Verdana"/>
                <a:sym typeface="Verdana"/>
              </a:rPr>
              <a:t> A </a:t>
            </a:r>
            <a:endParaRPr sz="1800" b="1" i="0" u="none" strike="noStrike" cap="none" dirty="0">
              <a:solidFill>
                <a:schemeClr val="tx1"/>
              </a:solidFill>
              <a:latin typeface="Cambria"/>
              <a:ea typeface="Cambria"/>
              <a:cs typeface="Verdana"/>
              <a:sym typeface="Verdana"/>
            </a:endParaRPr>
          </a:p>
        </p:txBody>
      </p:sp>
      <p:graphicFrame>
        <p:nvGraphicFramePr>
          <p:cNvPr id="2" name="Table 1">
            <a:extLst>
              <a:ext uri="{FF2B5EF4-FFF2-40B4-BE49-F238E27FC236}">
                <a16:creationId xmlns:a16="http://schemas.microsoft.com/office/drawing/2014/main" id="{AC8B6687-4F95-413E-EEB8-2A8711E43EDA}"/>
              </a:ext>
            </a:extLst>
          </p:cNvPr>
          <p:cNvGraphicFramePr>
            <a:graphicFrameLocks noGrp="1"/>
          </p:cNvGraphicFramePr>
          <p:nvPr>
            <p:extLst>
              <p:ext uri="{D42A27DB-BD31-4B8C-83A1-F6EECF244321}">
                <p14:modId xmlns:p14="http://schemas.microsoft.com/office/powerpoint/2010/main" val="1357456932"/>
              </p:ext>
            </p:extLst>
          </p:nvPr>
        </p:nvGraphicFramePr>
        <p:xfrm>
          <a:off x="404173" y="2768294"/>
          <a:ext cx="5561994" cy="1508760"/>
        </p:xfrm>
        <a:graphic>
          <a:graphicData uri="http://schemas.openxmlformats.org/drawingml/2006/table">
            <a:tbl>
              <a:tblPr firstRow="1" bandRow="1"/>
              <a:tblGrid>
                <a:gridCol w="2780997">
                  <a:extLst>
                    <a:ext uri="{9D8B030D-6E8A-4147-A177-3AD203B41FA5}">
                      <a16:colId xmlns:a16="http://schemas.microsoft.com/office/drawing/2014/main" val="973894710"/>
                    </a:ext>
                  </a:extLst>
                </a:gridCol>
                <a:gridCol w="2780997">
                  <a:extLst>
                    <a:ext uri="{9D8B030D-6E8A-4147-A177-3AD203B41FA5}">
                      <a16:colId xmlns:a16="http://schemas.microsoft.com/office/drawing/2014/main" val="372835794"/>
                    </a:ext>
                  </a:extLst>
                </a:gridCol>
              </a:tblGrid>
              <a:tr h="370840">
                <a:tc>
                  <a:txBody>
                    <a:bodyPr/>
                    <a:lstStyle/>
                    <a:p>
                      <a:r>
                        <a:rPr lang="en-US" dirty="0"/>
                        <a:t>  </a:t>
                      </a:r>
                      <a:r>
                        <a:rPr lang="en-US" sz="1800" dirty="0"/>
                        <a:t>      </a:t>
                      </a:r>
                      <a:r>
                        <a:rPr lang="en-US" sz="2000" dirty="0">
                          <a:solidFill>
                            <a:schemeClr val="accent1">
                              <a:lumMod val="49000"/>
                            </a:schemeClr>
                          </a:solidFill>
                        </a:rPr>
                        <a:t>Student Name</a:t>
                      </a:r>
                    </a:p>
                  </a:txBody>
                  <a:tcPr/>
                </a:tc>
                <a:tc>
                  <a:txBody>
                    <a:bodyPr/>
                    <a:lstStyle/>
                    <a:p>
                      <a:r>
                        <a:rPr lang="en-US" dirty="0"/>
                        <a:t>  </a:t>
                      </a:r>
                      <a:r>
                        <a:rPr lang="en-US" sz="1800" dirty="0"/>
                        <a:t>        </a:t>
                      </a:r>
                      <a:r>
                        <a:rPr lang="en-US" sz="2000">
                          <a:solidFill>
                            <a:schemeClr val="accent1">
                              <a:lumMod val="49000"/>
                            </a:schemeClr>
                          </a:solidFill>
                        </a:rPr>
                        <a:t>Roll Number</a:t>
                      </a:r>
                    </a:p>
                  </a:txBody>
                  <a:tcPr/>
                </a:tc>
                <a:extLst>
                  <a:ext uri="{0D108BD9-81ED-4DB2-BD59-A6C34878D82A}">
                    <a16:rowId xmlns:a16="http://schemas.microsoft.com/office/drawing/2014/main" val="3701585278"/>
                  </a:ext>
                </a:extLst>
              </a:tr>
              <a:tr h="370840">
                <a:tc>
                  <a:txBody>
                    <a:bodyPr/>
                    <a:lstStyle/>
                    <a:p>
                      <a:r>
                        <a:rPr lang="en-US" dirty="0"/>
                        <a:t>           </a:t>
                      </a:r>
                      <a:r>
                        <a:rPr lang="en-US" sz="1800">
                          <a:solidFill>
                            <a:schemeClr val="tx1"/>
                          </a:solidFill>
                        </a:rPr>
                        <a:t>AMISHA</a:t>
                      </a:r>
                    </a:p>
                  </a:txBody>
                  <a:tcPr/>
                </a:tc>
                <a:tc>
                  <a:txBody>
                    <a:bodyPr/>
                    <a:lstStyle/>
                    <a:p>
                      <a:r>
                        <a:rPr lang="en-US" dirty="0"/>
                        <a:t>     </a:t>
                      </a:r>
                      <a:r>
                        <a:rPr lang="en-US" sz="1800">
                          <a:solidFill>
                            <a:schemeClr val="tx1"/>
                          </a:solidFill>
                        </a:rPr>
                        <a:t>20221COM0170</a:t>
                      </a:r>
                    </a:p>
                  </a:txBody>
                  <a:tcPr/>
                </a:tc>
                <a:extLst>
                  <a:ext uri="{0D108BD9-81ED-4DB2-BD59-A6C34878D82A}">
                    <a16:rowId xmlns:a16="http://schemas.microsoft.com/office/drawing/2014/main" val="147362171"/>
                  </a:ext>
                </a:extLst>
              </a:tr>
              <a:tr h="370840">
                <a:tc>
                  <a:txBody>
                    <a:bodyPr/>
                    <a:lstStyle/>
                    <a:p>
                      <a:r>
                        <a:rPr lang="en-US" dirty="0"/>
                        <a:t>           </a:t>
                      </a:r>
                      <a:r>
                        <a:rPr lang="en-US" sz="1800"/>
                        <a:t>PRIYANKA</a:t>
                      </a:r>
                    </a:p>
                  </a:txBody>
                  <a:tcPr/>
                </a:tc>
                <a:tc>
                  <a:txBody>
                    <a:bodyPr/>
                    <a:lstStyle/>
                    <a:p>
                      <a:r>
                        <a:rPr lang="en-US" dirty="0"/>
                        <a:t>     </a:t>
                      </a:r>
                      <a:r>
                        <a:rPr lang="en-US" sz="1800">
                          <a:solidFill>
                            <a:schemeClr val="tx1"/>
                          </a:solidFill>
                        </a:rPr>
                        <a:t>20221COM0219</a:t>
                      </a:r>
                    </a:p>
                  </a:txBody>
                  <a:tcPr/>
                </a:tc>
                <a:extLst>
                  <a:ext uri="{0D108BD9-81ED-4DB2-BD59-A6C34878D82A}">
                    <a16:rowId xmlns:a16="http://schemas.microsoft.com/office/drawing/2014/main" val="1276914463"/>
                  </a:ext>
                </a:extLst>
              </a:tr>
              <a:tr h="370840">
                <a:tc>
                  <a:txBody>
                    <a:bodyPr/>
                    <a:lstStyle/>
                    <a:p>
                      <a:r>
                        <a:rPr lang="en-US" dirty="0"/>
                        <a:t>      </a:t>
                      </a:r>
                      <a:r>
                        <a:rPr lang="en-US" sz="1800"/>
                        <a:t>SHREYAS B R</a:t>
                      </a:r>
                    </a:p>
                  </a:txBody>
                  <a:tcPr/>
                </a:tc>
                <a:tc>
                  <a:txBody>
                    <a:bodyPr/>
                    <a:lstStyle/>
                    <a:p>
                      <a:r>
                        <a:rPr lang="en-US" dirty="0"/>
                        <a:t>     </a:t>
                      </a:r>
                      <a:r>
                        <a:rPr lang="en-US" sz="1800"/>
                        <a:t>20221COM0191</a:t>
                      </a:r>
                    </a:p>
                  </a:txBody>
                  <a:tcPr/>
                </a:tc>
                <a:extLst>
                  <a:ext uri="{0D108BD9-81ED-4DB2-BD59-A6C34878D82A}">
                    <a16:rowId xmlns:a16="http://schemas.microsoft.com/office/drawing/2014/main" val="4528521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4F52-5D57-10BC-052B-97A63FE65395}"/>
              </a:ext>
            </a:extLst>
          </p:cNvPr>
          <p:cNvSpPr>
            <a:spLocks noGrp="1"/>
          </p:cNvSpPr>
          <p:nvPr>
            <p:ph type="title"/>
          </p:nvPr>
        </p:nvSpPr>
        <p:spPr/>
        <p:txBody>
          <a:bodyPr/>
          <a:lstStyle/>
          <a:p>
            <a:r>
              <a:rPr lang="en-US" dirty="0"/>
              <a:t>Architecture diagram : </a:t>
            </a:r>
          </a:p>
        </p:txBody>
      </p:sp>
      <p:sp>
        <p:nvSpPr>
          <p:cNvPr id="3" name="Text Placeholder 2">
            <a:extLst>
              <a:ext uri="{FF2B5EF4-FFF2-40B4-BE49-F238E27FC236}">
                <a16:creationId xmlns:a16="http://schemas.microsoft.com/office/drawing/2014/main" id="{BBB0744F-F234-FA84-77A4-1462DD8054BB}"/>
              </a:ext>
            </a:extLst>
          </p:cNvPr>
          <p:cNvSpPr>
            <a:spLocks noGrp="1"/>
          </p:cNvSpPr>
          <p:nvPr>
            <p:ph type="body" idx="1"/>
          </p:nvPr>
        </p:nvSpPr>
        <p:spPr/>
        <p:txBody>
          <a:bodyPr/>
          <a:lstStyle/>
          <a:p>
            <a:endParaRPr lang="en-US"/>
          </a:p>
          <a:p>
            <a:endParaRPr lang="en-US" dirty="0"/>
          </a:p>
        </p:txBody>
      </p:sp>
      <p:pic>
        <p:nvPicPr>
          <p:cNvPr id="4" name="Picture 3" descr="A diagram of a data collection&#10;&#10;AI-generated content may be incorrect.">
            <a:extLst>
              <a:ext uri="{FF2B5EF4-FFF2-40B4-BE49-F238E27FC236}">
                <a16:creationId xmlns:a16="http://schemas.microsoft.com/office/drawing/2014/main" id="{6150CA19-65C9-7EFD-790B-19D07F3D6351}"/>
              </a:ext>
            </a:extLst>
          </p:cNvPr>
          <p:cNvPicPr>
            <a:picLocks noChangeAspect="1"/>
          </p:cNvPicPr>
          <p:nvPr/>
        </p:nvPicPr>
        <p:blipFill>
          <a:blip r:embed="rId2"/>
          <a:stretch>
            <a:fillRect/>
          </a:stretch>
        </p:blipFill>
        <p:spPr>
          <a:xfrm>
            <a:off x="712418" y="981205"/>
            <a:ext cx="10109548" cy="4728577"/>
          </a:xfrm>
          <a:prstGeom prst="rect">
            <a:avLst/>
          </a:prstGeom>
        </p:spPr>
      </p:pic>
    </p:spTree>
    <p:extLst>
      <p:ext uri="{BB962C8B-B14F-4D97-AF65-F5344CB8AC3E}">
        <p14:creationId xmlns:p14="http://schemas.microsoft.com/office/powerpoint/2010/main" val="282459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C32D7-04E4-3929-5664-90FB01BB8900}"/>
              </a:ext>
            </a:extLst>
          </p:cNvPr>
          <p:cNvSpPr>
            <a:spLocks noGrp="1"/>
          </p:cNvSpPr>
          <p:nvPr>
            <p:ph type="title"/>
          </p:nvPr>
        </p:nvSpPr>
        <p:spPr/>
        <p:txBody>
          <a:bodyPr/>
          <a:lstStyle/>
          <a:p>
            <a:r>
              <a:rPr lang="en-US" dirty="0"/>
              <a:t>Software details &amp; Technologies used: </a:t>
            </a:r>
          </a:p>
        </p:txBody>
      </p:sp>
      <p:sp>
        <p:nvSpPr>
          <p:cNvPr id="3" name="Text Placeholder 2">
            <a:extLst>
              <a:ext uri="{FF2B5EF4-FFF2-40B4-BE49-F238E27FC236}">
                <a16:creationId xmlns:a16="http://schemas.microsoft.com/office/drawing/2014/main" id="{4041D922-37C0-E721-7F7E-F49AA58BF324}"/>
              </a:ext>
            </a:extLst>
          </p:cNvPr>
          <p:cNvSpPr>
            <a:spLocks noGrp="1"/>
          </p:cNvSpPr>
          <p:nvPr>
            <p:ph type="body" idx="1"/>
          </p:nvPr>
        </p:nvSpPr>
        <p:spPr/>
        <p:txBody>
          <a:bodyPr spcFirstLastPara="1" wrap="square" lIns="91425" tIns="45700" rIns="91425" bIns="45700" anchor="t" anchorCtr="0">
            <a:noAutofit/>
          </a:bodyPr>
          <a:lstStyle/>
          <a:p>
            <a:pPr>
              <a:buNone/>
            </a:pPr>
            <a:r>
              <a:rPr lang="en-US" b="1" dirty="0"/>
              <a:t>Frontend (User Interface)</a:t>
            </a:r>
            <a:endParaRPr lang="en-US" dirty="0"/>
          </a:p>
          <a:p>
            <a:pPr marL="285750" indent="-285750"/>
            <a:r>
              <a:rPr lang="en-US" sz="1800" dirty="0"/>
              <a:t>A simple UI where user uploads an APK → system shows.</a:t>
            </a:r>
            <a:br>
              <a:rPr lang="en-US" sz="1800" dirty="0"/>
            </a:br>
            <a:r>
              <a:rPr lang="en-US" sz="1800" dirty="0"/>
              <a:t> ✅ Tools:</a:t>
            </a:r>
            <a:endParaRPr lang="en-US" dirty="0"/>
          </a:p>
          <a:p>
            <a:pPr marL="1200150" lvl="1" indent="-285750"/>
            <a:r>
              <a:rPr lang="en-US" sz="1800" b="1" dirty="0"/>
              <a:t>React.js</a:t>
            </a:r>
            <a:r>
              <a:rPr lang="en-US" sz="1800" dirty="0"/>
              <a:t> (modern, easy to integrate)</a:t>
            </a:r>
            <a:endParaRPr lang="en-US" dirty="0"/>
          </a:p>
          <a:p>
            <a:pPr marL="1200150" lvl="1" indent="-285750"/>
            <a:r>
              <a:rPr lang="en-US" sz="1800" b="1" dirty="0"/>
              <a:t>Angular</a:t>
            </a:r>
            <a:r>
              <a:rPr lang="en-US" sz="1800" dirty="0"/>
              <a:t> (if you already know it, since you mentioned earlier)</a:t>
            </a:r>
            <a:endParaRPr lang="en-US" dirty="0"/>
          </a:p>
          <a:p>
            <a:pPr marL="1200150" lvl="1" indent="-285750"/>
            <a:r>
              <a:rPr lang="en-US" sz="1800" b="1" dirty="0" err="1"/>
              <a:t>TailwindCSS</a:t>
            </a:r>
            <a:r>
              <a:rPr lang="en-US" sz="1800" dirty="0"/>
              <a:t> or </a:t>
            </a:r>
            <a:r>
              <a:rPr lang="en-US" sz="1800" b="1" dirty="0"/>
              <a:t>Bootstrap</a:t>
            </a:r>
            <a:r>
              <a:rPr lang="en-US" sz="1800" dirty="0"/>
              <a:t> (for styling)</a:t>
            </a:r>
            <a:endParaRPr lang="en-US" dirty="0"/>
          </a:p>
          <a:p>
            <a:pPr marL="1200150" lvl="1" indent="-285750"/>
            <a:endParaRPr lang="en-US" sz="1800" dirty="0"/>
          </a:p>
          <a:p>
            <a:pPr marL="76200" indent="0">
              <a:buNone/>
            </a:pPr>
            <a:endParaRPr lang="en-US" sz="1800" b="1" dirty="0"/>
          </a:p>
          <a:p>
            <a:pPr>
              <a:buNone/>
            </a:pPr>
            <a:r>
              <a:rPr lang="en-US" b="1" dirty="0"/>
              <a:t>Backend (Server + API)</a:t>
            </a:r>
            <a:endParaRPr lang="en-US" dirty="0"/>
          </a:p>
          <a:p>
            <a:pPr marL="285750" indent="-285750"/>
            <a:r>
              <a:rPr lang="en-US" sz="1800" dirty="0"/>
              <a:t>Run the analysis + ML model on uploaded APK</a:t>
            </a:r>
          </a:p>
          <a:p>
            <a:pPr marL="1200150" lvl="1" indent="-285750"/>
            <a:r>
              <a:rPr lang="en-US" sz="1800" b="1" dirty="0"/>
              <a:t>Python (Flask / </a:t>
            </a:r>
            <a:r>
              <a:rPr lang="en-US" sz="1800" b="1" dirty="0" err="1"/>
              <a:t>FastAPI</a:t>
            </a:r>
            <a:r>
              <a:rPr lang="en-US" sz="1800" b="1" dirty="0"/>
              <a:t>)</a:t>
            </a:r>
            <a:r>
              <a:rPr lang="en-US" sz="1800" dirty="0"/>
              <a:t> → Best for quick ML integration</a:t>
            </a:r>
            <a:endParaRPr lang="en-US" dirty="0"/>
          </a:p>
          <a:p>
            <a:pPr marL="1200150" lvl="1" indent="-285750"/>
            <a:r>
              <a:rPr lang="en-US" sz="1800" b="1" dirty="0"/>
              <a:t>Node.js (Express)</a:t>
            </a:r>
            <a:r>
              <a:rPr lang="en-US" sz="1800" dirty="0"/>
              <a:t> → If you prefer JS backend</a:t>
            </a:r>
            <a:endParaRPr lang="en-US" dirty="0"/>
          </a:p>
          <a:p>
            <a:pPr marL="76200" indent="0">
              <a:buNone/>
            </a:pPr>
            <a:endParaRPr lang="en-US" sz="1800" b="1" dirty="0"/>
          </a:p>
        </p:txBody>
      </p:sp>
    </p:spTree>
    <p:extLst>
      <p:ext uri="{BB962C8B-B14F-4D97-AF65-F5344CB8AC3E}">
        <p14:creationId xmlns:p14="http://schemas.microsoft.com/office/powerpoint/2010/main" val="2459408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E8BC25-AE10-0231-2B65-B81202990988}"/>
              </a:ext>
            </a:extLst>
          </p:cNvPr>
          <p:cNvSpPr>
            <a:spLocks noGrp="1"/>
          </p:cNvSpPr>
          <p:nvPr>
            <p:ph type="body" idx="1"/>
          </p:nvPr>
        </p:nvSpPr>
        <p:spPr/>
        <p:txBody>
          <a:bodyPr>
            <a:normAutofit/>
          </a:bodyPr>
          <a:lstStyle/>
          <a:p>
            <a:pPr>
              <a:buNone/>
            </a:pPr>
            <a:r>
              <a:rPr lang="en-US" b="1" dirty="0"/>
              <a:t>Database (Optional – if storing results/history)</a:t>
            </a:r>
            <a:endParaRPr lang="en-US" dirty="0"/>
          </a:p>
          <a:p>
            <a:pPr marL="285750" indent="-285750"/>
            <a:r>
              <a:rPr lang="en-US" sz="1800" dirty="0"/>
              <a:t>Store scanned APK results, user history, ML logs.</a:t>
            </a:r>
            <a:br>
              <a:rPr lang="en-US" sz="1800" dirty="0"/>
            </a:br>
            <a:r>
              <a:rPr lang="en-US" sz="1800" dirty="0"/>
              <a:t> ✅ Options:</a:t>
            </a:r>
            <a:endParaRPr lang="en-US" dirty="0"/>
          </a:p>
          <a:p>
            <a:pPr marL="1200150" lvl="1" indent="-285750"/>
            <a:r>
              <a:rPr lang="en-US" sz="1800" b="1" dirty="0"/>
              <a:t>MongoDB</a:t>
            </a:r>
            <a:r>
              <a:rPr lang="en-US" sz="1800" dirty="0"/>
              <a:t> (NoSQL, works well with Node.js)</a:t>
            </a:r>
            <a:endParaRPr lang="en-US" dirty="0"/>
          </a:p>
          <a:p>
            <a:pPr marL="1200150" lvl="1" indent="-285750"/>
            <a:r>
              <a:rPr lang="en-US" sz="1800" b="1" dirty="0"/>
              <a:t>MySQL/PostgreSQL</a:t>
            </a:r>
            <a:r>
              <a:rPr lang="en-US" sz="1800" dirty="0"/>
              <a:t> (if you want relational DB)</a:t>
            </a:r>
            <a:endParaRPr lang="en-US" dirty="0"/>
          </a:p>
          <a:p>
            <a:pPr marL="76200" indent="0">
              <a:buNone/>
            </a:pPr>
            <a:endParaRPr lang="en-US" sz="1800" b="1" dirty="0"/>
          </a:p>
          <a:p>
            <a:pPr>
              <a:buNone/>
            </a:pPr>
            <a:r>
              <a:rPr lang="en-US" b="1" dirty="0"/>
              <a:t>Machine Learning Classifier</a:t>
            </a:r>
            <a:endParaRPr lang="en-US" dirty="0"/>
          </a:p>
          <a:p>
            <a:pPr marL="285750" indent="-285750"/>
            <a:r>
              <a:rPr lang="en-US" sz="1800" dirty="0"/>
              <a:t>Train a model using features from static/dynamic analysis.</a:t>
            </a:r>
            <a:br>
              <a:rPr lang="en-US" sz="1800" dirty="0"/>
            </a:br>
            <a:r>
              <a:rPr lang="en-US" sz="1800" dirty="0"/>
              <a:t> ✅ Tools/Languages:</a:t>
            </a:r>
            <a:endParaRPr lang="en-US" dirty="0"/>
          </a:p>
          <a:p>
            <a:pPr marL="1200150" lvl="1" indent="-285750"/>
            <a:r>
              <a:rPr lang="en-US" sz="1800" b="1" dirty="0"/>
              <a:t>Python (main language for ML)</a:t>
            </a:r>
            <a:endParaRPr lang="en-US" dirty="0"/>
          </a:p>
          <a:p>
            <a:pPr marL="1200150" lvl="1" indent="-285750"/>
            <a:r>
              <a:rPr lang="en-US" sz="1800" b="1" dirty="0"/>
              <a:t>Scikit-learn</a:t>
            </a:r>
            <a:r>
              <a:rPr lang="en-US" sz="1800" dirty="0"/>
              <a:t> (Random Forest, SVM)</a:t>
            </a:r>
            <a:endParaRPr lang="en-US" dirty="0"/>
          </a:p>
          <a:p>
            <a:pPr marL="1200150" lvl="1" indent="-285750"/>
            <a:r>
              <a:rPr lang="en-US" sz="1800" b="1" dirty="0"/>
              <a:t>Pandas, NumPy</a:t>
            </a:r>
            <a:r>
              <a:rPr lang="en-US" sz="1800" dirty="0"/>
              <a:t> (data preprocessing)</a:t>
            </a:r>
            <a:endParaRPr lang="en-US" dirty="0"/>
          </a:p>
          <a:p>
            <a:pPr marL="1200150" lvl="1" indent="-285750"/>
            <a:r>
              <a:rPr lang="en-US" sz="1800" b="1" dirty="0"/>
              <a:t>Matplotlib/Seaborn</a:t>
            </a:r>
            <a:r>
              <a:rPr lang="en-US" sz="1800" dirty="0"/>
              <a:t> (graphs, confusion matrix)</a:t>
            </a:r>
            <a:endParaRPr lang="en-US" dirty="0"/>
          </a:p>
          <a:p>
            <a:pPr lvl="1" indent="0">
              <a:buNone/>
            </a:pPr>
            <a:r>
              <a:rPr lang="en-US" sz="1800" dirty="0"/>
              <a:t>TensorFlow/</a:t>
            </a:r>
            <a:r>
              <a:rPr lang="en-US" sz="1800" dirty="0" err="1"/>
              <a:t>Keras</a:t>
            </a:r>
            <a:r>
              <a:rPr lang="en-US" sz="1800" dirty="0"/>
              <a:t> (deep learning model)</a:t>
            </a:r>
            <a:endParaRPr lang="en-US" dirty="0"/>
          </a:p>
          <a:p>
            <a:pPr marL="76200" indent="0">
              <a:buNone/>
            </a:pPr>
            <a:endParaRPr lang="en-US" sz="1800" b="1" dirty="0"/>
          </a:p>
        </p:txBody>
      </p:sp>
    </p:spTree>
    <p:extLst>
      <p:ext uri="{BB962C8B-B14F-4D97-AF65-F5344CB8AC3E}">
        <p14:creationId xmlns:p14="http://schemas.microsoft.com/office/powerpoint/2010/main" val="2677664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descr="A chart with blue rectangles&#10;&#10;AI-generated content may be incorrect.">
            <a:extLst>
              <a:ext uri="{FF2B5EF4-FFF2-40B4-BE49-F238E27FC236}">
                <a16:creationId xmlns:a16="http://schemas.microsoft.com/office/drawing/2014/main" id="{6D6A33AB-2C60-2A40-8DB9-3372CF449DEE}"/>
              </a:ext>
            </a:extLst>
          </p:cNvPr>
          <p:cNvPicPr>
            <a:picLocks noChangeAspect="1"/>
          </p:cNvPicPr>
          <p:nvPr/>
        </p:nvPicPr>
        <p:blipFill>
          <a:blip r:embed="rId3"/>
          <a:stretch>
            <a:fillRect/>
          </a:stretch>
        </p:blipFill>
        <p:spPr>
          <a:xfrm>
            <a:off x="1063221" y="1137780"/>
            <a:ext cx="9637585" cy="4592878"/>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76200" indent="0">
              <a:buNone/>
            </a:pPr>
            <a:endParaRPr lang="en-US" sz="1400" dirty="0">
              <a:solidFill>
                <a:srgbClr val="333333"/>
              </a:solidFill>
            </a:endParaRPr>
          </a:p>
          <a:p>
            <a:pPr>
              <a:buNone/>
            </a:pPr>
            <a:r>
              <a:rPr lang="en-US" sz="2000" b="1" dirty="0">
                <a:solidFill>
                  <a:srgbClr val="333333"/>
                </a:solidFill>
              </a:rPr>
              <a:t>1. </a:t>
            </a:r>
            <a:r>
              <a:rPr lang="en-US" sz="2000" dirty="0">
                <a:solidFill>
                  <a:srgbClr val="333333"/>
                </a:solidFill>
              </a:rPr>
              <a:t>Wu, D., Mao, Y., Wei, T., &amp; Wang, D. ( 2016 ). </a:t>
            </a:r>
            <a:r>
              <a:rPr lang="en-US" sz="2000" err="1">
                <a:solidFill>
                  <a:srgbClr val="333333"/>
                </a:solidFill>
              </a:rPr>
              <a:t>Dexiot</a:t>
            </a:r>
            <a:r>
              <a:rPr lang="en-US" sz="2000" dirty="0">
                <a:solidFill>
                  <a:srgbClr val="333333"/>
                </a:solidFill>
              </a:rPr>
              <a:t>: A Novel Framework for Android Application Opcode Sequence Analysis. </a:t>
            </a:r>
            <a:r>
              <a:rPr lang="en-US" sz="2000" i="1" dirty="0">
                <a:solidFill>
                  <a:srgbClr val="333333"/>
                </a:solidFill>
              </a:rPr>
              <a:t>IEEE Transactions on Information Forensics and Security</a:t>
            </a:r>
            <a:r>
              <a:rPr lang="en-US" sz="2000" dirty="0">
                <a:solidFill>
                  <a:srgbClr val="333333"/>
                </a:solidFill>
              </a:rPr>
              <a:t>, 11 ( 4 ), 739–752.</a:t>
            </a:r>
          </a:p>
          <a:p>
            <a:pPr>
              <a:buNone/>
            </a:pPr>
            <a:endParaRPr lang="en-US" sz="2000" dirty="0">
              <a:solidFill>
                <a:srgbClr val="333333"/>
              </a:solidFill>
            </a:endParaRPr>
          </a:p>
          <a:p>
            <a:pPr>
              <a:buNone/>
            </a:pPr>
            <a:r>
              <a:rPr lang="en-US" sz="2000" b="1" dirty="0">
                <a:solidFill>
                  <a:srgbClr val="333333"/>
                </a:solidFill>
              </a:rPr>
              <a:t>2.</a:t>
            </a:r>
            <a:r>
              <a:rPr lang="en-US" sz="2000" dirty="0">
                <a:solidFill>
                  <a:srgbClr val="333333"/>
                </a:solidFill>
              </a:rPr>
              <a:t> Y. Zhao, Z. Li, and H. Liu, “An Android Malware Detection Method Using Frequent Graph Convolutional Neural Networks,” </a:t>
            </a:r>
            <a:r>
              <a:rPr lang="en-US" sz="2000" i="1" dirty="0">
                <a:solidFill>
                  <a:srgbClr val="333333"/>
                </a:solidFill>
              </a:rPr>
              <a:t>Electronics</a:t>
            </a:r>
            <a:r>
              <a:rPr lang="en-US" sz="2000" dirty="0">
                <a:solidFill>
                  <a:srgbClr val="333333"/>
                </a:solidFill>
              </a:rPr>
              <a:t>, vol. 14, no. 6, p. 1151, 2025, </a:t>
            </a:r>
            <a:r>
              <a:rPr lang="en-US" sz="2000" err="1">
                <a:solidFill>
                  <a:srgbClr val="333333"/>
                </a:solidFill>
              </a:rPr>
              <a:t>doi</a:t>
            </a:r>
            <a:r>
              <a:rPr lang="en-US" sz="2000" dirty="0">
                <a:solidFill>
                  <a:srgbClr val="333333"/>
                </a:solidFill>
              </a:rPr>
              <a:t>: 10.3390/electronics14061151.</a:t>
            </a:r>
          </a:p>
          <a:p>
            <a:pPr>
              <a:buNone/>
            </a:pPr>
            <a:endParaRPr lang="en-US" sz="2000" dirty="0">
              <a:solidFill>
                <a:srgbClr val="333333"/>
              </a:solidFill>
            </a:endParaRPr>
          </a:p>
          <a:p>
            <a:pPr>
              <a:buNone/>
            </a:pPr>
            <a:r>
              <a:rPr lang="en-US" sz="2000" b="1" dirty="0">
                <a:solidFill>
                  <a:srgbClr val="333333"/>
                </a:solidFill>
              </a:rPr>
              <a:t>3. </a:t>
            </a:r>
            <a:r>
              <a:rPr lang="en-US" sz="2000" dirty="0">
                <a:solidFill>
                  <a:srgbClr val="333333"/>
                </a:solidFill>
              </a:rPr>
              <a:t>F. </a:t>
            </a:r>
            <a:r>
              <a:rPr lang="en-US" sz="2000" err="1">
                <a:solidFill>
                  <a:srgbClr val="333333"/>
                </a:solidFill>
              </a:rPr>
              <a:t>Güneş</a:t>
            </a:r>
            <a:r>
              <a:rPr lang="en-US" sz="2000" dirty="0">
                <a:solidFill>
                  <a:srgbClr val="333333"/>
                </a:solidFill>
              </a:rPr>
              <a:t>, “Hybrid Multilevel Detection of Mobile Devices Malware Under Concept Drift,” </a:t>
            </a:r>
            <a:r>
              <a:rPr lang="en-US" sz="2000" i="1" dirty="0">
                <a:solidFill>
                  <a:srgbClr val="333333"/>
                </a:solidFill>
              </a:rPr>
              <a:t>J. </a:t>
            </a:r>
            <a:r>
              <a:rPr lang="en-US" sz="2000" i="1" err="1">
                <a:solidFill>
                  <a:srgbClr val="333333"/>
                </a:solidFill>
              </a:rPr>
              <a:t>Netw</a:t>
            </a:r>
            <a:r>
              <a:rPr lang="en-US" sz="2000" i="1" dirty="0">
                <a:solidFill>
                  <a:srgbClr val="333333"/>
                </a:solidFill>
              </a:rPr>
              <a:t>. Syst. Manag.</a:t>
            </a:r>
            <a:r>
              <a:rPr lang="en-US" sz="2000" dirty="0">
                <a:solidFill>
                  <a:srgbClr val="333333"/>
                </a:solidFill>
              </a:rPr>
              <a:t>, vol. 33, art. 56, 2025, </a:t>
            </a:r>
            <a:r>
              <a:rPr lang="en-US" sz="2000" err="1">
                <a:solidFill>
                  <a:srgbClr val="333333"/>
                </a:solidFill>
              </a:rPr>
              <a:t>doi</a:t>
            </a:r>
            <a:r>
              <a:rPr lang="en-US" sz="2000" dirty="0">
                <a:solidFill>
                  <a:srgbClr val="333333"/>
                </a:solidFill>
              </a:rPr>
              <a:t>: 10.1007/s10922-025-09906-3.</a:t>
            </a:r>
            <a:endParaRPr lang="en-US" sz="2000"/>
          </a:p>
          <a:p>
            <a:pPr>
              <a:buNone/>
            </a:pPr>
            <a:endParaRPr lang="en-US" sz="2000" dirty="0">
              <a:solidFill>
                <a:srgbClr val="333333"/>
              </a:solidFill>
            </a:endParaRPr>
          </a:p>
          <a:p>
            <a:pPr>
              <a:buNone/>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GB">
                <a:latin typeface="Cambria"/>
                <a:ea typeface="Cambria"/>
              </a:rPr>
              <a:t>Problem Statement Number:   pscs_68</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a:bodyPr>
          <a:lstStyle/>
          <a:p>
            <a:pPr marL="342900" indent="-190500" algn="just">
              <a:spcBef>
                <a:spcPts val="0"/>
              </a:spcBef>
              <a:buNone/>
            </a:pPr>
            <a:r>
              <a:rPr lang="en-US" b="1" dirty="0">
                <a:latin typeface="Cambria"/>
                <a:ea typeface="Cambria"/>
              </a:rPr>
              <a:t>Organization</a:t>
            </a:r>
            <a:r>
              <a:rPr lang="en-US" dirty="0">
                <a:latin typeface="Cambria"/>
                <a:ea typeface="Cambria"/>
              </a:rPr>
              <a:t>:  Presidency University</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None/>
            </a:pPr>
            <a:r>
              <a:rPr lang="en-US" b="1" dirty="0">
                <a:latin typeface="Cambria"/>
                <a:ea typeface="Cambria"/>
              </a:rPr>
              <a:t>Category </a:t>
            </a:r>
            <a:r>
              <a:rPr lang="en-US" dirty="0">
                <a:latin typeface="Cambria"/>
                <a:ea typeface="Cambria"/>
              </a:rPr>
              <a:t> :   Software</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None/>
            </a:pPr>
            <a:r>
              <a:rPr lang="en-US" b="1" dirty="0">
                <a:latin typeface="Cambria"/>
                <a:ea typeface="Cambria"/>
              </a:rPr>
              <a:t>Problem Description</a:t>
            </a:r>
            <a:r>
              <a:rPr lang="en-US" dirty="0">
                <a:latin typeface="Cambria"/>
                <a:ea typeface="Cambria"/>
              </a:rPr>
              <a:t>: - Analysis and identification of malicious mobile application With the rapid growth of smartphones and mobile applications, users install multiple apps for various daily tasks such as  communication, shopping,  banking and entertainment . However, many applications may contain hidden malicious code that </a:t>
            </a:r>
            <a:r>
              <a:rPr lang="en-US">
                <a:latin typeface="Cambria"/>
                <a:ea typeface="Cambria"/>
              </a:rPr>
              <a:t>can steal sensitive information, monitor user activity or misuse system resources.</a:t>
            </a:r>
            <a:endParaRPr lang="en-US"/>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GB" dirty="0">
                <a:latin typeface="Cambria"/>
                <a:ea typeface="Cambria"/>
              </a:rPr>
              <a:t>Abstract: </a:t>
            </a:r>
          </a:p>
        </p:txBody>
      </p:sp>
      <p:sp>
        <p:nvSpPr>
          <p:cNvPr id="3" name="Text Placeholder 2">
            <a:extLst>
              <a:ext uri="{FF2B5EF4-FFF2-40B4-BE49-F238E27FC236}">
                <a16:creationId xmlns:a16="http://schemas.microsoft.com/office/drawing/2014/main" id="{76953854-2FC9-F5B8-2750-96E8BB83D013}"/>
              </a:ext>
            </a:extLst>
          </p:cNvPr>
          <p:cNvSpPr>
            <a:spLocks noGrp="1"/>
          </p:cNvSpPr>
          <p:nvPr>
            <p:ph type="body" idx="1"/>
          </p:nvPr>
        </p:nvSpPr>
        <p:spPr>
          <a:xfrm>
            <a:off x="656225" y="1143001"/>
            <a:ext cx="10824575" cy="4953000"/>
          </a:xfrm>
        </p:spPr>
        <p:txBody>
          <a:bodyPr>
            <a:normAutofit/>
          </a:bodyPr>
          <a:lstStyle/>
          <a:p>
            <a:pPr algn="just">
              <a:buNone/>
            </a:pPr>
            <a:endParaRPr lang="en-US"/>
          </a:p>
          <a:p>
            <a:pPr algn="just">
              <a:buNone/>
            </a:pPr>
            <a:r>
              <a:rPr lang="en-US" sz="2000" dirty="0"/>
              <a:t>   The rapid growth of mobile applications has significantly increased the risk  of malicious software targeting smartphones. This paper presents a comprehensive study on the analysis and identification of malicious mobile applications. It examines various categories of mobile threats, including malware, adware, spyware, and phishing applications, and discusses existing analysis methodologies. To address the limitations of traditional approaches, the paper proposes a </a:t>
            </a:r>
            <a:r>
              <a:rPr lang="en-US" sz="2000" b="1" dirty="0"/>
              <a:t>hybrid detection methodology</a:t>
            </a:r>
            <a:r>
              <a:rPr lang="en-US" sz="2000" dirty="0"/>
              <a:t> that integrates static analysis (examining code structure, permissions, and malware signatures) with dynamic analysis (observing application behavior at runtime in sandbox environments). This combined approach enhances the accuracy and efficiency of detection, enabling both the identification of known malware families and the recognition of novel, previously unseen threats.  </a:t>
            </a:r>
            <a:endParaRPr lang="en-US"/>
          </a:p>
        </p:txBody>
      </p:sp>
    </p:spTree>
    <p:extLst>
      <p:ext uri="{BB962C8B-B14F-4D97-AF65-F5344CB8AC3E}">
        <p14:creationId xmlns:p14="http://schemas.microsoft.com/office/powerpoint/2010/main" val="263797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0C82D-0EA9-7594-4F32-887C97F5693D}"/>
              </a:ext>
            </a:extLst>
          </p:cNvPr>
          <p:cNvSpPr>
            <a:spLocks noGrp="1"/>
          </p:cNvSpPr>
          <p:nvPr>
            <p:ph type="title"/>
          </p:nvPr>
        </p:nvSpPr>
        <p:spPr/>
        <p:txBody>
          <a:bodyPr/>
          <a:lstStyle/>
          <a:p>
            <a:r>
              <a:rPr lang="en-US" dirty="0"/>
              <a:t>  Objectives:</a:t>
            </a:r>
          </a:p>
        </p:txBody>
      </p:sp>
      <p:sp>
        <p:nvSpPr>
          <p:cNvPr id="3" name="Text Placeholder 2">
            <a:extLst>
              <a:ext uri="{FF2B5EF4-FFF2-40B4-BE49-F238E27FC236}">
                <a16:creationId xmlns:a16="http://schemas.microsoft.com/office/drawing/2014/main" id="{AC3F05AA-BE91-F131-0C22-25CD707F9DB4}"/>
              </a:ext>
            </a:extLst>
          </p:cNvPr>
          <p:cNvSpPr>
            <a:spLocks noGrp="1"/>
          </p:cNvSpPr>
          <p:nvPr>
            <p:ph type="body" idx="1"/>
          </p:nvPr>
        </p:nvSpPr>
        <p:spPr/>
        <p:txBody>
          <a:bodyPr/>
          <a:lstStyle/>
          <a:p>
            <a:pPr marL="76200" indent="0">
              <a:buNone/>
            </a:pPr>
            <a:endParaRPr lang="en-US" dirty="0"/>
          </a:p>
          <a:p>
            <a:pPr marL="342900" indent="-342900">
              <a:buFont typeface="Wingdings"/>
              <a:buChar char="v"/>
            </a:pPr>
            <a:r>
              <a:rPr lang="en-US" dirty="0"/>
              <a:t>To analyze mobile apps using </a:t>
            </a:r>
            <a:r>
              <a:rPr lang="en-US" b="1" dirty="0"/>
              <a:t>static and dynamic techniques</a:t>
            </a:r>
            <a:r>
              <a:rPr lang="en-US" dirty="0"/>
              <a:t> for better threat detection.</a:t>
            </a:r>
          </a:p>
          <a:p>
            <a:pPr marL="342900" indent="-342900">
              <a:buFont typeface="Wingdings"/>
              <a:buChar char="v"/>
            </a:pPr>
            <a:endParaRPr lang="en-US" dirty="0"/>
          </a:p>
          <a:p>
            <a:pPr marL="342900" indent="-342900">
              <a:buFont typeface="Wingdings"/>
              <a:buChar char="v"/>
            </a:pPr>
            <a:r>
              <a:rPr lang="en-US" dirty="0"/>
              <a:t>To detect both </a:t>
            </a:r>
            <a:r>
              <a:rPr lang="en-US" b="1" dirty="0"/>
              <a:t>known malware families</a:t>
            </a:r>
            <a:r>
              <a:rPr lang="en-US" dirty="0"/>
              <a:t> and </a:t>
            </a:r>
            <a:r>
              <a:rPr lang="en-US" b="1" dirty="0"/>
              <a:t>new/zero-day threats</a:t>
            </a:r>
            <a:r>
              <a:rPr lang="en-US" dirty="0"/>
              <a:t>.</a:t>
            </a:r>
          </a:p>
          <a:p>
            <a:pPr marL="342900" indent="-342900">
              <a:buFont typeface="Wingdings"/>
              <a:buChar char="v"/>
            </a:pPr>
            <a:endParaRPr lang="en-US" dirty="0"/>
          </a:p>
          <a:p>
            <a:pPr marL="342900" indent="-342900">
              <a:buFont typeface="Wingdings"/>
              <a:buChar char="v"/>
            </a:pPr>
            <a:r>
              <a:rPr lang="en-US" dirty="0"/>
              <a:t>To evaluate performance with </a:t>
            </a:r>
            <a:r>
              <a:rPr lang="en-US" b="1" dirty="0"/>
              <a:t>precision, recall, and F1-score</a:t>
            </a:r>
            <a:r>
              <a:rPr lang="en-US" dirty="0"/>
              <a:t>.</a:t>
            </a:r>
          </a:p>
          <a:p>
            <a:pPr marL="342900" indent="-342900">
              <a:buFont typeface="Wingdings"/>
              <a:buChar char="v"/>
            </a:pPr>
            <a:endParaRPr lang="en-US" dirty="0"/>
          </a:p>
          <a:p>
            <a:pPr marL="342900" indent="-342900">
              <a:buFont typeface="Wingdings"/>
              <a:buChar char="v"/>
            </a:pPr>
            <a:r>
              <a:rPr lang="en-US" dirty="0"/>
              <a:t>To enable </a:t>
            </a:r>
            <a:r>
              <a:rPr lang="en-US" b="1" dirty="0"/>
              <a:t>real-world use</a:t>
            </a:r>
            <a:r>
              <a:rPr lang="en-US" dirty="0"/>
              <a:t> in app stores, antivirus tools, and MDM solutions.</a:t>
            </a:r>
          </a:p>
          <a:p>
            <a:pPr marL="76200" indent="0">
              <a:buNone/>
            </a:pPr>
            <a:endParaRPr lang="en-US" dirty="0"/>
          </a:p>
        </p:txBody>
      </p:sp>
    </p:spTree>
    <p:extLst>
      <p:ext uri="{BB962C8B-B14F-4D97-AF65-F5344CB8AC3E}">
        <p14:creationId xmlns:p14="http://schemas.microsoft.com/office/powerpoint/2010/main" val="2710515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CFC9B-EF28-08CF-E45C-861E120F1BFA}"/>
              </a:ext>
            </a:extLst>
          </p:cNvPr>
          <p:cNvSpPr>
            <a:spLocks noGrp="1"/>
          </p:cNvSpPr>
          <p:nvPr>
            <p:ph type="title"/>
          </p:nvPr>
        </p:nvSpPr>
        <p:spPr/>
        <p:txBody>
          <a:bodyPr/>
          <a:lstStyle/>
          <a:p>
            <a:r>
              <a:rPr lang="en-US" dirty="0"/>
              <a:t>Methodology:</a:t>
            </a:r>
          </a:p>
        </p:txBody>
      </p:sp>
      <p:sp>
        <p:nvSpPr>
          <p:cNvPr id="3" name="Text Placeholder 2">
            <a:extLst>
              <a:ext uri="{FF2B5EF4-FFF2-40B4-BE49-F238E27FC236}">
                <a16:creationId xmlns:a16="http://schemas.microsoft.com/office/drawing/2014/main" id="{7E4CAA7E-17BA-6AA8-BCD4-106B1838BAC2}"/>
              </a:ext>
            </a:extLst>
          </p:cNvPr>
          <p:cNvSpPr>
            <a:spLocks noGrp="1"/>
          </p:cNvSpPr>
          <p:nvPr>
            <p:ph type="body" idx="1"/>
          </p:nvPr>
        </p:nvSpPr>
        <p:spPr/>
        <p:txBody>
          <a:bodyPr>
            <a:normAutofit/>
          </a:bodyPr>
          <a:lstStyle/>
          <a:p>
            <a:pPr marL="533400" indent="-457200">
              <a:buFont typeface="Wingdings"/>
              <a:buChar char="v"/>
            </a:pPr>
            <a:r>
              <a:rPr lang="en-US" b="1" dirty="0"/>
              <a:t>Data collection and  Preprocessing </a:t>
            </a:r>
            <a:endParaRPr lang="en-US" dirty="0"/>
          </a:p>
          <a:p>
            <a:pPr marL="76200" indent="0">
              <a:buNone/>
            </a:pPr>
            <a:endParaRPr lang="en-US" b="1" dirty="0"/>
          </a:p>
          <a:p>
            <a:pPr>
              <a:buFont typeface="Wingdings"/>
              <a:buChar char="v"/>
            </a:pPr>
            <a:r>
              <a:rPr lang="en-US" b="1" dirty="0"/>
              <a:t>   </a:t>
            </a:r>
            <a:r>
              <a:rPr lang="en-US" dirty="0"/>
              <a:t>Official app marketplaces</a:t>
            </a:r>
          </a:p>
          <a:p>
            <a:pPr>
              <a:buFont typeface="Wingdings"/>
              <a:buChar char="v"/>
            </a:pPr>
            <a:endParaRPr lang="en-US" dirty="0"/>
          </a:p>
          <a:p>
            <a:pPr>
              <a:buFont typeface="Wingdings"/>
              <a:buChar char="v"/>
            </a:pPr>
            <a:r>
              <a:rPr lang="en-US" dirty="0"/>
              <a:t>   Third party repositories</a:t>
            </a:r>
          </a:p>
          <a:p>
            <a:pPr>
              <a:buFont typeface="Wingdings"/>
              <a:buChar char="v"/>
            </a:pPr>
            <a:endParaRPr lang="en-US" dirty="0"/>
          </a:p>
          <a:p>
            <a:pPr>
              <a:buFont typeface="Wingdings"/>
              <a:buChar char="v"/>
            </a:pPr>
            <a:r>
              <a:rPr lang="en-US" dirty="0"/>
              <a:t>   Controlled malware datasets</a:t>
            </a:r>
          </a:p>
          <a:p>
            <a:pPr marL="76200" indent="0">
              <a:buNone/>
            </a:pPr>
            <a:endParaRPr lang="en-US" dirty="0"/>
          </a:p>
          <a:p>
            <a:pPr marL="76200" indent="0">
              <a:buNone/>
            </a:pPr>
            <a:r>
              <a:rPr lang="en-US" b="1" dirty="0"/>
              <a:t>Preprocessing:</a:t>
            </a:r>
            <a:r>
              <a:rPr lang="en-US" dirty="0"/>
              <a:t> Extract metadata (app name, version, permissions, manifest details). Detect obfuscation/packing and record it for further inspection.</a:t>
            </a:r>
          </a:p>
        </p:txBody>
      </p:sp>
    </p:spTree>
    <p:extLst>
      <p:ext uri="{BB962C8B-B14F-4D97-AF65-F5344CB8AC3E}">
        <p14:creationId xmlns:p14="http://schemas.microsoft.com/office/powerpoint/2010/main" val="339085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4" name="Text Placeholder 3">
            <a:extLst>
              <a:ext uri="{FF2B5EF4-FFF2-40B4-BE49-F238E27FC236}">
                <a16:creationId xmlns:a16="http://schemas.microsoft.com/office/drawing/2014/main" id="{A3B32617-A12E-4880-9F86-BB6C3BF73C1B}"/>
              </a:ext>
            </a:extLst>
          </p:cNvPr>
          <p:cNvSpPr>
            <a:spLocks noGrp="1"/>
          </p:cNvSpPr>
          <p:nvPr>
            <p:ph type="body" idx="1"/>
          </p:nvPr>
        </p:nvSpPr>
        <p:spPr>
          <a:xfrm>
            <a:off x="760608" y="1059494"/>
            <a:ext cx="10668000" cy="4953000"/>
          </a:xfrm>
        </p:spPr>
        <p:txBody>
          <a:bodyPr spcFirstLastPara="1" wrap="square" lIns="91425" tIns="45700" rIns="91425" bIns="45700" anchor="t" anchorCtr="0">
            <a:noAutofit/>
          </a:bodyPr>
          <a:lstStyle/>
          <a:p>
            <a:pPr marL="76200" indent="0">
              <a:buNone/>
            </a:pPr>
            <a:r>
              <a:rPr lang="en-US" sz="2000" b="1" dirty="0"/>
              <a:t>2. Static Analysis</a:t>
            </a:r>
          </a:p>
          <a:p>
            <a:pPr>
              <a:buNone/>
            </a:pPr>
            <a:r>
              <a:rPr lang="en-US" sz="2000" dirty="0"/>
              <a:t>Performed without executing the app, focusing on its structure and permissions:</a:t>
            </a:r>
          </a:p>
          <a:p>
            <a:pPr marL="285750" indent="-285750"/>
            <a:r>
              <a:rPr lang="en-US" sz="2000" dirty="0"/>
              <a:t>Permission Analysis – Evaluate requested permissions for potential misuse.</a:t>
            </a:r>
          </a:p>
          <a:p>
            <a:pPr marL="285750" indent="-285750"/>
            <a:r>
              <a:rPr lang="en-US" sz="2000" dirty="0"/>
              <a:t>Code Review – Inspect code for suspicious function calls or malware signatures.</a:t>
            </a:r>
          </a:p>
          <a:p>
            <a:pPr marL="285750" indent="-285750"/>
            <a:r>
              <a:rPr lang="en-US" sz="2000" dirty="0"/>
              <a:t>Signature-based Detection – Compare apps with known malware signature databases.</a:t>
            </a:r>
          </a:p>
          <a:p>
            <a:pPr marL="285750" indent="-285750"/>
            <a:endParaRPr lang="en-US" sz="2000" dirty="0"/>
          </a:p>
          <a:p>
            <a:pPr marL="76200" indent="0">
              <a:buNone/>
            </a:pPr>
            <a:r>
              <a:rPr lang="en-US" sz="2000" dirty="0"/>
              <a:t> </a:t>
            </a:r>
            <a:r>
              <a:rPr lang="en-US" sz="2000" b="1" dirty="0"/>
              <a:t>3. Dynamic Analysis</a:t>
            </a:r>
          </a:p>
          <a:p>
            <a:r>
              <a:rPr lang="en-US" sz="2000" dirty="0"/>
              <a:t>Apps were executed in a sandbox environment to observe runtime behavior:</a:t>
            </a:r>
          </a:p>
          <a:p>
            <a:r>
              <a:rPr lang="en-US" sz="2000" dirty="0"/>
              <a:t>Behavior Monitoring – Track system calls, network requests, and resource usage.</a:t>
            </a:r>
          </a:p>
          <a:p>
            <a:r>
              <a:rPr lang="en-US" sz="2000" dirty="0"/>
              <a:t>API Call Tracing – Identify suspicious interactions with device functionalities.</a:t>
            </a:r>
          </a:p>
          <a:p>
            <a:r>
              <a:rPr lang="en-US" sz="2000" dirty="0"/>
              <a:t>Sandbox Isolation – Ensure safe execution without affecting the host device.</a:t>
            </a:r>
          </a:p>
          <a:p>
            <a:pPr marL="285750" indent="-285750"/>
            <a:endParaRPr lang="en-US" sz="2000" dirty="0"/>
          </a:p>
          <a:p>
            <a:pPr marL="76200" indent="0">
              <a:buNone/>
            </a:pPr>
            <a:endParaRPr lang="en-US" sz="2000" dirty="0"/>
          </a:p>
        </p:txBody>
      </p:sp>
    </p:spTree>
    <p:extLst>
      <p:ext uri="{BB962C8B-B14F-4D97-AF65-F5344CB8AC3E}">
        <p14:creationId xmlns:p14="http://schemas.microsoft.com/office/powerpoint/2010/main" val="10308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46DF9B-0395-0C00-BED4-B445949D740B}"/>
              </a:ext>
            </a:extLst>
          </p:cNvPr>
          <p:cNvSpPr>
            <a:spLocks noGrp="1"/>
          </p:cNvSpPr>
          <p:nvPr>
            <p:ph type="body" idx="1"/>
          </p:nvPr>
        </p:nvSpPr>
        <p:spPr/>
        <p:txBody>
          <a:bodyPr>
            <a:normAutofit/>
          </a:bodyPr>
          <a:lstStyle/>
          <a:p>
            <a:pPr marL="0" indent="0">
              <a:buNone/>
            </a:pPr>
            <a:r>
              <a:rPr lang="en-US" sz="2000" dirty="0"/>
              <a:t>  </a:t>
            </a:r>
            <a:endParaRPr lang="en-US"/>
          </a:p>
          <a:p>
            <a:pPr marL="0" indent="0">
              <a:buNone/>
            </a:pPr>
            <a:r>
              <a:rPr lang="en-US" b="1" dirty="0"/>
              <a:t>4. Machine Learning Integration</a:t>
            </a:r>
          </a:p>
          <a:p>
            <a:pPr marL="0" indent="0">
              <a:buNone/>
            </a:pPr>
            <a:endParaRPr lang="en-US" b="1" dirty="0"/>
          </a:p>
          <a:p>
            <a:pPr>
              <a:buNone/>
            </a:pPr>
            <a:r>
              <a:rPr lang="en-US" sz="2000" dirty="0"/>
              <a:t>Features from both static and dynamic analysis were combined for classification:</a:t>
            </a:r>
          </a:p>
          <a:p>
            <a:pPr>
              <a:buNone/>
            </a:pPr>
            <a:endParaRPr lang="en-US" sz="2000" dirty="0"/>
          </a:p>
          <a:p>
            <a:pPr marL="285750" indent="-285750"/>
            <a:r>
              <a:rPr lang="en-US" sz="2000" dirty="0"/>
              <a:t>Feature Extraction – Gathered permissions, API calls, system events, and anomalies.</a:t>
            </a:r>
          </a:p>
          <a:p>
            <a:pPr marL="285750" indent="-285750"/>
            <a:r>
              <a:rPr lang="en-US" sz="2000" dirty="0"/>
              <a:t>Model Training – Supervised learning models (Random Forest, SVM) trained on labeled benign and malicious apps.</a:t>
            </a:r>
          </a:p>
          <a:p>
            <a:pPr marL="285750" indent="-285750"/>
            <a:r>
              <a:rPr lang="en-US" sz="2000" dirty="0"/>
              <a:t>Classification – Predict whether an app is benign or malicious.</a:t>
            </a:r>
          </a:p>
          <a:p>
            <a:pPr marL="0" indent="0">
              <a:buNone/>
            </a:pPr>
            <a:endParaRPr lang="en-US" sz="2000" dirty="0"/>
          </a:p>
        </p:txBody>
      </p:sp>
    </p:spTree>
    <p:extLst>
      <p:ext uri="{BB962C8B-B14F-4D97-AF65-F5344CB8AC3E}">
        <p14:creationId xmlns:p14="http://schemas.microsoft.com/office/powerpoint/2010/main" val="193800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3" name="Text Placeholder 2">
            <a:extLst>
              <a:ext uri="{FF2B5EF4-FFF2-40B4-BE49-F238E27FC236}">
                <a16:creationId xmlns:a16="http://schemas.microsoft.com/office/drawing/2014/main" id="{9066CC06-07A0-00A1-6687-CD9FBC6FB53F}"/>
              </a:ext>
            </a:extLst>
          </p:cNvPr>
          <p:cNvSpPr>
            <a:spLocks noGrp="1"/>
          </p:cNvSpPr>
          <p:nvPr>
            <p:ph type="body" idx="1"/>
          </p:nvPr>
        </p:nvSpPr>
        <p:spPr/>
        <p:txBody>
          <a:bodyPr>
            <a:normAutofit lnSpcReduction="10000"/>
          </a:bodyPr>
          <a:lstStyle/>
          <a:p>
            <a:pPr marL="76200" indent="0">
              <a:buNone/>
            </a:pPr>
            <a:r>
              <a:rPr lang="en-US" b="1" dirty="0"/>
              <a:t>Signature-Based Detection</a:t>
            </a:r>
            <a:endParaRPr lang="en-US" dirty="0"/>
          </a:p>
          <a:p>
            <a:pPr marL="76200" indent="0">
              <a:buNone/>
            </a:pPr>
            <a:endParaRPr lang="en-US" b="1" dirty="0"/>
          </a:p>
          <a:p>
            <a:r>
              <a:rPr lang="en-US" i="1" dirty="0"/>
              <a:t>Method</a:t>
            </a:r>
            <a:r>
              <a:rPr lang="en-US" dirty="0"/>
              <a:t>: Matches apps with known malware signatures.</a:t>
            </a:r>
          </a:p>
          <a:p>
            <a:r>
              <a:rPr lang="en-US" i="1" dirty="0"/>
              <a:t>Drawback</a:t>
            </a:r>
            <a:r>
              <a:rPr lang="en-US" dirty="0"/>
              <a:t>: Ineffective against zero-day malware and obfuscated code; needs constant signature updates.</a:t>
            </a:r>
          </a:p>
          <a:p>
            <a:endParaRPr lang="en-US" dirty="0"/>
          </a:p>
          <a:p>
            <a:pPr marL="76200" indent="0">
              <a:buNone/>
            </a:pPr>
            <a:r>
              <a:rPr lang="en-US" b="1" dirty="0"/>
              <a:t>2. Static Analysis</a:t>
            </a:r>
            <a:endParaRPr lang="en-US" dirty="0"/>
          </a:p>
          <a:p>
            <a:pPr marL="76200" indent="0">
              <a:buNone/>
            </a:pPr>
            <a:endParaRPr lang="en-US" b="1" dirty="0"/>
          </a:p>
          <a:p>
            <a:r>
              <a:rPr lang="en-US" i="1" dirty="0"/>
              <a:t>Method</a:t>
            </a:r>
            <a:r>
              <a:rPr lang="en-US" dirty="0"/>
              <a:t>: Examines app code, permissions, and resources without execution.</a:t>
            </a:r>
          </a:p>
          <a:p>
            <a:r>
              <a:rPr lang="en-US" i="1" dirty="0"/>
              <a:t>Drawback</a:t>
            </a:r>
            <a:r>
              <a:rPr lang="en-US" dirty="0"/>
              <a:t>: Cannot detect runtime behaviors; vulnerable to obfuscation and dynamic code loading.</a:t>
            </a:r>
          </a:p>
          <a:p>
            <a:endParaRPr lang="en-US" dirty="0"/>
          </a:p>
          <a:p>
            <a:endParaRPr lang="en-US" dirty="0"/>
          </a:p>
        </p:txBody>
      </p:sp>
      <p:sp>
        <p:nvSpPr>
          <p:cNvPr id="7" name="Title 6">
            <a:extLst>
              <a:ext uri="{FF2B5EF4-FFF2-40B4-BE49-F238E27FC236}">
                <a16:creationId xmlns:a16="http://schemas.microsoft.com/office/drawing/2014/main" id="{BF9B7A86-E66C-D32F-14BF-7DF69AB81C46}"/>
              </a:ext>
            </a:extLst>
          </p:cNvPr>
          <p:cNvSpPr>
            <a:spLocks noGrp="1"/>
          </p:cNvSpPr>
          <p:nvPr>
            <p:ph type="title"/>
          </p:nvPr>
        </p:nvSpPr>
        <p:spPr/>
        <p:txBody>
          <a:bodyPr/>
          <a:lstStyle/>
          <a:p>
            <a:r>
              <a:rPr lang="en-US" dirty="0"/>
              <a:t>Existing Methods and Drawbacks :</a:t>
            </a:r>
          </a:p>
        </p:txBody>
      </p:sp>
    </p:spTree>
    <p:extLst>
      <p:ext uri="{BB962C8B-B14F-4D97-AF65-F5344CB8AC3E}">
        <p14:creationId xmlns:p14="http://schemas.microsoft.com/office/powerpoint/2010/main" val="285635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1157C9-034C-526F-E57B-76D6EA90BDD3}"/>
              </a:ext>
            </a:extLst>
          </p:cNvPr>
          <p:cNvSpPr>
            <a:spLocks noGrp="1"/>
          </p:cNvSpPr>
          <p:nvPr>
            <p:ph type="body" idx="1"/>
          </p:nvPr>
        </p:nvSpPr>
        <p:spPr/>
        <p:txBody>
          <a:bodyPr>
            <a:normAutofit lnSpcReduction="10000"/>
          </a:bodyPr>
          <a:lstStyle/>
          <a:p>
            <a:endParaRPr lang="en-US"/>
          </a:p>
          <a:p>
            <a:pPr marL="76200" indent="0">
              <a:buNone/>
            </a:pPr>
            <a:r>
              <a:rPr lang="en-US" b="1" dirty="0"/>
              <a:t>3. </a:t>
            </a:r>
            <a:r>
              <a:rPr lang="en-US" sz="2000" b="1" dirty="0"/>
              <a:t>Dynamic Analysis</a:t>
            </a:r>
          </a:p>
          <a:p>
            <a:pPr marL="76200" indent="0">
              <a:buNone/>
            </a:pPr>
            <a:endParaRPr lang="en-US" sz="2000" dirty="0"/>
          </a:p>
          <a:p>
            <a:r>
              <a:rPr lang="en-US" sz="2000" i="1" dirty="0"/>
              <a:t>Method</a:t>
            </a:r>
            <a:r>
              <a:rPr lang="en-US" sz="2000" dirty="0"/>
              <a:t>: Runs apps in a sandbox to observe runtime behavior (API calls, network traffic, system calls).</a:t>
            </a:r>
          </a:p>
          <a:p>
            <a:r>
              <a:rPr lang="en-US" sz="2000" i="1" dirty="0"/>
              <a:t>Drawback</a:t>
            </a:r>
            <a:r>
              <a:rPr lang="en-US" sz="2000" dirty="0"/>
              <a:t>: Slow, resource-intensive, and may be evaded by sandbox-aware malware; might miss hidden triggers.</a:t>
            </a:r>
          </a:p>
          <a:p>
            <a:endParaRPr lang="en-US" sz="2000" dirty="0"/>
          </a:p>
          <a:p>
            <a:pPr marL="76200" indent="0">
              <a:buNone/>
            </a:pPr>
            <a:r>
              <a:rPr lang="en-US" sz="2000" b="1" dirty="0"/>
              <a:t>4. Machine Learning Approaches</a:t>
            </a:r>
          </a:p>
          <a:p>
            <a:pPr marL="76200" indent="0">
              <a:buNone/>
            </a:pPr>
            <a:endParaRPr lang="en-US" sz="2000" dirty="0"/>
          </a:p>
          <a:p>
            <a:r>
              <a:rPr lang="en-US" sz="2000" i="1" dirty="0"/>
              <a:t>Method</a:t>
            </a:r>
            <a:r>
              <a:rPr lang="en-US" sz="2000" dirty="0"/>
              <a:t>: Uses features (permissions, API calls, behavior) to classify apps as benign or malicious.</a:t>
            </a:r>
          </a:p>
          <a:p>
            <a:r>
              <a:rPr lang="en-US" sz="2000" i="1" dirty="0"/>
              <a:t>Drawback</a:t>
            </a:r>
            <a:r>
              <a:rPr lang="en-US" sz="2000" dirty="0"/>
              <a:t>: Highly dataset-dependent; risk of false positives; deep learning is computationally costly and less interpretable.</a:t>
            </a:r>
          </a:p>
          <a:p>
            <a:endParaRPr lang="en-US" sz="2000" dirty="0"/>
          </a:p>
        </p:txBody>
      </p:sp>
    </p:spTree>
    <p:extLst>
      <p:ext uri="{BB962C8B-B14F-4D97-AF65-F5344CB8AC3E}">
        <p14:creationId xmlns:p14="http://schemas.microsoft.com/office/powerpoint/2010/main" val="191919073"/>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288</Words>
  <Application>Microsoft Office PowerPoint</Application>
  <PresentationFormat>Widescreen</PresentationFormat>
  <Paragraphs>67</Paragraphs>
  <Slides>15</Slides>
  <Notes>8</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Bioinformatics</vt:lpstr>
      <vt:lpstr>Analysis and identification of malicious mobile applications</vt:lpstr>
      <vt:lpstr>Problem Statement Number:   pscs_68</vt:lpstr>
      <vt:lpstr>Abstract: </vt:lpstr>
      <vt:lpstr>  Objectives:</vt:lpstr>
      <vt:lpstr>Methodology:</vt:lpstr>
      <vt:lpstr>PowerPoint Presentation</vt:lpstr>
      <vt:lpstr>PowerPoint Presentation</vt:lpstr>
      <vt:lpstr>Existing Methods and Drawbacks :</vt:lpstr>
      <vt:lpstr>PowerPoint Presentation</vt:lpstr>
      <vt:lpstr>Architecture diagram : </vt:lpstr>
      <vt:lpstr>Software details &amp; Technologies used: </vt:lpstr>
      <vt:lpstr>PowerPoint Presentation</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1000</cp:revision>
  <dcterms:modified xsi:type="dcterms:W3CDTF">2025-09-22T14:31:24Z</dcterms:modified>
</cp:coreProperties>
</file>