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AF2501-BE65-4483-8A16-2AE87DDFFD63}">
          <p14:sldIdLst>
            <p14:sldId id="256"/>
            <p14:sldId id="257"/>
            <p14:sldId id="258"/>
            <p14:sldId id="259"/>
          </p14:sldIdLst>
        </p14:section>
        <p14:section name="Untitled Section" id="{49CB3CE9-36F6-4B70-9D5B-19D086F2B2FF}">
          <p14:sldIdLst>
            <p14:sldId id="260"/>
            <p14:sldId id="263"/>
            <p14:sldId id="262"/>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p:scale>
          <a:sx n="75" d="100"/>
          <a:sy n="75" d="100"/>
        </p:scale>
        <p:origin x="540"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F384E3-3B6A-407C-A9DB-9EC99F7C1F6D}"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50F99-C19B-4DC6-BAA4-AE5DD2C3A909}" type="slidenum">
              <a:rPr lang="en-IN" smtClean="0"/>
              <a:t>‹#›</a:t>
            </a:fld>
            <a:endParaRPr lang="en-IN"/>
          </a:p>
        </p:txBody>
      </p:sp>
    </p:spTree>
    <p:extLst>
      <p:ext uri="{BB962C8B-B14F-4D97-AF65-F5344CB8AC3E}">
        <p14:creationId xmlns:p14="http://schemas.microsoft.com/office/powerpoint/2010/main" val="38753911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384E3-3B6A-407C-A9DB-9EC99F7C1F6D}"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50F99-C19B-4DC6-BAA4-AE5DD2C3A909}" type="slidenum">
              <a:rPr lang="en-IN" smtClean="0"/>
              <a:t>‹#›</a:t>
            </a:fld>
            <a:endParaRPr lang="en-IN"/>
          </a:p>
        </p:txBody>
      </p:sp>
    </p:spTree>
    <p:extLst>
      <p:ext uri="{BB962C8B-B14F-4D97-AF65-F5344CB8AC3E}">
        <p14:creationId xmlns:p14="http://schemas.microsoft.com/office/powerpoint/2010/main" val="17672611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384E3-3B6A-407C-A9DB-9EC99F7C1F6D}"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50F99-C19B-4DC6-BAA4-AE5DD2C3A90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5786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384E3-3B6A-407C-A9DB-9EC99F7C1F6D}"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50F99-C19B-4DC6-BAA4-AE5DD2C3A909}" type="slidenum">
              <a:rPr lang="en-IN" smtClean="0"/>
              <a:t>‹#›</a:t>
            </a:fld>
            <a:endParaRPr lang="en-IN"/>
          </a:p>
        </p:txBody>
      </p:sp>
    </p:spTree>
    <p:extLst>
      <p:ext uri="{BB962C8B-B14F-4D97-AF65-F5344CB8AC3E}">
        <p14:creationId xmlns:p14="http://schemas.microsoft.com/office/powerpoint/2010/main" val="31694780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384E3-3B6A-407C-A9DB-9EC99F7C1F6D}"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50F99-C19B-4DC6-BAA4-AE5DD2C3A90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34064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384E3-3B6A-407C-A9DB-9EC99F7C1F6D}"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50F99-C19B-4DC6-BAA4-AE5DD2C3A909}" type="slidenum">
              <a:rPr lang="en-IN" smtClean="0"/>
              <a:t>‹#›</a:t>
            </a:fld>
            <a:endParaRPr lang="en-IN"/>
          </a:p>
        </p:txBody>
      </p:sp>
    </p:spTree>
    <p:extLst>
      <p:ext uri="{BB962C8B-B14F-4D97-AF65-F5344CB8AC3E}">
        <p14:creationId xmlns:p14="http://schemas.microsoft.com/office/powerpoint/2010/main" val="8567011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F384E3-3B6A-407C-A9DB-9EC99F7C1F6D}"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50F99-C19B-4DC6-BAA4-AE5DD2C3A909}" type="slidenum">
              <a:rPr lang="en-IN" smtClean="0"/>
              <a:t>‹#›</a:t>
            </a:fld>
            <a:endParaRPr lang="en-IN"/>
          </a:p>
        </p:txBody>
      </p:sp>
    </p:spTree>
    <p:extLst>
      <p:ext uri="{BB962C8B-B14F-4D97-AF65-F5344CB8AC3E}">
        <p14:creationId xmlns:p14="http://schemas.microsoft.com/office/powerpoint/2010/main" val="34330040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F384E3-3B6A-407C-A9DB-9EC99F7C1F6D}"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50F99-C19B-4DC6-BAA4-AE5DD2C3A909}" type="slidenum">
              <a:rPr lang="en-IN" smtClean="0"/>
              <a:t>‹#›</a:t>
            </a:fld>
            <a:endParaRPr lang="en-IN"/>
          </a:p>
        </p:txBody>
      </p:sp>
    </p:spTree>
    <p:extLst>
      <p:ext uri="{BB962C8B-B14F-4D97-AF65-F5344CB8AC3E}">
        <p14:creationId xmlns:p14="http://schemas.microsoft.com/office/powerpoint/2010/main" val="14541400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F384E3-3B6A-407C-A9DB-9EC99F7C1F6D}"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50F99-C19B-4DC6-BAA4-AE5DD2C3A909}" type="slidenum">
              <a:rPr lang="en-IN" smtClean="0"/>
              <a:t>‹#›</a:t>
            </a:fld>
            <a:endParaRPr lang="en-IN"/>
          </a:p>
        </p:txBody>
      </p:sp>
    </p:spTree>
    <p:extLst>
      <p:ext uri="{BB962C8B-B14F-4D97-AF65-F5344CB8AC3E}">
        <p14:creationId xmlns:p14="http://schemas.microsoft.com/office/powerpoint/2010/main" val="40854278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384E3-3B6A-407C-A9DB-9EC99F7C1F6D}"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D50F99-C19B-4DC6-BAA4-AE5DD2C3A909}" type="slidenum">
              <a:rPr lang="en-IN" smtClean="0"/>
              <a:t>‹#›</a:t>
            </a:fld>
            <a:endParaRPr lang="en-IN"/>
          </a:p>
        </p:txBody>
      </p:sp>
    </p:spTree>
    <p:extLst>
      <p:ext uri="{BB962C8B-B14F-4D97-AF65-F5344CB8AC3E}">
        <p14:creationId xmlns:p14="http://schemas.microsoft.com/office/powerpoint/2010/main" val="34247605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F384E3-3B6A-407C-A9DB-9EC99F7C1F6D}" type="datetimeFigureOut">
              <a:rPr lang="en-IN" smtClean="0"/>
              <a:t>24-07-2025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D50F99-C19B-4DC6-BAA4-AE5DD2C3A909}" type="slidenum">
              <a:rPr lang="en-IN" smtClean="0"/>
              <a:t>‹#›</a:t>
            </a:fld>
            <a:endParaRPr lang="en-IN"/>
          </a:p>
        </p:txBody>
      </p:sp>
    </p:spTree>
    <p:extLst>
      <p:ext uri="{BB962C8B-B14F-4D97-AF65-F5344CB8AC3E}">
        <p14:creationId xmlns:p14="http://schemas.microsoft.com/office/powerpoint/2010/main" val="31712053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F384E3-3B6A-407C-A9DB-9EC99F7C1F6D}" type="datetimeFigureOut">
              <a:rPr lang="en-IN" smtClean="0"/>
              <a:t>24-07-2025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D50F99-C19B-4DC6-BAA4-AE5DD2C3A909}" type="slidenum">
              <a:rPr lang="en-IN" smtClean="0"/>
              <a:t>‹#›</a:t>
            </a:fld>
            <a:endParaRPr lang="en-IN"/>
          </a:p>
        </p:txBody>
      </p:sp>
    </p:spTree>
    <p:extLst>
      <p:ext uri="{BB962C8B-B14F-4D97-AF65-F5344CB8AC3E}">
        <p14:creationId xmlns:p14="http://schemas.microsoft.com/office/powerpoint/2010/main" val="37010855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F384E3-3B6A-407C-A9DB-9EC99F7C1F6D}" type="datetimeFigureOut">
              <a:rPr lang="en-IN" smtClean="0"/>
              <a:t>24-07-2025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D50F99-C19B-4DC6-BAA4-AE5DD2C3A909}" type="slidenum">
              <a:rPr lang="en-IN" smtClean="0"/>
              <a:t>‹#›</a:t>
            </a:fld>
            <a:endParaRPr lang="en-IN"/>
          </a:p>
        </p:txBody>
      </p:sp>
    </p:spTree>
    <p:extLst>
      <p:ext uri="{BB962C8B-B14F-4D97-AF65-F5344CB8AC3E}">
        <p14:creationId xmlns:p14="http://schemas.microsoft.com/office/powerpoint/2010/main" val="23547713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384E3-3B6A-407C-A9DB-9EC99F7C1F6D}" type="datetimeFigureOut">
              <a:rPr lang="en-IN" smtClean="0"/>
              <a:t>24-07-2025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D50F99-C19B-4DC6-BAA4-AE5DD2C3A909}" type="slidenum">
              <a:rPr lang="en-IN" smtClean="0"/>
              <a:t>‹#›</a:t>
            </a:fld>
            <a:endParaRPr lang="en-IN"/>
          </a:p>
        </p:txBody>
      </p:sp>
    </p:spTree>
    <p:extLst>
      <p:ext uri="{BB962C8B-B14F-4D97-AF65-F5344CB8AC3E}">
        <p14:creationId xmlns:p14="http://schemas.microsoft.com/office/powerpoint/2010/main" val="19846851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F384E3-3B6A-407C-A9DB-9EC99F7C1F6D}" type="datetimeFigureOut">
              <a:rPr lang="en-IN" smtClean="0"/>
              <a:t>24-07-2025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D50F99-C19B-4DC6-BAA4-AE5DD2C3A909}" type="slidenum">
              <a:rPr lang="en-IN" smtClean="0"/>
              <a:t>‹#›</a:t>
            </a:fld>
            <a:endParaRPr lang="en-IN"/>
          </a:p>
        </p:txBody>
      </p:sp>
    </p:spTree>
    <p:extLst>
      <p:ext uri="{BB962C8B-B14F-4D97-AF65-F5344CB8AC3E}">
        <p14:creationId xmlns:p14="http://schemas.microsoft.com/office/powerpoint/2010/main" val="1735314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F384E3-3B6A-407C-A9DB-9EC99F7C1F6D}" type="datetimeFigureOut">
              <a:rPr lang="en-IN" smtClean="0"/>
              <a:t>24-07-2025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D50F99-C19B-4DC6-BAA4-AE5DD2C3A909}" type="slidenum">
              <a:rPr lang="en-IN" smtClean="0"/>
              <a:t>‹#›</a:t>
            </a:fld>
            <a:endParaRPr lang="en-IN"/>
          </a:p>
        </p:txBody>
      </p:sp>
    </p:spTree>
    <p:extLst>
      <p:ext uri="{BB962C8B-B14F-4D97-AF65-F5344CB8AC3E}">
        <p14:creationId xmlns:p14="http://schemas.microsoft.com/office/powerpoint/2010/main" val="6716413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F384E3-3B6A-407C-A9DB-9EC99F7C1F6D}" type="datetimeFigureOut">
              <a:rPr lang="en-IN" smtClean="0"/>
              <a:t>24-07-2025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D50F99-C19B-4DC6-BAA4-AE5DD2C3A909}" type="slidenum">
              <a:rPr lang="en-IN" smtClean="0"/>
              <a:t>‹#›</a:t>
            </a:fld>
            <a:endParaRPr lang="en-IN"/>
          </a:p>
        </p:txBody>
      </p:sp>
    </p:spTree>
    <p:extLst>
      <p:ext uri="{BB962C8B-B14F-4D97-AF65-F5344CB8AC3E}">
        <p14:creationId xmlns:p14="http://schemas.microsoft.com/office/powerpoint/2010/main" val="151325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65E5-345F-111E-C672-DFED2A13D2D9}"/>
              </a:ext>
            </a:extLst>
          </p:cNvPr>
          <p:cNvSpPr>
            <a:spLocks noGrp="1"/>
          </p:cNvSpPr>
          <p:nvPr>
            <p:ph type="ctrTitle"/>
          </p:nvPr>
        </p:nvSpPr>
        <p:spPr>
          <a:xfrm>
            <a:off x="1524000" y="1337186"/>
            <a:ext cx="9144000" cy="2091813"/>
          </a:xfrm>
        </p:spPr>
        <p:txBody>
          <a:bodyPr>
            <a:normAutofit/>
          </a:bodyPr>
          <a:lstStyle/>
          <a:p>
            <a:r>
              <a:rPr lang="en-IN" sz="4400" b="1" dirty="0">
                <a:solidFill>
                  <a:schemeClr val="accent6">
                    <a:lumMod val="50000"/>
                  </a:schemeClr>
                </a:solidFill>
                <a:latin typeface="Algerian" panose="04020705040A02060702" pitchFamily="82" charset="0"/>
              </a:rPr>
              <a:t>Crop Recommendation System for Farmers</a:t>
            </a:r>
          </a:p>
        </p:txBody>
      </p:sp>
      <p:sp>
        <p:nvSpPr>
          <p:cNvPr id="3" name="Subtitle 2">
            <a:extLst>
              <a:ext uri="{FF2B5EF4-FFF2-40B4-BE49-F238E27FC236}">
                <a16:creationId xmlns:a16="http://schemas.microsoft.com/office/drawing/2014/main" id="{D77BD415-8BF7-EE27-9722-53FAE473006B}"/>
              </a:ext>
            </a:extLst>
          </p:cNvPr>
          <p:cNvSpPr>
            <a:spLocks noGrp="1"/>
          </p:cNvSpPr>
          <p:nvPr>
            <p:ph type="subTitle" idx="1"/>
          </p:nvPr>
        </p:nvSpPr>
        <p:spPr>
          <a:xfrm>
            <a:off x="8731045" y="4908753"/>
            <a:ext cx="2477729" cy="2091813"/>
          </a:xfrm>
        </p:spPr>
        <p:txBody>
          <a:bodyPr>
            <a:normAutofit/>
          </a:bodyPr>
          <a:lstStyle/>
          <a:p>
            <a:pPr algn="just"/>
            <a:r>
              <a:rPr lang="en-IN" dirty="0">
                <a:solidFill>
                  <a:schemeClr val="tx2">
                    <a:lumMod val="50000"/>
                  </a:schemeClr>
                </a:solidFill>
                <a:latin typeface="Algerian" panose="04020705040A02060702" pitchFamily="82" charset="0"/>
              </a:rPr>
              <a:t>Presented By  –</a:t>
            </a:r>
          </a:p>
          <a:p>
            <a:pPr algn="just"/>
            <a:r>
              <a:rPr lang="en-IN" dirty="0">
                <a:solidFill>
                  <a:schemeClr val="tx2">
                    <a:lumMod val="50000"/>
                  </a:schemeClr>
                </a:solidFill>
                <a:latin typeface="Britannic Bold" panose="020B0903060703020204" pitchFamily="34" charset="0"/>
              </a:rPr>
              <a:t>Aman Singh</a:t>
            </a:r>
          </a:p>
          <a:p>
            <a:pPr algn="just"/>
            <a:r>
              <a:rPr lang="en-IN" dirty="0">
                <a:solidFill>
                  <a:schemeClr val="tx2">
                    <a:lumMod val="50000"/>
                  </a:schemeClr>
                </a:solidFill>
                <a:latin typeface="Britannic Bold" panose="020B0903060703020204" pitchFamily="34" charset="0"/>
              </a:rPr>
              <a:t>Atul Yadav</a:t>
            </a:r>
          </a:p>
          <a:p>
            <a:pPr algn="just"/>
            <a:r>
              <a:rPr lang="en-IN" dirty="0">
                <a:solidFill>
                  <a:schemeClr val="tx2">
                    <a:lumMod val="50000"/>
                  </a:schemeClr>
                </a:solidFill>
                <a:latin typeface="Britannic Bold" panose="020B0903060703020204" pitchFamily="34" charset="0"/>
              </a:rPr>
              <a:t>Amisha Chauhan</a:t>
            </a:r>
          </a:p>
          <a:p>
            <a:pPr algn="r"/>
            <a:r>
              <a:rPr lang="en-IN" dirty="0"/>
              <a:t> </a:t>
            </a:r>
          </a:p>
        </p:txBody>
      </p:sp>
    </p:spTree>
    <p:extLst>
      <p:ext uri="{BB962C8B-B14F-4D97-AF65-F5344CB8AC3E}">
        <p14:creationId xmlns:p14="http://schemas.microsoft.com/office/powerpoint/2010/main" val="12428628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60425-619B-052D-5CAA-A283230F868F}"/>
              </a:ext>
            </a:extLst>
          </p:cNvPr>
          <p:cNvSpPr>
            <a:spLocks noGrp="1"/>
          </p:cNvSpPr>
          <p:nvPr>
            <p:ph type="title"/>
          </p:nvPr>
        </p:nvSpPr>
        <p:spPr>
          <a:xfrm>
            <a:off x="677334" y="589936"/>
            <a:ext cx="8596668" cy="953730"/>
          </a:xfrm>
        </p:spPr>
        <p:txBody>
          <a:bodyPr>
            <a:normAutofit/>
          </a:bodyPr>
          <a:lstStyle/>
          <a:p>
            <a:r>
              <a:rPr lang="en-IN" b="1" dirty="0">
                <a:solidFill>
                  <a:schemeClr val="accent6">
                    <a:lumMod val="50000"/>
                  </a:schemeClr>
                </a:solidFill>
                <a:latin typeface="Algerian" panose="04020705040A02060702" pitchFamily="82" charset="0"/>
              </a:rPr>
              <a:t>Contents</a:t>
            </a:r>
          </a:p>
        </p:txBody>
      </p:sp>
      <p:sp>
        <p:nvSpPr>
          <p:cNvPr id="3" name="Content Placeholder 2">
            <a:extLst>
              <a:ext uri="{FF2B5EF4-FFF2-40B4-BE49-F238E27FC236}">
                <a16:creationId xmlns:a16="http://schemas.microsoft.com/office/drawing/2014/main" id="{CD8E8A1A-BC14-88F5-75C3-39518F866D3E}"/>
              </a:ext>
            </a:extLst>
          </p:cNvPr>
          <p:cNvSpPr>
            <a:spLocks noGrp="1"/>
          </p:cNvSpPr>
          <p:nvPr>
            <p:ph idx="1"/>
          </p:nvPr>
        </p:nvSpPr>
        <p:spPr>
          <a:xfrm>
            <a:off x="838200" y="2005781"/>
            <a:ext cx="10515600" cy="3578942"/>
          </a:xfrm>
        </p:spPr>
        <p:txBody>
          <a:bodyPr/>
          <a:lstStyle/>
          <a:p>
            <a:r>
              <a:rPr lang="en-IN" dirty="0">
                <a:solidFill>
                  <a:schemeClr val="tx1">
                    <a:lumMod val="95000"/>
                    <a:lumOff val="5000"/>
                  </a:schemeClr>
                </a:solidFill>
              </a:rPr>
              <a:t>Introduction</a:t>
            </a:r>
          </a:p>
          <a:p>
            <a:r>
              <a:rPr lang="en-IN" dirty="0">
                <a:solidFill>
                  <a:schemeClr val="tx1">
                    <a:lumMod val="95000"/>
                    <a:lumOff val="5000"/>
                  </a:schemeClr>
                </a:solidFill>
              </a:rPr>
              <a:t>Problem Statement</a:t>
            </a:r>
          </a:p>
          <a:p>
            <a:r>
              <a:rPr lang="en-IN" dirty="0">
                <a:solidFill>
                  <a:schemeClr val="tx1">
                    <a:lumMod val="95000"/>
                    <a:lumOff val="5000"/>
                  </a:schemeClr>
                </a:solidFill>
              </a:rPr>
              <a:t>Solution To The Problem &amp; OUTPUT</a:t>
            </a:r>
          </a:p>
          <a:p>
            <a:r>
              <a:rPr lang="en-IN" dirty="0">
                <a:solidFill>
                  <a:schemeClr val="tx1">
                    <a:lumMod val="95000"/>
                    <a:lumOff val="5000"/>
                  </a:schemeClr>
                </a:solidFill>
              </a:rPr>
              <a:t>References</a:t>
            </a:r>
          </a:p>
          <a:p>
            <a:r>
              <a:rPr lang="en-IN" dirty="0">
                <a:solidFill>
                  <a:schemeClr val="tx1">
                    <a:lumMod val="95000"/>
                    <a:lumOff val="5000"/>
                  </a:schemeClr>
                </a:solidFill>
              </a:rPr>
              <a:t>Conclusion</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8501576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7042-E7C5-F8D8-E228-B6B536DF601F}"/>
              </a:ext>
            </a:extLst>
          </p:cNvPr>
          <p:cNvSpPr>
            <a:spLocks noGrp="1"/>
          </p:cNvSpPr>
          <p:nvPr>
            <p:ph type="title"/>
          </p:nvPr>
        </p:nvSpPr>
        <p:spPr/>
        <p:txBody>
          <a:bodyPr/>
          <a:lstStyle/>
          <a:p>
            <a:r>
              <a:rPr lang="en-IN" dirty="0">
                <a:solidFill>
                  <a:schemeClr val="accent6">
                    <a:lumMod val="50000"/>
                  </a:schemeClr>
                </a:solidFill>
                <a:latin typeface="Algerian" panose="04020705040A02060702" pitchFamily="82" charset="0"/>
              </a:rPr>
              <a:t>Introduction</a:t>
            </a:r>
          </a:p>
        </p:txBody>
      </p:sp>
      <p:sp>
        <p:nvSpPr>
          <p:cNvPr id="4" name="Rectangle 1">
            <a:extLst>
              <a:ext uri="{FF2B5EF4-FFF2-40B4-BE49-F238E27FC236}">
                <a16:creationId xmlns:a16="http://schemas.microsoft.com/office/drawing/2014/main" id="{54AB4E1A-950D-7034-CBA6-30D8D6670965}"/>
              </a:ext>
            </a:extLst>
          </p:cNvPr>
          <p:cNvSpPr>
            <a:spLocks noGrp="1" noChangeArrowheads="1"/>
          </p:cNvSpPr>
          <p:nvPr>
            <p:ph idx="1"/>
          </p:nvPr>
        </p:nvSpPr>
        <p:spPr bwMode="auto">
          <a:xfrm>
            <a:off x="300047" y="1790648"/>
            <a:ext cx="1181329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Agriculture plays a vital role in sustaining the global population, and with growing challenges like climate change, soil degradation, and water scarcity, farmers need smarter tools to ensure productive and sustainable farming. One such innovation is the </a:t>
            </a:r>
            <a:r>
              <a:rPr kumimoji="0" lang="en-US" altLang="en-US" sz="1800" b="1" i="0" u="none" strike="noStrike" cap="none" normalizeH="0" baseline="0" dirty="0">
                <a:ln>
                  <a:noFill/>
                </a:ln>
                <a:solidFill>
                  <a:schemeClr val="tx1"/>
                </a:solidFill>
                <a:effectLst/>
                <a:latin typeface="Arial" panose="020B0604020202020204" pitchFamily="34" charset="0"/>
              </a:rPr>
              <a:t>Crop Recommendation System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a:t>
            </a:r>
            <a:r>
              <a:rPr kumimoji="0" lang="en-US" altLang="en-US" sz="1800" b="1" i="0" u="none" strike="noStrike" cap="none" normalizeH="0" baseline="0" dirty="0">
                <a:ln>
                  <a:noFill/>
                </a:ln>
                <a:solidFill>
                  <a:schemeClr val="tx1"/>
                </a:solidFill>
                <a:effectLst/>
                <a:latin typeface="Arial" panose="020B0604020202020204" pitchFamily="34" charset="0"/>
              </a:rPr>
              <a:t>Crop Recommendation System</a:t>
            </a:r>
            <a:r>
              <a:rPr kumimoji="0" lang="en-US" altLang="en-US" sz="1800" b="0" i="0" u="none" strike="noStrike" cap="none" normalizeH="0" baseline="0" dirty="0">
                <a:ln>
                  <a:noFill/>
                </a:ln>
                <a:solidFill>
                  <a:schemeClr val="tx1"/>
                </a:solidFill>
                <a:effectLst/>
                <a:latin typeface="Arial" panose="020B0604020202020204" pitchFamily="34" charset="0"/>
              </a:rPr>
              <a:t> is a data-driven decision support tool designed to help farmers determine the most suitable crops to cultivate based on their specific </a:t>
            </a:r>
            <a:r>
              <a:rPr kumimoji="0" lang="en-US" altLang="en-US" sz="1800" b="1" i="0" u="none" strike="noStrike" cap="none" normalizeH="0" baseline="0" dirty="0">
                <a:ln>
                  <a:noFill/>
                </a:ln>
                <a:solidFill>
                  <a:schemeClr val="tx1"/>
                </a:solidFill>
                <a:effectLst/>
                <a:latin typeface="Arial" panose="020B0604020202020204" pitchFamily="34" charset="0"/>
              </a:rPr>
              <a:t>soil characteristics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climatic conditions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environmental parameters</a:t>
            </a:r>
            <a:r>
              <a:rPr kumimoji="0" lang="en-US" altLang="en-US" sz="1800" b="0" i="0" u="none" strike="noStrike" cap="none" normalizeH="0" baseline="0" dirty="0">
                <a:ln>
                  <a:noFill/>
                </a:ln>
                <a:solidFill>
                  <a:schemeClr val="tx1"/>
                </a:solidFill>
                <a:effectLst/>
                <a:latin typeface="Arial" panose="020B0604020202020204" pitchFamily="34" charset="0"/>
              </a:rPr>
              <a:t>. By analyzing inputs such as soil nutrients (Nitrogen, Phosphorus, Potassium), pH level, temperature, humidity, and rainfall, the system uses </a:t>
            </a:r>
            <a:r>
              <a:rPr kumimoji="0" lang="en-US" altLang="en-US" sz="1800" b="1" i="0" u="none" strike="noStrike" cap="none" normalizeH="0" baseline="0" dirty="0">
                <a:ln>
                  <a:noFill/>
                </a:ln>
                <a:solidFill>
                  <a:schemeClr val="tx1"/>
                </a:solidFill>
                <a:effectLst/>
                <a:latin typeface="Arial" panose="020B0604020202020204" pitchFamily="34" charset="0"/>
              </a:rPr>
              <a:t>machine learning algorithms</a:t>
            </a:r>
            <a:r>
              <a:rPr kumimoji="0" lang="en-US" altLang="en-US" sz="1800" b="0" i="0" u="none" strike="noStrike" cap="none" normalizeH="0" baseline="0" dirty="0">
                <a:ln>
                  <a:noFill/>
                </a:ln>
                <a:solidFill>
                  <a:schemeClr val="tx1"/>
                </a:solidFill>
                <a:effectLst/>
                <a:latin typeface="Arial" panose="020B0604020202020204" pitchFamily="34" charset="0"/>
              </a:rPr>
              <a:t> to suggest the best crop for optimal yield and sustainability.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technology bridges the gap between traditional farming practices and modern agricultural science, enabling farmers to make </a:t>
            </a:r>
            <a:r>
              <a:rPr kumimoji="0" lang="en-US" altLang="en-US" sz="1800" b="1" i="0" u="none" strike="noStrike" cap="none" normalizeH="0" baseline="0" dirty="0">
                <a:ln>
                  <a:noFill/>
                </a:ln>
                <a:solidFill>
                  <a:schemeClr val="tx1"/>
                </a:solidFill>
                <a:effectLst/>
                <a:latin typeface="Arial" panose="020B0604020202020204" pitchFamily="34" charset="0"/>
              </a:rPr>
              <a:t>informed, evidence-based decisions</a:t>
            </a:r>
            <a:r>
              <a:rPr kumimoji="0" lang="en-US" altLang="en-US" sz="1800" b="0" i="0" u="none" strike="noStrike" cap="none" normalizeH="0" baseline="0" dirty="0">
                <a:ln>
                  <a:noFill/>
                </a:ln>
                <a:solidFill>
                  <a:schemeClr val="tx1"/>
                </a:solidFill>
                <a:effectLst/>
                <a:latin typeface="Arial" panose="020B0604020202020204" pitchFamily="34" charset="0"/>
              </a:rPr>
              <a:t>. It not only improves crop productivity but also promotes efficient use of resources, ultimately contributing to </a:t>
            </a:r>
            <a:r>
              <a:rPr kumimoji="0" lang="en-US" altLang="en-US" sz="1800" b="1" i="0" u="none" strike="noStrike" cap="none" normalizeH="0" baseline="0" dirty="0">
                <a:ln>
                  <a:noFill/>
                </a:ln>
                <a:solidFill>
                  <a:schemeClr val="tx1"/>
                </a:solidFill>
                <a:effectLst/>
                <a:latin typeface="Arial" panose="020B0604020202020204" pitchFamily="34" charset="0"/>
              </a:rPr>
              <a:t>food security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economic growth</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environmental sustainability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18167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21A8-B904-62C1-A4B9-4217CA8BA0B8}"/>
              </a:ext>
            </a:extLst>
          </p:cNvPr>
          <p:cNvSpPr>
            <a:spLocks noGrp="1"/>
          </p:cNvSpPr>
          <p:nvPr>
            <p:ph type="title"/>
          </p:nvPr>
        </p:nvSpPr>
        <p:spPr>
          <a:xfrm>
            <a:off x="677334" y="609600"/>
            <a:ext cx="8596668" cy="855406"/>
          </a:xfrm>
        </p:spPr>
        <p:txBody>
          <a:bodyPr/>
          <a:lstStyle/>
          <a:p>
            <a:r>
              <a:rPr lang="en-IN" dirty="0">
                <a:solidFill>
                  <a:schemeClr val="accent6">
                    <a:lumMod val="50000"/>
                  </a:schemeClr>
                </a:solidFill>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129D158A-AC9E-1F32-1BA6-7D4982E1726E}"/>
              </a:ext>
            </a:extLst>
          </p:cNvPr>
          <p:cNvSpPr>
            <a:spLocks noGrp="1"/>
          </p:cNvSpPr>
          <p:nvPr>
            <p:ph idx="1"/>
          </p:nvPr>
        </p:nvSpPr>
        <p:spPr>
          <a:xfrm>
            <a:off x="677334" y="1465007"/>
            <a:ext cx="8596668" cy="4576356"/>
          </a:xfrm>
        </p:spPr>
        <p:txBody>
          <a:bodyPr/>
          <a:lstStyle/>
          <a:p>
            <a:r>
              <a:rPr lang="en-US" b="1" dirty="0">
                <a:solidFill>
                  <a:schemeClr val="accent6">
                    <a:lumMod val="50000"/>
                  </a:schemeClr>
                </a:solidFill>
              </a:rPr>
              <a:t>Title:</a:t>
            </a:r>
            <a:r>
              <a:rPr lang="en-US" dirty="0"/>
              <a:t> Development of a Data-Driven Crop Advisory System Using Soil and Environmental Parameters.</a:t>
            </a:r>
          </a:p>
          <a:p>
            <a:r>
              <a:rPr lang="en-US" dirty="0"/>
              <a:t>Design and develop a simple, sensor-assisted or data-driven system that recommends the most suitable crop to cultivate based on soil macronutrients (N, P, K), pH level, temperature, humidity, and rainfall. The system should analyze the current soil and weather conditions to provide accurate crop suggestions and related fertilizer advisory services for small farm holders.</a:t>
            </a:r>
          </a:p>
          <a:p>
            <a:r>
              <a:rPr lang="en-US" b="1" dirty="0">
                <a:solidFill>
                  <a:schemeClr val="accent6">
                    <a:lumMod val="50000"/>
                  </a:schemeClr>
                </a:solidFill>
              </a:rPr>
              <a:t>Potential Impact : </a:t>
            </a:r>
            <a:r>
              <a:rPr lang="en-US" dirty="0"/>
              <a:t>Empowers farmers with scientific decision-making for crop selection, leads to optimized use of resources, improves soil fertility, reduces input costs, and increases overall yield and profitability — especially for small and marginal farmers.</a:t>
            </a:r>
            <a:endParaRPr lang="en-IN" dirty="0"/>
          </a:p>
        </p:txBody>
      </p:sp>
    </p:spTree>
    <p:extLst>
      <p:ext uri="{BB962C8B-B14F-4D97-AF65-F5344CB8AC3E}">
        <p14:creationId xmlns:p14="http://schemas.microsoft.com/office/powerpoint/2010/main" val="32930945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43C6-D148-32A0-7F24-F65F541B5E28}"/>
              </a:ext>
            </a:extLst>
          </p:cNvPr>
          <p:cNvSpPr>
            <a:spLocks noGrp="1"/>
          </p:cNvSpPr>
          <p:nvPr>
            <p:ph type="title"/>
          </p:nvPr>
        </p:nvSpPr>
        <p:spPr>
          <a:xfrm>
            <a:off x="677334" y="241300"/>
            <a:ext cx="8596668" cy="942975"/>
          </a:xfrm>
        </p:spPr>
        <p:txBody>
          <a:bodyPr>
            <a:normAutofit/>
          </a:bodyPr>
          <a:lstStyle/>
          <a:p>
            <a:r>
              <a:rPr lang="en-IN" dirty="0">
                <a:solidFill>
                  <a:schemeClr val="accent6">
                    <a:lumMod val="50000"/>
                  </a:schemeClr>
                </a:solidFill>
                <a:latin typeface="Algerian" panose="04020705040A02060702" pitchFamily="82" charset="0"/>
              </a:rPr>
              <a:t>Solution to the problem</a:t>
            </a:r>
          </a:p>
        </p:txBody>
      </p:sp>
      <p:graphicFrame>
        <p:nvGraphicFramePr>
          <p:cNvPr id="23" name="Content Placeholder 22">
            <a:extLst>
              <a:ext uri="{FF2B5EF4-FFF2-40B4-BE49-F238E27FC236}">
                <a16:creationId xmlns:a16="http://schemas.microsoft.com/office/drawing/2014/main" id="{33978214-539A-6F87-5CE6-5A6FFA18FF47}"/>
              </a:ext>
            </a:extLst>
          </p:cNvPr>
          <p:cNvGraphicFramePr>
            <a:graphicFrameLocks noGrp="1" noChangeAspect="1"/>
          </p:cNvGraphicFramePr>
          <p:nvPr>
            <p:ph idx="1"/>
            <p:extLst>
              <p:ext uri="{D42A27DB-BD31-4B8C-83A1-F6EECF244321}">
                <p14:modId xmlns:p14="http://schemas.microsoft.com/office/powerpoint/2010/main" val="1267766359"/>
              </p:ext>
            </p:extLst>
          </p:nvPr>
        </p:nvGraphicFramePr>
        <p:xfrm>
          <a:off x="3216606" y="1019175"/>
          <a:ext cx="4316363" cy="5432425"/>
        </p:xfrm>
        <a:graphic>
          <a:graphicData uri="http://schemas.openxmlformats.org/presentationml/2006/ole">
            <mc:AlternateContent xmlns:mc="http://schemas.openxmlformats.org/markup-compatibility/2006">
              <mc:Choice xmlns:v="urn:schemas-microsoft-com:vml" Requires="v">
                <p:oleObj name="Acrobat Document" r:id="rId2" imgW="4663440" imgH="6034898" progId="Acrobat.Document.DC">
                  <p:embed/>
                </p:oleObj>
              </mc:Choice>
              <mc:Fallback>
                <p:oleObj name="Acrobat Document" r:id="rId2" imgW="4663440" imgH="6034898" progId="Acrobat.Document.DC">
                  <p:embed/>
                  <p:pic>
                    <p:nvPicPr>
                      <p:cNvPr id="0" name=""/>
                      <p:cNvPicPr/>
                      <p:nvPr/>
                    </p:nvPicPr>
                    <p:blipFill>
                      <a:blip r:embed="rId3"/>
                      <a:stretch>
                        <a:fillRect/>
                      </a:stretch>
                    </p:blipFill>
                    <p:spPr>
                      <a:xfrm>
                        <a:off x="3216606" y="1019175"/>
                        <a:ext cx="4316363" cy="5432425"/>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id="{C515F568-105D-ED29-E971-1066FDC1B7CB}"/>
              </a:ext>
            </a:extLst>
          </p:cNvPr>
          <p:cNvSpPr>
            <a:spLocks noGrp="1"/>
          </p:cNvSpPr>
          <p:nvPr>
            <p:ph type="body" idx="4294967295"/>
          </p:nvPr>
        </p:nvSpPr>
        <p:spPr>
          <a:xfrm>
            <a:off x="0" y="4527550"/>
            <a:ext cx="8596313" cy="1514475"/>
          </a:xfrm>
        </p:spPr>
        <p:txBody>
          <a:bodyPr>
            <a:normAutofit/>
          </a:bodyPr>
          <a:lstStyle/>
          <a:p>
            <a:pPr marL="0" indent="0">
              <a:buNone/>
            </a:pPr>
            <a:r>
              <a:rPr lang="en-IN" sz="3600" dirty="0">
                <a:latin typeface="Algerian" panose="04020705040A02060702" pitchFamily="82" charset="0"/>
              </a:rPr>
              <a:t>      </a:t>
            </a:r>
          </a:p>
        </p:txBody>
      </p:sp>
      <p:sp>
        <p:nvSpPr>
          <p:cNvPr id="17" name="Rectangle 4">
            <a:extLst>
              <a:ext uri="{FF2B5EF4-FFF2-40B4-BE49-F238E27FC236}">
                <a16:creationId xmlns:a16="http://schemas.microsoft.com/office/drawing/2014/main" id="{4C78D1F3-0E23-575B-C6DF-6ECAC3EB6114}"/>
              </a:ext>
            </a:extLst>
          </p:cNvPr>
          <p:cNvSpPr>
            <a:spLocks noChangeArrowheads="1"/>
          </p:cNvSpPr>
          <p:nvPr/>
        </p:nvSpPr>
        <p:spPr bwMode="auto">
          <a:xfrm>
            <a:off x="-304800" y="-6985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Rounded Corners 23">
            <a:extLst>
              <a:ext uri="{FF2B5EF4-FFF2-40B4-BE49-F238E27FC236}">
                <a16:creationId xmlns:a16="http://schemas.microsoft.com/office/drawing/2014/main" id="{9E50D501-5AF4-BBD0-E87B-6D3904FE20E5}"/>
              </a:ext>
            </a:extLst>
          </p:cNvPr>
          <p:cNvSpPr/>
          <p:nvPr/>
        </p:nvSpPr>
        <p:spPr>
          <a:xfrm>
            <a:off x="6007510" y="1858297"/>
            <a:ext cx="4778477" cy="43458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b="1" dirty="0">
                <a:solidFill>
                  <a:schemeClr val="accent6">
                    <a:lumMod val="50000"/>
                  </a:schemeClr>
                </a:solidFill>
                <a:latin typeface="Algerian" panose="04020705040A02060702" pitchFamily="82" charset="0"/>
              </a:rPr>
              <a:t>OUTPUT</a:t>
            </a:r>
          </a:p>
          <a:p>
            <a:pPr algn="ctr"/>
            <a:endParaRPr lang="en-IN" sz="3600" b="1" dirty="0">
              <a:solidFill>
                <a:schemeClr val="accent6">
                  <a:lumMod val="50000"/>
                </a:schemeClr>
              </a:solidFill>
              <a:latin typeface="Algerian" panose="04020705040A02060702" pitchFamily="82" charset="0"/>
            </a:endParaRPr>
          </a:p>
          <a:p>
            <a:pPr algn="ctr"/>
            <a:r>
              <a:rPr lang="en-IN" b="1" dirty="0">
                <a:solidFill>
                  <a:schemeClr val="tx1">
                    <a:lumMod val="95000"/>
                    <a:lumOff val="5000"/>
                  </a:schemeClr>
                </a:solidFill>
                <a:latin typeface="Aptos Narrow" panose="020B0004020202020204" pitchFamily="34" charset="0"/>
              </a:rPr>
              <a:t>http://127.0.0.1:5500/web%20development/index.html</a:t>
            </a:r>
          </a:p>
        </p:txBody>
      </p:sp>
    </p:spTree>
    <p:extLst>
      <p:ext uri="{BB962C8B-B14F-4D97-AF65-F5344CB8AC3E}">
        <p14:creationId xmlns:p14="http://schemas.microsoft.com/office/powerpoint/2010/main" val="3915382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3A9298-C7BD-F3AE-AF2D-EF05BE6ECE0A}"/>
              </a:ext>
            </a:extLst>
          </p:cNvPr>
          <p:cNvSpPr>
            <a:spLocks noGrp="1"/>
          </p:cNvSpPr>
          <p:nvPr>
            <p:ph idx="1"/>
          </p:nvPr>
        </p:nvSpPr>
        <p:spPr>
          <a:xfrm>
            <a:off x="677334" y="241301"/>
            <a:ext cx="3450166" cy="6286500"/>
          </a:xfrm>
        </p:spPr>
        <p:txBody>
          <a:bodyPr>
            <a:normAutofit/>
          </a:bodyPr>
          <a:lstStyle/>
          <a:p>
            <a:r>
              <a:rPr lang="en-US" dirty="0"/>
              <a:t>                         		 </a:t>
            </a:r>
            <a:r>
              <a:rPr lang="en-US" sz="4800" dirty="0"/>
              <a:t>OUTPUT</a:t>
            </a:r>
          </a:p>
          <a:p>
            <a:r>
              <a:rPr lang="en-US" sz="1200" dirty="0"/>
              <a:t>Model Training Complete.              precision    recall  f1-score   support      barley       0.00      0.00      0.00         4      cotton       0.25      0.33      0.29         3       maize       1.00      0.20      0.33         5      millet       0.20      1.00      0.33         1        rice       0.00      0.00      0.00         1   sugarcane       0.33      0.50      0.40         2       wheat       0.00      0.00      0.00         4    accuracy                           0.20        20   macro avg       0.25      0.29      0.19        20weighted avg       0.33      0.20      0.18        20🌾 Recommended Crop: Cotton🧪 Fertilizer Advice:- Add Nitrogen-rich fertilizer (e.g., Urea).- Add Phosphorus fertilizer (e.g., DAP).- Add Potassium fertilizer (e.g., MOP).</a:t>
            </a:r>
          </a:p>
        </p:txBody>
      </p:sp>
    </p:spTree>
    <p:extLst>
      <p:ext uri="{BB962C8B-B14F-4D97-AF65-F5344CB8AC3E}">
        <p14:creationId xmlns:p14="http://schemas.microsoft.com/office/powerpoint/2010/main" val="11728032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9B134-4373-ADE0-62A6-8C8C7CA91821}"/>
              </a:ext>
            </a:extLst>
          </p:cNvPr>
          <p:cNvSpPr>
            <a:spLocks noGrp="1"/>
          </p:cNvSpPr>
          <p:nvPr>
            <p:ph type="title"/>
          </p:nvPr>
        </p:nvSpPr>
        <p:spPr>
          <a:xfrm>
            <a:off x="677334" y="481780"/>
            <a:ext cx="8596668" cy="1320800"/>
          </a:xfrm>
        </p:spPr>
        <p:txBody>
          <a:bodyPr/>
          <a:lstStyle/>
          <a:p>
            <a:r>
              <a:rPr lang="en-IN" dirty="0">
                <a:solidFill>
                  <a:schemeClr val="accent6">
                    <a:lumMod val="50000"/>
                  </a:schemeClr>
                </a:solidFill>
                <a:latin typeface="Algerian" panose="04020705040A02060702" pitchFamily="82" charset="0"/>
              </a:rPr>
              <a:t>References </a:t>
            </a:r>
          </a:p>
        </p:txBody>
      </p:sp>
      <p:sp>
        <p:nvSpPr>
          <p:cNvPr id="3" name="Content Placeholder 2">
            <a:extLst>
              <a:ext uri="{FF2B5EF4-FFF2-40B4-BE49-F238E27FC236}">
                <a16:creationId xmlns:a16="http://schemas.microsoft.com/office/drawing/2014/main" id="{D5D11CF1-AD68-70CF-BED1-D9ED29ACB544}"/>
              </a:ext>
            </a:extLst>
          </p:cNvPr>
          <p:cNvSpPr>
            <a:spLocks noGrp="1"/>
          </p:cNvSpPr>
          <p:nvPr>
            <p:ph sz="half" idx="1"/>
          </p:nvPr>
        </p:nvSpPr>
        <p:spPr>
          <a:xfrm>
            <a:off x="677334" y="1514167"/>
            <a:ext cx="11298356" cy="4527193"/>
          </a:xfrm>
        </p:spPr>
        <p:txBody>
          <a:bodyPr>
            <a:normAutofit/>
          </a:bodyPr>
          <a:lstStyle/>
          <a:p>
            <a:r>
              <a:rPr lang="en-US" dirty="0">
                <a:solidFill>
                  <a:schemeClr val="tx1">
                    <a:lumMod val="95000"/>
                    <a:lumOff val="5000"/>
                  </a:schemeClr>
                </a:solidFill>
              </a:rPr>
              <a:t>Patil, S., &amp; Biradar, R. V. (2021). </a:t>
            </a:r>
            <a:r>
              <a:rPr lang="en-US" i="1" dirty="0">
                <a:solidFill>
                  <a:schemeClr val="tx1">
                    <a:lumMod val="95000"/>
                    <a:lumOff val="5000"/>
                  </a:schemeClr>
                </a:solidFill>
              </a:rPr>
              <a:t>Machine Learning-Based Crop Recommendation Using Soil Parameters</a:t>
            </a:r>
            <a:r>
              <a:rPr lang="en-US" dirty="0">
                <a:solidFill>
                  <a:schemeClr val="tx1">
                    <a:lumMod val="95000"/>
                    <a:lumOff val="5000"/>
                  </a:schemeClr>
                </a:solidFill>
              </a:rPr>
              <a:t>. International Journal of Engineering Research and Technology.</a:t>
            </a:r>
          </a:p>
          <a:p>
            <a:r>
              <a:rPr lang="en-US" i="1" dirty="0">
                <a:solidFill>
                  <a:schemeClr val="tx1">
                    <a:lumMod val="95000"/>
                    <a:lumOff val="5000"/>
                  </a:schemeClr>
                </a:solidFill>
              </a:rPr>
              <a:t> Machine Learning in Python</a:t>
            </a:r>
            <a:r>
              <a:rPr lang="en-US" dirty="0">
                <a:solidFill>
                  <a:schemeClr val="tx1">
                    <a:lumMod val="95000"/>
                    <a:lumOff val="5000"/>
                  </a:schemeClr>
                </a:solidFill>
              </a:rPr>
              <a:t>. </a:t>
            </a:r>
          </a:p>
          <a:p>
            <a:r>
              <a:rPr lang="en-US" dirty="0">
                <a:solidFill>
                  <a:schemeClr val="tx1">
                    <a:lumMod val="95000"/>
                    <a:lumOff val="5000"/>
                  </a:schemeClr>
                </a:solidFill>
              </a:rPr>
              <a:t>OpenWeatherMap. (n.d.). </a:t>
            </a:r>
            <a:r>
              <a:rPr lang="en-US" i="1" dirty="0">
                <a:solidFill>
                  <a:schemeClr val="tx1">
                    <a:lumMod val="95000"/>
                    <a:lumOff val="5000"/>
                  </a:schemeClr>
                </a:solidFill>
              </a:rPr>
              <a:t>Weather API</a:t>
            </a:r>
            <a:r>
              <a:rPr lang="en-US" dirty="0">
                <a:solidFill>
                  <a:schemeClr val="tx1">
                    <a:lumMod val="95000"/>
                    <a:lumOff val="5000"/>
                  </a:schemeClr>
                </a:solidFill>
              </a:rPr>
              <a:t>. Retrieved </a:t>
            </a:r>
            <a:r>
              <a:rPr lang="en-US" dirty="0">
                <a:solidFill>
                  <a:srgbClr val="C00000"/>
                </a:solidFill>
              </a:rPr>
              <a:t>from https://openweathermap.org/api</a:t>
            </a:r>
          </a:p>
          <a:p>
            <a:r>
              <a:rPr lang="en-US" dirty="0">
                <a:solidFill>
                  <a:schemeClr val="tx1">
                    <a:lumMod val="95000"/>
                    <a:lumOff val="5000"/>
                  </a:schemeClr>
                </a:solidFill>
              </a:rPr>
              <a:t>UCI Machine Learning Repository. (n.d.). </a:t>
            </a:r>
            <a:r>
              <a:rPr lang="en-US" i="1" dirty="0">
                <a:solidFill>
                  <a:schemeClr val="tx1">
                    <a:lumMod val="95000"/>
                    <a:lumOff val="5000"/>
                  </a:schemeClr>
                </a:solidFill>
              </a:rPr>
              <a:t>Crop Recommendation Dataset</a:t>
            </a:r>
            <a:r>
              <a:rPr lang="en-US" dirty="0">
                <a:solidFill>
                  <a:schemeClr val="tx1">
                    <a:lumMod val="95000"/>
                    <a:lumOff val="5000"/>
                  </a:schemeClr>
                </a:solidFill>
              </a:rPr>
              <a:t>. Retrieved from </a:t>
            </a:r>
            <a:r>
              <a:rPr lang="en-US" dirty="0">
                <a:solidFill>
                  <a:srgbClr val="C00000"/>
                </a:solidFill>
              </a:rPr>
              <a:t>https://archive.ics.uci.edu</a:t>
            </a:r>
          </a:p>
          <a:p>
            <a:r>
              <a:rPr lang="en-US" dirty="0">
                <a:solidFill>
                  <a:schemeClr val="tx1">
                    <a:lumMod val="95000"/>
                    <a:lumOff val="5000"/>
                  </a:schemeClr>
                </a:solidFill>
              </a:rPr>
              <a:t>Ministry of Agriculture &amp; Farmers Welfare, Government of India. (n.d.). </a:t>
            </a:r>
            <a:r>
              <a:rPr lang="en-US" i="1" dirty="0">
                <a:solidFill>
                  <a:schemeClr val="tx1">
                    <a:lumMod val="95000"/>
                    <a:lumOff val="5000"/>
                  </a:schemeClr>
                </a:solidFill>
              </a:rPr>
              <a:t>Soil Health Card Scheme</a:t>
            </a:r>
            <a:r>
              <a:rPr lang="en-US" dirty="0">
                <a:solidFill>
                  <a:schemeClr val="tx1">
                    <a:lumMod val="95000"/>
                    <a:lumOff val="5000"/>
                  </a:schemeClr>
                </a:solidFill>
              </a:rPr>
              <a:t>. Retrieved from </a:t>
            </a:r>
            <a:r>
              <a:rPr lang="en-US" dirty="0">
                <a:solidFill>
                  <a:srgbClr val="C00000"/>
                </a:solidFill>
              </a:rPr>
              <a:t>https://soilhealth.dac.gov.in</a:t>
            </a:r>
          </a:p>
          <a:p>
            <a:r>
              <a:rPr lang="en-US" i="1" dirty="0" err="1">
                <a:solidFill>
                  <a:schemeClr val="tx1">
                    <a:lumMod val="95000"/>
                    <a:lumOff val="5000"/>
                  </a:schemeClr>
                </a:solidFill>
              </a:rPr>
              <a:t>Streamlit</a:t>
            </a:r>
            <a:r>
              <a:rPr lang="en-US" i="1" dirty="0">
                <a:solidFill>
                  <a:schemeClr val="tx1">
                    <a:lumMod val="95000"/>
                    <a:lumOff val="5000"/>
                  </a:schemeClr>
                </a:solidFill>
              </a:rPr>
              <a:t> Docs</a:t>
            </a:r>
            <a:r>
              <a:rPr lang="en-US" dirty="0">
                <a:solidFill>
                  <a:schemeClr val="tx1">
                    <a:lumMod val="95000"/>
                    <a:lumOff val="5000"/>
                  </a:schemeClr>
                </a:solidFill>
              </a:rPr>
              <a:t>. Retrieved from </a:t>
            </a:r>
            <a:r>
              <a:rPr lang="en-US" dirty="0">
                <a:solidFill>
                  <a:srgbClr val="C00000"/>
                </a:solidFill>
              </a:rPr>
              <a:t>https://docs.streamlit.io</a:t>
            </a:r>
          </a:p>
          <a:p>
            <a:r>
              <a:rPr lang="en-US" dirty="0">
                <a:solidFill>
                  <a:schemeClr val="tx1">
                    <a:lumMod val="95000"/>
                    <a:lumOff val="5000"/>
                  </a:schemeClr>
                </a:solidFill>
              </a:rPr>
              <a:t>FAO. (n.d.). </a:t>
            </a:r>
            <a:r>
              <a:rPr lang="en-US" i="1" dirty="0">
                <a:solidFill>
                  <a:schemeClr val="tx1">
                    <a:lumMod val="95000"/>
                    <a:lumOff val="5000"/>
                  </a:schemeClr>
                </a:solidFill>
              </a:rPr>
              <a:t>Food and Agriculture Organization of the United Nations</a:t>
            </a:r>
            <a:r>
              <a:rPr lang="en-US" dirty="0">
                <a:solidFill>
                  <a:schemeClr val="tx1">
                    <a:lumMod val="95000"/>
                    <a:lumOff val="5000"/>
                  </a:schemeClr>
                </a:solidFill>
              </a:rPr>
              <a:t>. Retrieved from </a:t>
            </a:r>
            <a:r>
              <a:rPr lang="en-US" dirty="0">
                <a:solidFill>
                  <a:srgbClr val="C00000"/>
                </a:solidFill>
              </a:rPr>
              <a:t>https://www.fao.org</a:t>
            </a:r>
          </a:p>
          <a:p>
            <a:endParaRPr lang="en-IN" dirty="0"/>
          </a:p>
        </p:txBody>
      </p:sp>
    </p:spTree>
    <p:extLst>
      <p:ext uri="{BB962C8B-B14F-4D97-AF65-F5344CB8AC3E}">
        <p14:creationId xmlns:p14="http://schemas.microsoft.com/office/powerpoint/2010/main" val="25795630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E366-643B-39E5-F7B2-E5E381BF5E6C}"/>
              </a:ext>
            </a:extLst>
          </p:cNvPr>
          <p:cNvSpPr>
            <a:spLocks noGrp="1"/>
          </p:cNvSpPr>
          <p:nvPr>
            <p:ph type="title"/>
          </p:nvPr>
        </p:nvSpPr>
        <p:spPr>
          <a:xfrm>
            <a:off x="677334" y="609600"/>
            <a:ext cx="8596668" cy="835742"/>
          </a:xfrm>
        </p:spPr>
        <p:txBody>
          <a:bodyPr/>
          <a:lstStyle/>
          <a:p>
            <a:r>
              <a:rPr lang="en-IN" dirty="0">
                <a:solidFill>
                  <a:schemeClr val="accent6">
                    <a:lumMod val="50000"/>
                  </a:schemeClr>
                </a:solidFill>
                <a:latin typeface="Algerian" panose="04020705040A02060702" pitchFamily="82" charset="0"/>
              </a:rPr>
              <a:t>Conclusion </a:t>
            </a:r>
          </a:p>
        </p:txBody>
      </p:sp>
      <p:sp>
        <p:nvSpPr>
          <p:cNvPr id="3" name="Content Placeholder 2">
            <a:extLst>
              <a:ext uri="{FF2B5EF4-FFF2-40B4-BE49-F238E27FC236}">
                <a16:creationId xmlns:a16="http://schemas.microsoft.com/office/drawing/2014/main" id="{3F6AB694-101F-B06F-3E4C-46B352A3E01B}"/>
              </a:ext>
            </a:extLst>
          </p:cNvPr>
          <p:cNvSpPr>
            <a:spLocks noGrp="1"/>
          </p:cNvSpPr>
          <p:nvPr>
            <p:ph idx="1"/>
          </p:nvPr>
        </p:nvSpPr>
        <p:spPr>
          <a:xfrm>
            <a:off x="677334" y="1543665"/>
            <a:ext cx="8596668" cy="4866967"/>
          </a:xfrm>
        </p:spPr>
        <p:txBody>
          <a:bodyPr/>
          <a:lstStyle/>
          <a:p>
            <a:pPr marL="0" indent="0">
              <a:buNone/>
            </a:pPr>
            <a:r>
              <a:rPr lang="en-US" dirty="0">
                <a:solidFill>
                  <a:schemeClr val="bg2">
                    <a:lumMod val="10000"/>
                  </a:schemeClr>
                </a:solidFill>
              </a:rPr>
              <a:t>The development of a Crop Advisory System using soil and environmental parameters offers a promising solution for farmers to make informed decisions about crop selection. By integrating machine learning techniques with real-time weather data, the system ensures accuracy, adaptability, and relevance in crop recommendations. This not only improves productivity but also promotes sustainable agricultural practices by optimizing input usage like fertilizers and water. The system empowers farmers with data-driven insights, enabling better crop planning and resource management. With further refinement and integration with government and agricultural extension services, such systems can significantly contribute to achieving food security and enhancing the livelihoods of farming communities.</a:t>
            </a:r>
            <a:endParaRPr lang="en-IN" dirty="0">
              <a:solidFill>
                <a:schemeClr val="bg2">
                  <a:lumMod val="10000"/>
                </a:schemeClr>
              </a:solidFill>
            </a:endParaRPr>
          </a:p>
        </p:txBody>
      </p:sp>
    </p:spTree>
    <p:extLst>
      <p:ext uri="{BB962C8B-B14F-4D97-AF65-F5344CB8AC3E}">
        <p14:creationId xmlns:p14="http://schemas.microsoft.com/office/powerpoint/2010/main" val="30546105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129</TotalTime>
  <Words>705</Words>
  <Application>Microsoft Office PowerPoint</Application>
  <PresentationFormat>Widescreen</PresentationFormat>
  <Paragraphs>39</Paragraphs>
  <Slides>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6" baseType="lpstr">
      <vt:lpstr>Algerian</vt:lpstr>
      <vt:lpstr>Aptos Narrow</vt:lpstr>
      <vt:lpstr>Arial</vt:lpstr>
      <vt:lpstr>Britannic Bold</vt:lpstr>
      <vt:lpstr>Trebuchet MS</vt:lpstr>
      <vt:lpstr>Wingdings 3</vt:lpstr>
      <vt:lpstr>Facet</vt:lpstr>
      <vt:lpstr>Acrobat Document</vt:lpstr>
      <vt:lpstr>Crop Recommendation System for Farmers</vt:lpstr>
      <vt:lpstr>Contents</vt:lpstr>
      <vt:lpstr>Introduction</vt:lpstr>
      <vt:lpstr>Problem Statement</vt:lpstr>
      <vt:lpstr>Solution to the problem</vt:lpstr>
      <vt:lpstr>PowerPoint Presentation</vt:lpstr>
      <vt:lpstr>References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AMISHA CHAUHAN</dc:creator>
  <cp:lastModifiedBy>Ravikant Singh</cp:lastModifiedBy>
  <cp:revision>4</cp:revision>
  <dcterms:created xsi:type="dcterms:W3CDTF">2025-07-23T15:35:30Z</dcterms:created>
  <dcterms:modified xsi:type="dcterms:W3CDTF">2025-07-24T02:16:53Z</dcterms:modified>
</cp:coreProperties>
</file>