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9" r:id="rId4"/>
    <p:sldId id="270" r:id="rId5"/>
    <p:sldId id="271" r:id="rId6"/>
    <p:sldId id="272"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9C7D3AAB-1E4D-41CB-A5E6-D017589B526F}" type="datetimeFigureOut">
              <a:rPr lang="en-ZA" smtClean="0"/>
              <a:t>2024/08/22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232165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9C7D3AAB-1E4D-41CB-A5E6-D017589B526F}" type="datetimeFigureOut">
              <a:rPr lang="en-ZA" smtClean="0"/>
              <a:t>2024/08/22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44251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9C7D3AAB-1E4D-41CB-A5E6-D017589B526F}" type="datetimeFigureOut">
              <a:rPr lang="en-ZA" smtClean="0"/>
              <a:t>2024/08/22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371128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9C7D3AAB-1E4D-41CB-A5E6-D017589B526F}" type="datetimeFigureOut">
              <a:rPr lang="en-ZA" smtClean="0"/>
              <a:t>2024/08/22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3172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7D3AAB-1E4D-41CB-A5E6-D017589B526F}" type="datetimeFigureOut">
              <a:rPr lang="en-ZA" smtClean="0"/>
              <a:t>2024/08/22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36677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9C7D3AAB-1E4D-41CB-A5E6-D017589B526F}" type="datetimeFigureOut">
              <a:rPr lang="en-ZA" smtClean="0"/>
              <a:t>2024/08/22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215400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9C7D3AAB-1E4D-41CB-A5E6-D017589B526F}" type="datetimeFigureOut">
              <a:rPr lang="en-ZA" smtClean="0"/>
              <a:t>2024/08/22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3537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9C7D3AAB-1E4D-41CB-A5E6-D017589B526F}" type="datetimeFigureOut">
              <a:rPr lang="en-ZA" smtClean="0"/>
              <a:t>2024/08/22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15434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D3AAB-1E4D-41CB-A5E6-D017589B526F}" type="datetimeFigureOut">
              <a:rPr lang="en-ZA" smtClean="0"/>
              <a:t>2024/08/22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36554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7D3AAB-1E4D-41CB-A5E6-D017589B526F}" type="datetimeFigureOut">
              <a:rPr lang="en-ZA" smtClean="0"/>
              <a:t>2024/08/22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102456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7D3AAB-1E4D-41CB-A5E6-D017589B526F}" type="datetimeFigureOut">
              <a:rPr lang="en-ZA" smtClean="0"/>
              <a:t>2024/08/22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E27E3-0201-49F3-8ECF-74A050C641B6}" type="slidenum">
              <a:rPr lang="en-ZA" smtClean="0"/>
              <a:t>‹#›</a:t>
            </a:fld>
            <a:endParaRPr lang="en-ZA"/>
          </a:p>
        </p:txBody>
      </p:sp>
    </p:spTree>
    <p:extLst>
      <p:ext uri="{BB962C8B-B14F-4D97-AF65-F5344CB8AC3E}">
        <p14:creationId xmlns:p14="http://schemas.microsoft.com/office/powerpoint/2010/main" val="1776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D3AAB-1E4D-41CB-A5E6-D017589B526F}" type="datetimeFigureOut">
              <a:rPr lang="en-ZA" smtClean="0"/>
              <a:t>2024/08/22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E27E3-0201-49F3-8ECF-74A050C641B6}" type="slidenum">
              <a:rPr lang="en-ZA" smtClean="0"/>
              <a:t>‹#›</a:t>
            </a:fld>
            <a:endParaRPr lang="en-ZA"/>
          </a:p>
        </p:txBody>
      </p:sp>
    </p:spTree>
    <p:extLst>
      <p:ext uri="{BB962C8B-B14F-4D97-AF65-F5344CB8AC3E}">
        <p14:creationId xmlns:p14="http://schemas.microsoft.com/office/powerpoint/2010/main" val="318813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LCR Radar Calculations</a:t>
            </a:r>
            <a:endParaRPr lang="en-ZA" dirty="0"/>
          </a:p>
        </p:txBody>
      </p:sp>
    </p:spTree>
    <p:extLst>
      <p:ext uri="{BB962C8B-B14F-4D97-AF65-F5344CB8AC3E}">
        <p14:creationId xmlns:p14="http://schemas.microsoft.com/office/powerpoint/2010/main" val="297746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endParaRPr lang="en-ZA" dirty="0"/>
          </a:p>
        </p:txBody>
      </p:sp>
      <p:sp>
        <p:nvSpPr>
          <p:cNvPr id="3" name="Content Placeholder 2"/>
          <p:cNvSpPr>
            <a:spLocks noGrp="1"/>
          </p:cNvSpPr>
          <p:nvPr>
            <p:ph sz="half" idx="1"/>
          </p:nvPr>
        </p:nvSpPr>
        <p:spPr>
          <a:xfrm>
            <a:off x="914400" y="1527799"/>
            <a:ext cx="5181600" cy="4351338"/>
          </a:xfrm>
        </p:spPr>
        <p:txBody>
          <a:bodyPr/>
          <a:lstStyle/>
          <a:p>
            <a:r>
              <a:rPr lang="en-US" dirty="0"/>
              <a:t>F-T plot: </a:t>
            </a:r>
          </a:p>
          <a:p>
            <a:endParaRPr lang="en-US" dirty="0"/>
          </a:p>
          <a:p>
            <a:endParaRPr lang="en-US" dirty="0"/>
          </a:p>
          <a:p>
            <a:endParaRPr lang="en-US" dirty="0"/>
          </a:p>
          <a:p>
            <a:endParaRPr lang="en-US" dirty="0"/>
          </a:p>
          <a:p>
            <a:endParaRPr lang="en-US" dirty="0"/>
          </a:p>
          <a:p>
            <a:endParaRPr lang="en-US" dirty="0"/>
          </a:p>
          <a:p>
            <a:pPr marL="0" indent="0">
              <a:buNone/>
            </a:pPr>
            <a:endParaRPr lang="en-ZA"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609799666"/>
              </p:ext>
            </p:extLst>
          </p:nvPr>
        </p:nvGraphicFramePr>
        <p:xfrm>
          <a:off x="5994400" y="1439642"/>
          <a:ext cx="5604625" cy="2560320"/>
        </p:xfrm>
        <a:graphic>
          <a:graphicData uri="http://schemas.openxmlformats.org/drawingml/2006/table">
            <a:tbl>
              <a:tblPr firstRow="1" bandRow="1">
                <a:tableStyleId>{5C22544A-7EE6-4342-B048-85BDC9FD1C3A}</a:tableStyleId>
              </a:tblPr>
              <a:tblGrid>
                <a:gridCol w="3068272">
                  <a:extLst>
                    <a:ext uri="{9D8B030D-6E8A-4147-A177-3AD203B41FA5}">
                      <a16:colId xmlns:a16="http://schemas.microsoft.com/office/drawing/2014/main" val="1652564964"/>
                    </a:ext>
                  </a:extLst>
                </a:gridCol>
                <a:gridCol w="2536353">
                  <a:extLst>
                    <a:ext uri="{9D8B030D-6E8A-4147-A177-3AD203B41FA5}">
                      <a16:colId xmlns:a16="http://schemas.microsoft.com/office/drawing/2014/main" val="1016405027"/>
                    </a:ext>
                  </a:extLst>
                </a:gridCol>
              </a:tblGrid>
              <a:tr h="290244">
                <a:tc>
                  <a:txBody>
                    <a:bodyPr/>
                    <a:lstStyle/>
                    <a:p>
                      <a:r>
                        <a:rPr lang="en-US" dirty="0"/>
                        <a:t>Parameter (Given)</a:t>
                      </a:r>
                      <a:endParaRPr lang="en-ZA" dirty="0"/>
                    </a:p>
                  </a:txBody>
                  <a:tcPr/>
                </a:tc>
                <a:tc>
                  <a:txBody>
                    <a:bodyPr/>
                    <a:lstStyle/>
                    <a:p>
                      <a:r>
                        <a:rPr lang="en-US" dirty="0"/>
                        <a:t>Value</a:t>
                      </a:r>
                      <a:endParaRPr lang="en-ZA" dirty="0"/>
                    </a:p>
                  </a:txBody>
                  <a:tcPr/>
                </a:tc>
                <a:extLst>
                  <a:ext uri="{0D108BD9-81ED-4DB2-BD59-A6C34878D82A}">
                    <a16:rowId xmlns:a16="http://schemas.microsoft.com/office/drawing/2014/main" val="1360725379"/>
                  </a:ext>
                </a:extLst>
              </a:tr>
              <a:tr h="290244">
                <a:tc>
                  <a:txBody>
                    <a:bodyPr/>
                    <a:lstStyle/>
                    <a:p>
                      <a:r>
                        <a:rPr lang="en-US" dirty="0"/>
                        <a:t>Bandwidth (B) </a:t>
                      </a:r>
                      <a:endParaRPr lang="en-ZA" dirty="0"/>
                    </a:p>
                  </a:txBody>
                  <a:tcPr/>
                </a:tc>
                <a:tc>
                  <a:txBody>
                    <a:bodyPr/>
                    <a:lstStyle/>
                    <a:p>
                      <a:r>
                        <a:rPr lang="en-US" dirty="0"/>
                        <a:t>Only use 80 MHz</a:t>
                      </a:r>
                      <a:endParaRPr lang="en-ZA" dirty="0"/>
                    </a:p>
                  </a:txBody>
                  <a:tcPr/>
                </a:tc>
                <a:extLst>
                  <a:ext uri="{0D108BD9-81ED-4DB2-BD59-A6C34878D82A}">
                    <a16:rowId xmlns:a16="http://schemas.microsoft.com/office/drawing/2014/main" val="2631539855"/>
                  </a:ext>
                </a:extLst>
              </a:tr>
              <a:tr h="290244">
                <a:tc>
                  <a:txBody>
                    <a:bodyPr/>
                    <a:lstStyle/>
                    <a:p>
                      <a:r>
                        <a:rPr lang="en-US" dirty="0"/>
                        <a:t>ADC Sampling Rate (Fs) </a:t>
                      </a:r>
                      <a:endParaRPr lang="en-ZA" dirty="0"/>
                    </a:p>
                  </a:txBody>
                  <a:tcPr/>
                </a:tc>
                <a:tc>
                  <a:txBody>
                    <a:bodyPr/>
                    <a:lstStyle/>
                    <a:p>
                      <a:r>
                        <a:rPr lang="en-US" dirty="0"/>
                        <a:t>1.4 MHz</a:t>
                      </a:r>
                      <a:endParaRPr lang="en-ZA" dirty="0"/>
                    </a:p>
                  </a:txBody>
                  <a:tcPr/>
                </a:tc>
                <a:extLst>
                  <a:ext uri="{0D108BD9-81ED-4DB2-BD59-A6C34878D82A}">
                    <a16:rowId xmlns:a16="http://schemas.microsoft.com/office/drawing/2014/main" val="2022421949"/>
                  </a:ext>
                </a:extLst>
              </a:tr>
              <a:tr h="290244">
                <a:tc>
                  <a:txBody>
                    <a:bodyPr/>
                    <a:lstStyle/>
                    <a:p>
                      <a:r>
                        <a:rPr lang="en-US" dirty="0"/>
                        <a:t>Sample Rate</a:t>
                      </a:r>
                      <a:endParaRPr lang="en-ZA" dirty="0"/>
                    </a:p>
                  </a:txBody>
                  <a:tcPr/>
                </a:tc>
                <a:tc>
                  <a:txBody>
                    <a:bodyPr/>
                    <a:lstStyle/>
                    <a:p>
                      <a:r>
                        <a:rPr lang="en-US" dirty="0"/>
                        <a:t>700 kHz</a:t>
                      </a:r>
                      <a:endParaRPr lang="en-ZA" dirty="0"/>
                    </a:p>
                  </a:txBody>
                  <a:tcPr/>
                </a:tc>
                <a:extLst>
                  <a:ext uri="{0D108BD9-81ED-4DB2-BD59-A6C34878D82A}">
                    <a16:rowId xmlns:a16="http://schemas.microsoft.com/office/drawing/2014/main" val="1827630821"/>
                  </a:ext>
                </a:extLst>
              </a:tr>
              <a:tr h="290244">
                <a:tc>
                  <a:txBody>
                    <a:bodyPr/>
                    <a:lstStyle/>
                    <a:p>
                      <a:r>
                        <a:rPr lang="en-US" dirty="0"/>
                        <a:t>Sweep</a:t>
                      </a:r>
                      <a:r>
                        <a:rPr lang="en-US" baseline="0" dirty="0"/>
                        <a:t> Repetition Interval (SRI)</a:t>
                      </a:r>
                      <a:endParaRPr lang="en-ZA" dirty="0"/>
                    </a:p>
                  </a:txBody>
                  <a:tcPr/>
                </a:tc>
                <a:tc>
                  <a:txBody>
                    <a:bodyPr/>
                    <a:lstStyle/>
                    <a:p>
                      <a:r>
                        <a:rPr lang="en-US" dirty="0"/>
                        <a:t>625</a:t>
                      </a:r>
                      <a:r>
                        <a:rPr lang="en-US" baseline="0" dirty="0"/>
                        <a:t> Hz</a:t>
                      </a:r>
                      <a:endParaRPr lang="en-ZA" dirty="0"/>
                    </a:p>
                  </a:txBody>
                  <a:tcPr/>
                </a:tc>
                <a:extLst>
                  <a:ext uri="{0D108BD9-81ED-4DB2-BD59-A6C34878D82A}">
                    <a16:rowId xmlns:a16="http://schemas.microsoft.com/office/drawing/2014/main" val="3069355547"/>
                  </a:ext>
                </a:extLst>
              </a:tr>
              <a:tr h="290244">
                <a:tc>
                  <a:txBody>
                    <a:bodyPr/>
                    <a:lstStyle/>
                    <a:p>
                      <a:r>
                        <a:rPr lang="en-US" dirty="0"/>
                        <a:t>No. of Samples</a:t>
                      </a:r>
                      <a:endParaRPr lang="en-ZA" dirty="0"/>
                    </a:p>
                  </a:txBody>
                  <a:tcPr/>
                </a:tc>
                <a:tc>
                  <a:txBody>
                    <a:bodyPr/>
                    <a:lstStyle/>
                    <a:p>
                      <a:r>
                        <a:rPr lang="en-US" dirty="0"/>
                        <a:t>1008</a:t>
                      </a:r>
                      <a:endParaRPr lang="en-ZA" dirty="0"/>
                    </a:p>
                  </a:txBody>
                  <a:tcPr/>
                </a:tc>
                <a:extLst>
                  <a:ext uri="{0D108BD9-81ED-4DB2-BD59-A6C34878D82A}">
                    <a16:rowId xmlns:a16="http://schemas.microsoft.com/office/drawing/2014/main" val="403159466"/>
                  </a:ext>
                </a:extLst>
              </a:tr>
              <a:tr h="290244">
                <a:tc>
                  <a:txBody>
                    <a:bodyPr/>
                    <a:lstStyle/>
                    <a:p>
                      <a:r>
                        <a:rPr lang="en-US" dirty="0"/>
                        <a:t>No. of sweeps in one burst</a:t>
                      </a:r>
                      <a:endParaRPr lang="en-ZA" dirty="0"/>
                    </a:p>
                  </a:txBody>
                  <a:tcPr/>
                </a:tc>
                <a:tc>
                  <a:txBody>
                    <a:bodyPr/>
                    <a:lstStyle/>
                    <a:p>
                      <a:r>
                        <a:rPr lang="en-US" dirty="0"/>
                        <a:t>256</a:t>
                      </a:r>
                      <a:endParaRPr lang="en-ZA" dirty="0"/>
                    </a:p>
                  </a:txBody>
                  <a:tcPr/>
                </a:tc>
                <a:extLst>
                  <a:ext uri="{0D108BD9-81ED-4DB2-BD59-A6C34878D82A}">
                    <a16:rowId xmlns:a16="http://schemas.microsoft.com/office/drawing/2014/main" val="535343856"/>
                  </a:ext>
                </a:extLst>
              </a:tr>
            </a:tbl>
          </a:graphicData>
        </a:graphic>
      </p:graphicFrame>
      <p:grpSp>
        <p:nvGrpSpPr>
          <p:cNvPr id="27" name="Group 26"/>
          <p:cNvGrpSpPr/>
          <p:nvPr/>
        </p:nvGrpSpPr>
        <p:grpSpPr>
          <a:xfrm>
            <a:off x="838200" y="2139409"/>
            <a:ext cx="4404359" cy="2020902"/>
            <a:chOff x="1199458" y="2139409"/>
            <a:chExt cx="4043101" cy="2020902"/>
          </a:xfrm>
        </p:grpSpPr>
        <p:sp>
          <p:nvSpPr>
            <p:cNvPr id="21" name="TextBox 20"/>
            <p:cNvSpPr txBox="1"/>
            <p:nvPr/>
          </p:nvSpPr>
          <p:spPr>
            <a:xfrm>
              <a:off x="1199458" y="2885673"/>
              <a:ext cx="1241712" cy="738664"/>
            </a:xfrm>
            <a:prstGeom prst="rect">
              <a:avLst/>
            </a:prstGeom>
            <a:noFill/>
          </p:spPr>
          <p:txBody>
            <a:bodyPr wrap="square" rtlCol="0">
              <a:spAutoFit/>
            </a:bodyPr>
            <a:lstStyle/>
            <a:p>
              <a:r>
                <a:rPr lang="en-US" sz="1400" dirty="0"/>
                <a:t>475 MHz total Bandwidth but using 80 MHz </a:t>
              </a:r>
              <a:endParaRPr lang="en-ZA" sz="1400" dirty="0"/>
            </a:p>
          </p:txBody>
        </p:sp>
        <p:grpSp>
          <p:nvGrpSpPr>
            <p:cNvPr id="26" name="Group 25"/>
            <p:cNvGrpSpPr/>
            <p:nvPr/>
          </p:nvGrpSpPr>
          <p:grpSpPr>
            <a:xfrm>
              <a:off x="1767840" y="2139409"/>
              <a:ext cx="3474719" cy="2020902"/>
              <a:chOff x="3773979" y="1949520"/>
              <a:chExt cx="3474719" cy="2020902"/>
            </a:xfrm>
          </p:grpSpPr>
          <p:cxnSp>
            <p:nvCxnSpPr>
              <p:cNvPr id="17" name="Straight Arrow Connector 16"/>
              <p:cNvCxnSpPr/>
              <p:nvPr/>
            </p:nvCxnSpPr>
            <p:spPr>
              <a:xfrm flipV="1">
                <a:off x="4447309" y="2319251"/>
                <a:ext cx="16626" cy="13842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773979" y="1949520"/>
                <a:ext cx="3474719" cy="2020902"/>
                <a:chOff x="3773979" y="1949520"/>
                <a:chExt cx="3474719" cy="2020902"/>
              </a:xfrm>
            </p:grpSpPr>
            <p:grpSp>
              <p:nvGrpSpPr>
                <p:cNvPr id="15" name="Group 14"/>
                <p:cNvGrpSpPr/>
                <p:nvPr/>
              </p:nvGrpSpPr>
              <p:grpSpPr>
                <a:xfrm>
                  <a:off x="4655127" y="2133596"/>
                  <a:ext cx="2593571" cy="1625815"/>
                  <a:chOff x="4272742" y="2086495"/>
                  <a:chExt cx="2593571" cy="1625815"/>
                </a:xfrm>
              </p:grpSpPr>
              <p:cxnSp>
                <p:nvCxnSpPr>
                  <p:cNvPr id="7" name="Straight Arrow Connector 6"/>
                  <p:cNvCxnSpPr/>
                  <p:nvPr/>
                </p:nvCxnSpPr>
                <p:spPr>
                  <a:xfrm flipV="1">
                    <a:off x="4272742" y="2086495"/>
                    <a:ext cx="8313" cy="160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72742" y="3690851"/>
                    <a:ext cx="259357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281055" y="2377440"/>
                    <a:ext cx="1288472" cy="13134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77840" y="2377440"/>
                    <a:ext cx="390698" cy="13348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893820" y="3657492"/>
                  <a:ext cx="1106977" cy="307777"/>
                </a:xfrm>
                <a:prstGeom prst="rect">
                  <a:avLst/>
                </a:prstGeom>
                <a:noFill/>
              </p:spPr>
              <p:txBody>
                <a:bodyPr wrap="square" rtlCol="0">
                  <a:spAutoFit/>
                </a:bodyPr>
                <a:lstStyle/>
                <a:p>
                  <a:r>
                    <a:rPr lang="en-US" sz="1400" dirty="0"/>
                    <a:t>9.5 GHz</a:t>
                  </a:r>
                  <a:endParaRPr lang="en-ZA" sz="1400" dirty="0"/>
                </a:p>
              </p:txBody>
            </p:sp>
            <p:sp>
              <p:nvSpPr>
                <p:cNvPr id="20" name="TextBox 19"/>
                <p:cNvSpPr txBox="1"/>
                <p:nvPr/>
              </p:nvSpPr>
              <p:spPr>
                <a:xfrm>
                  <a:off x="3773979" y="1949520"/>
                  <a:ext cx="1379911" cy="307777"/>
                </a:xfrm>
                <a:prstGeom prst="rect">
                  <a:avLst/>
                </a:prstGeom>
                <a:noFill/>
              </p:spPr>
              <p:txBody>
                <a:bodyPr wrap="square" rtlCol="0">
                  <a:spAutoFit/>
                </a:bodyPr>
                <a:lstStyle/>
                <a:p>
                  <a:r>
                    <a:rPr lang="en-US" sz="1400" dirty="0"/>
                    <a:t>9.975 GHz</a:t>
                  </a:r>
                  <a:endParaRPr lang="en-ZA" sz="1400" dirty="0"/>
                </a:p>
              </p:txBody>
            </p:sp>
            <p:cxnSp>
              <p:nvCxnSpPr>
                <p:cNvPr id="23" name="Straight Connector 22"/>
                <p:cNvCxnSpPr/>
                <p:nvPr/>
              </p:nvCxnSpPr>
              <p:spPr>
                <a:xfrm>
                  <a:off x="5951912" y="2463446"/>
                  <a:ext cx="0" cy="1274506"/>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5424747" y="3708812"/>
                  <a:ext cx="1476201" cy="261610"/>
                </a:xfrm>
                <a:prstGeom prst="rect">
                  <a:avLst/>
                </a:prstGeom>
                <a:noFill/>
              </p:spPr>
              <p:txBody>
                <a:bodyPr wrap="square" rtlCol="0">
                  <a:spAutoFit/>
                </a:bodyPr>
                <a:lstStyle/>
                <a:p>
                  <a:r>
                    <a:rPr lang="en-US" sz="1100" dirty="0"/>
                    <a:t>1.44 </a:t>
                  </a:r>
                  <a:r>
                    <a:rPr lang="en-US" sz="1100" dirty="0" err="1"/>
                    <a:t>ms</a:t>
                  </a:r>
                  <a:r>
                    <a:rPr lang="en-US" sz="1100" dirty="0"/>
                    <a:t>          1.68 </a:t>
                  </a:r>
                  <a:r>
                    <a:rPr lang="en-US" sz="1100" dirty="0" err="1"/>
                    <a:t>ms</a:t>
                  </a:r>
                  <a:endParaRPr lang="en-ZA" sz="1100" dirty="0"/>
                </a:p>
              </p:txBody>
            </p:sp>
          </p:grpSp>
        </p:grpSp>
      </p:grpSp>
      <p:cxnSp>
        <p:nvCxnSpPr>
          <p:cNvPr id="6" name="Straight Connector 5"/>
          <p:cNvCxnSpPr/>
          <p:nvPr/>
        </p:nvCxnSpPr>
        <p:spPr>
          <a:xfrm>
            <a:off x="4336471" y="3918296"/>
            <a:ext cx="27709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25585" y="2653335"/>
            <a:ext cx="1210886" cy="1274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50771" y="3341716"/>
            <a:ext cx="615142" cy="16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25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a:t>
            </a:r>
            <a:endParaRPr lang="en-Z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71797"/>
                <a:ext cx="10515600" cy="4351338"/>
              </a:xfrm>
            </p:spPr>
            <p:txBody>
              <a:bodyPr>
                <a:normAutofit lnSpcReduction="10000"/>
              </a:bodyPr>
              <a:lstStyle/>
              <a:p>
                <a:r>
                  <a:rPr lang="en-US" dirty="0"/>
                  <a:t>Range Bin Size/ Range Resolution = </a:t>
                </a:r>
                <a14:m>
                  <m:oMath xmlns:m="http://schemas.openxmlformats.org/officeDocument/2006/math">
                    <m:f>
                      <m:fPr>
                        <m:ctrlPr>
                          <a:rPr lang="en-ZA" i="1">
                            <a:latin typeface="Cambria Math" panose="02040503050406030204" pitchFamily="18" charset="0"/>
                          </a:rPr>
                        </m:ctrlPr>
                      </m:fPr>
                      <m:num>
                        <m:r>
                          <a:rPr lang="en-US" i="1">
                            <a:latin typeface="Cambria Math" panose="02040503050406030204" pitchFamily="18" charset="0"/>
                          </a:rPr>
                          <m:t>𝑐</m:t>
                        </m:r>
                      </m:num>
                      <m:den>
                        <m:r>
                          <a:rPr lang="en-US" i="1">
                            <a:latin typeface="Cambria Math" panose="02040503050406030204" pitchFamily="18" charset="0"/>
                          </a:rPr>
                          <m:t>2</m:t>
                        </m:r>
                        <m:r>
                          <a:rPr lang="en-US" i="1">
                            <a:latin typeface="Cambria Math" panose="02040503050406030204" pitchFamily="18" charset="0"/>
                          </a:rPr>
                          <m:t>𝐵</m:t>
                        </m:r>
                      </m:den>
                    </m:f>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×80×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den>
                    </m:f>
                    <m:r>
                      <a:rPr lang="en-US" b="0" i="1" smtClean="0">
                        <a:latin typeface="Cambria Math" panose="02040503050406030204" pitchFamily="18" charset="0"/>
                      </a:rPr>
                      <m:t>=</m:t>
                    </m:r>
                    <m:r>
                      <a:rPr lang="en-US" i="1">
                        <a:latin typeface="Cambria Math" panose="02040503050406030204" pitchFamily="18" charset="0"/>
                      </a:rPr>
                      <m:t>1.875 </m:t>
                    </m:r>
                    <m:r>
                      <a:rPr lang="en-US" i="1">
                        <a:latin typeface="Cambria Math" panose="02040503050406030204" pitchFamily="18" charset="0"/>
                      </a:rPr>
                      <m:t>𝑚</m:t>
                    </m:r>
                  </m:oMath>
                </a14:m>
                <a:endParaRPr lang="en-ZA" dirty="0"/>
              </a:p>
              <a:p>
                <a:r>
                  <a:rPr lang="en-US" dirty="0"/>
                  <a:t>Slope S = </a:t>
                </a:r>
                <a14:m>
                  <m:oMath xmlns:m="http://schemas.openxmlformats.org/officeDocument/2006/math">
                    <m:f>
                      <m:fPr>
                        <m:ctrlPr>
                          <a:rPr lang="en-ZA" i="1">
                            <a:latin typeface="Cambria Math" panose="02040503050406030204" pitchFamily="18" charset="0"/>
                          </a:rPr>
                        </m:ctrlPr>
                      </m:fPr>
                      <m:num>
                        <m:r>
                          <a:rPr lang="en-ZA"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80 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num>
                      <m:den>
                        <m:r>
                          <a:rPr lang="en-US" b="0" i="1" smtClean="0">
                            <a:latin typeface="Cambria Math" panose="02040503050406030204" pitchFamily="18" charset="0"/>
                          </a:rPr>
                          <m:t>1.44 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rPr>
                      <m:t>=</m:t>
                    </m:r>
                    <m:r>
                      <a:rPr lang="en-US" i="1">
                        <a:latin typeface="Cambria Math" panose="02040503050406030204" pitchFamily="18" charset="0"/>
                      </a:rPr>
                      <m:t>5</m:t>
                    </m:r>
                    <m:r>
                      <a:rPr lang="en-US" b="0" i="1" smtClean="0">
                        <a:latin typeface="Cambria Math" panose="02040503050406030204" pitchFamily="18" charset="0"/>
                      </a:rPr>
                      <m:t>5.55</m:t>
                    </m:r>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m:t>
                        </m:r>
                      </m:sup>
                    </m:sSup>
                    <m:r>
                      <a:rPr lang="en-US" i="1">
                        <a:latin typeface="Cambria Math" panose="02040503050406030204" pitchFamily="18" charset="0"/>
                      </a:rPr>
                      <m:t> </m:t>
                    </m:r>
                  </m:oMath>
                </a14:m>
                <a:endParaRPr lang="en-ZA" dirty="0"/>
              </a:p>
              <a:p>
                <a:r>
                  <a:rPr lang="en-US" dirty="0"/>
                  <a:t>Maximum Distance = </a:t>
                </a:r>
                <a14:m>
                  <m:oMath xmlns:m="http://schemas.openxmlformats.org/officeDocument/2006/math">
                    <m:f>
                      <m:fPr>
                        <m:ctrlPr>
                          <a:rPr lang="en-ZA" i="1">
                            <a:latin typeface="Cambria Math" panose="02040503050406030204" pitchFamily="18" charset="0"/>
                          </a:rPr>
                        </m:ctrlPr>
                      </m:fPr>
                      <m:num>
                        <m:r>
                          <a:rPr lang="en-US" i="1">
                            <a:latin typeface="Cambria Math" panose="02040503050406030204" pitchFamily="18" charset="0"/>
                          </a:rPr>
                          <m:t>𝐹𝑠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𝑐</m:t>
                        </m:r>
                      </m:num>
                      <m:den>
                        <m:r>
                          <a:rPr lang="en-US" i="1">
                            <a:latin typeface="Cambria Math" panose="02040503050406030204" pitchFamily="18" charset="0"/>
                          </a:rPr>
                          <m:t>2</m:t>
                        </m:r>
                        <m:r>
                          <a:rPr lang="en-US" i="1">
                            <a:latin typeface="Cambria Math" panose="02040503050406030204" pitchFamily="18" charset="0"/>
                          </a:rPr>
                          <m:t>𝑆</m:t>
                        </m:r>
                      </m:den>
                    </m:f>
                    <m:r>
                      <a:rPr lang="en-US" i="1">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1.4 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3 </m:t>
                        </m:r>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8</m:t>
                            </m:r>
                          </m:sup>
                        </m:sSup>
                      </m:num>
                      <m:den>
                        <m:r>
                          <a:rPr lang="en-US" b="0" i="1" smtClean="0">
                            <a:latin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55.55 </m:t>
                        </m:r>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9</m:t>
                            </m:r>
                          </m:sup>
                        </m:sSup>
                      </m:den>
                    </m:f>
                    <m:r>
                      <a:rPr lang="en-US" b="0" i="1" smtClean="0">
                        <a:latin typeface="Cambria Math" panose="02040503050406030204" pitchFamily="18" charset="0"/>
                      </a:rPr>
                      <m:t>/2</m:t>
                    </m:r>
                  </m:oMath>
                </a14:m>
                <a:r>
                  <a:rPr lang="en-ZA" dirty="0"/>
                  <a:t> =1890 m /2 = 945 m</a:t>
                </a:r>
                <a:endParaRPr lang="en-US" b="0" i="1" dirty="0">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𝑐</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num>
                      <m:den>
                        <m:r>
                          <a:rPr lang="en-US" b="0" i="1" smtClean="0">
                            <a:latin typeface="Cambria Math" panose="02040503050406030204" pitchFamily="18" charset="0"/>
                            <a:ea typeface="Cambria Math" panose="02040503050406030204" pitchFamily="18" charset="0"/>
                          </a:rPr>
                          <m:t>9.54×</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m:t>
                            </m:r>
                          </m:sup>
                        </m:sSup>
                      </m:den>
                    </m:f>
                    <m:r>
                      <a:rPr lang="en-US" b="0" i="1" smtClean="0">
                        <a:latin typeface="Cambria Math" panose="02040503050406030204" pitchFamily="18" charset="0"/>
                        <a:ea typeface="Cambria Math" panose="02040503050406030204" pitchFamily="18" charset="0"/>
                      </a:rPr>
                      <m:t>=31.45×</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𝑉𝑚𝑎𝑥</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4 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𝑇𝑐h𝑖𝑟𝑝</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31.45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num>
                      <m:den>
                        <m:r>
                          <a:rPr lang="en-US" b="0" i="1" smtClean="0">
                            <a:latin typeface="Cambria Math" panose="02040503050406030204" pitchFamily="18" charset="0"/>
                            <a:ea typeface="Cambria Math" panose="02040503050406030204" pitchFamily="18" charset="0"/>
                          </a:rPr>
                          <m:t>4 ×1.68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=4.68 </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𝑠</m:t>
                    </m:r>
                  </m:oMath>
                </a14:m>
                <a:endParaRPr lang="en-ZA" dirty="0"/>
              </a:p>
              <a:p>
                <a14:m>
                  <m:oMath xmlns:m="http://schemas.openxmlformats.org/officeDocument/2006/math">
                    <m:r>
                      <a:rPr lang="en-US" b="0" i="1" smtClean="0">
                        <a:latin typeface="Cambria Math" panose="02040503050406030204" pitchFamily="18" charset="0"/>
                      </a:rPr>
                      <m:t>𝑉𝑟𝑒𝑠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𝑇𝑏𝑢𝑟𝑠𝑡</m:t>
                        </m:r>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31.45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num>
                      <m:den>
                        <m:r>
                          <a:rPr lang="en-US" b="0" i="1" smtClean="0">
                            <a:latin typeface="Cambria Math" panose="02040503050406030204" pitchFamily="18" charset="0"/>
                            <a:ea typeface="Cambria Math" panose="02040503050406030204" pitchFamily="18" charset="0"/>
                          </a:rPr>
                          <m:t>2 ×1.68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×256</m:t>
                        </m:r>
                      </m:den>
                    </m:f>
                    <m:r>
                      <a:rPr lang="en-US" b="0" i="0" smtClean="0">
                        <a:latin typeface="Cambria Math" panose="02040503050406030204" pitchFamily="18" charset="0"/>
                        <a:ea typeface="Cambria Math" panose="02040503050406030204" pitchFamily="18" charset="0"/>
                      </a:rPr>
                      <m:t>=36.56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b="0" i="0" smtClean="0">
                        <a:latin typeface="Cambria Math" panose="02040503050406030204" pitchFamily="18" charset="0"/>
                        <a:ea typeface="Cambria Math" panose="02040503050406030204" pitchFamily="18" charset="0"/>
                      </a:rPr>
                      <m:t> </m:t>
                    </m:r>
                  </m:oMath>
                </a14:m>
                <a:r>
                  <a:rPr lang="en-ZA"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71797"/>
                <a:ext cx="10515600" cy="4351338"/>
              </a:xfrm>
              <a:blipFill>
                <a:blip r:embed="rId2"/>
                <a:stretch>
                  <a:fillRect l="-1043" t="-140"/>
                </a:stretch>
              </a:blipFill>
            </p:spPr>
            <p:txBody>
              <a:bodyPr/>
              <a:lstStyle/>
              <a:p>
                <a:r>
                  <a:rPr lang="en-ZA">
                    <a:noFill/>
                  </a:rPr>
                  <a:t> </a:t>
                </a:r>
              </a:p>
            </p:txBody>
          </p:sp>
        </mc:Fallback>
      </mc:AlternateContent>
      <p:sp>
        <p:nvSpPr>
          <p:cNvPr id="5" name="TextBox 4"/>
          <p:cNvSpPr txBox="1"/>
          <p:nvPr/>
        </p:nvSpPr>
        <p:spPr>
          <a:xfrm>
            <a:off x="752031" y="6053228"/>
            <a:ext cx="10912978" cy="646331"/>
          </a:xfrm>
          <a:prstGeom prst="rect">
            <a:avLst/>
          </a:prstGeom>
          <a:noFill/>
        </p:spPr>
        <p:txBody>
          <a:bodyPr wrap="square" rtlCol="0">
            <a:spAutoFit/>
          </a:bodyPr>
          <a:lstStyle/>
          <a:p>
            <a:r>
              <a:rPr lang="en-US" dirty="0">
                <a:solidFill>
                  <a:srgbClr val="FF0000"/>
                </a:solidFill>
              </a:rPr>
              <a:t>The first 2 in the equation is round trip. The second divide is </a:t>
            </a:r>
            <a:r>
              <a:rPr lang="en-US" dirty="0" err="1">
                <a:solidFill>
                  <a:srgbClr val="FF0000"/>
                </a:solidFill>
              </a:rPr>
              <a:t>Nyquist</a:t>
            </a:r>
            <a:r>
              <a:rPr lang="en-US" dirty="0">
                <a:solidFill>
                  <a:srgbClr val="FF0000"/>
                </a:solidFill>
              </a:rPr>
              <a:t>. Because we sampling real.. The third is the 700kHz correction.  </a:t>
            </a:r>
            <a:endParaRPr lang="en-ZA" dirty="0">
              <a:solidFill>
                <a:srgbClr val="FF0000"/>
              </a:solidFill>
            </a:endParaRPr>
          </a:p>
        </p:txBody>
      </p:sp>
    </p:spTree>
    <p:extLst>
      <p:ext uri="{BB962C8B-B14F-4D97-AF65-F5344CB8AC3E}">
        <p14:creationId xmlns:p14="http://schemas.microsoft.com/office/powerpoint/2010/main" val="398870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Baseband Signal</a:t>
            </a:r>
            <a:endParaRPr lang="en-ZA" dirty="0"/>
          </a:p>
        </p:txBody>
      </p:sp>
      <p:sp>
        <p:nvSpPr>
          <p:cNvPr id="3" name="Content Placeholder 2"/>
          <p:cNvSpPr>
            <a:spLocks noGrp="1"/>
          </p:cNvSpPr>
          <p:nvPr>
            <p:ph idx="1"/>
          </p:nvPr>
        </p:nvSpPr>
        <p:spPr>
          <a:xfrm>
            <a:off x="838199" y="1420995"/>
            <a:ext cx="10625051" cy="4763674"/>
          </a:xfrm>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1400" dirty="0">
                <a:solidFill>
                  <a:schemeClr val="accent1"/>
                </a:solidFill>
              </a:rPr>
              <a:t>Transmit Signal </a:t>
            </a:r>
          </a:p>
          <a:p>
            <a:r>
              <a:rPr lang="en-US" sz="1400" dirty="0">
                <a:solidFill>
                  <a:schemeClr val="accent4"/>
                </a:solidFill>
              </a:rPr>
              <a:t>Received Signal</a:t>
            </a:r>
            <a:endParaRPr lang="en-ZA" sz="1400" dirty="0">
              <a:solidFill>
                <a:schemeClr val="accent4"/>
              </a:solidFill>
            </a:endParaRPr>
          </a:p>
        </p:txBody>
      </p:sp>
      <p:grpSp>
        <p:nvGrpSpPr>
          <p:cNvPr id="19" name="Group 18"/>
          <p:cNvGrpSpPr/>
          <p:nvPr/>
        </p:nvGrpSpPr>
        <p:grpSpPr>
          <a:xfrm>
            <a:off x="1720734" y="2369128"/>
            <a:ext cx="6899563" cy="1246909"/>
            <a:chOff x="1720735" y="2360815"/>
            <a:chExt cx="5577840" cy="872837"/>
          </a:xfrm>
        </p:grpSpPr>
        <p:cxnSp>
          <p:nvCxnSpPr>
            <p:cNvPr id="10" name="Straight Arrow Connector 9"/>
            <p:cNvCxnSpPr/>
            <p:nvPr/>
          </p:nvCxnSpPr>
          <p:spPr>
            <a:xfrm flipV="1">
              <a:off x="1729047" y="2360815"/>
              <a:ext cx="0" cy="872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720735" y="3233651"/>
              <a:ext cx="5577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1741298" y="2518755"/>
            <a:ext cx="1312762" cy="1099844"/>
            <a:chOff x="1729047" y="2468880"/>
            <a:chExt cx="734791" cy="764771"/>
          </a:xfrm>
        </p:grpSpPr>
        <p:cxnSp>
          <p:nvCxnSpPr>
            <p:cNvPr id="14" name="Straight Connector 13"/>
            <p:cNvCxnSpPr/>
            <p:nvPr/>
          </p:nvCxnSpPr>
          <p:spPr>
            <a:xfrm flipV="1">
              <a:off x="1729047" y="2468880"/>
              <a:ext cx="615142" cy="76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44189" y="2468880"/>
              <a:ext cx="119649" cy="7624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720733" y="4015044"/>
            <a:ext cx="6899563" cy="1246909"/>
            <a:chOff x="1720735" y="2360815"/>
            <a:chExt cx="5577840" cy="872837"/>
          </a:xfrm>
        </p:grpSpPr>
        <p:cxnSp>
          <p:nvCxnSpPr>
            <p:cNvPr id="44" name="Straight Arrow Connector 43"/>
            <p:cNvCxnSpPr/>
            <p:nvPr/>
          </p:nvCxnSpPr>
          <p:spPr>
            <a:xfrm flipV="1">
              <a:off x="1729047" y="2360815"/>
              <a:ext cx="0" cy="872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1720735" y="3233651"/>
              <a:ext cx="5577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7" name="Straight Connector 46"/>
          <p:cNvCxnSpPr/>
          <p:nvPr/>
        </p:nvCxnSpPr>
        <p:spPr>
          <a:xfrm>
            <a:off x="2061431" y="3291840"/>
            <a:ext cx="0" cy="1970112"/>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48" name="Straight Connector 47"/>
          <p:cNvCxnSpPr/>
          <p:nvPr/>
        </p:nvCxnSpPr>
        <p:spPr>
          <a:xfrm flipH="1">
            <a:off x="2827845" y="2576944"/>
            <a:ext cx="10958" cy="2685008"/>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sp>
        <p:nvSpPr>
          <p:cNvPr id="54" name="TextBox 53"/>
          <p:cNvSpPr txBox="1"/>
          <p:nvPr/>
        </p:nvSpPr>
        <p:spPr>
          <a:xfrm>
            <a:off x="961902" y="2248518"/>
            <a:ext cx="798092" cy="261610"/>
          </a:xfrm>
          <a:prstGeom prst="rect">
            <a:avLst/>
          </a:prstGeom>
          <a:noFill/>
        </p:spPr>
        <p:txBody>
          <a:bodyPr wrap="square" rtlCol="0">
            <a:spAutoFit/>
          </a:bodyPr>
          <a:lstStyle/>
          <a:p>
            <a:r>
              <a:rPr lang="en-US" sz="1100" dirty="0"/>
              <a:t>Frequency</a:t>
            </a:r>
            <a:endParaRPr lang="en-ZA" sz="1100" dirty="0"/>
          </a:p>
        </p:txBody>
      </p:sp>
      <p:sp>
        <p:nvSpPr>
          <p:cNvPr id="55" name="TextBox 54"/>
          <p:cNvSpPr txBox="1"/>
          <p:nvPr/>
        </p:nvSpPr>
        <p:spPr>
          <a:xfrm>
            <a:off x="8238607" y="3604747"/>
            <a:ext cx="798092" cy="261610"/>
          </a:xfrm>
          <a:prstGeom prst="rect">
            <a:avLst/>
          </a:prstGeom>
          <a:noFill/>
        </p:spPr>
        <p:txBody>
          <a:bodyPr wrap="square" rtlCol="0">
            <a:spAutoFit/>
          </a:bodyPr>
          <a:lstStyle/>
          <a:p>
            <a:r>
              <a:rPr lang="en-US" sz="1100" dirty="0"/>
              <a:t>Time</a:t>
            </a:r>
            <a:endParaRPr lang="en-ZA" sz="1100" dirty="0"/>
          </a:p>
        </p:txBody>
      </p:sp>
      <p:sp>
        <p:nvSpPr>
          <p:cNvPr id="56" name="TextBox 55"/>
          <p:cNvSpPr txBox="1"/>
          <p:nvPr/>
        </p:nvSpPr>
        <p:spPr>
          <a:xfrm>
            <a:off x="1026756" y="2885446"/>
            <a:ext cx="662669" cy="261610"/>
          </a:xfrm>
          <a:prstGeom prst="rect">
            <a:avLst/>
          </a:prstGeom>
          <a:noFill/>
        </p:spPr>
        <p:txBody>
          <a:bodyPr wrap="square" rtlCol="0">
            <a:spAutoFit/>
          </a:bodyPr>
          <a:lstStyle/>
          <a:p>
            <a:r>
              <a:rPr lang="en-US" sz="1100" dirty="0">
                <a:solidFill>
                  <a:schemeClr val="accent2"/>
                </a:solidFill>
              </a:rPr>
              <a:t>80 MHz</a:t>
            </a:r>
            <a:endParaRPr lang="en-ZA" sz="1100" dirty="0">
              <a:solidFill>
                <a:schemeClr val="accent2"/>
              </a:solidFill>
            </a:endParaRPr>
          </a:p>
        </p:txBody>
      </p:sp>
      <p:cxnSp>
        <p:nvCxnSpPr>
          <p:cNvPr id="58" name="Straight Arrow Connector 57"/>
          <p:cNvCxnSpPr/>
          <p:nvPr/>
        </p:nvCxnSpPr>
        <p:spPr>
          <a:xfrm flipV="1">
            <a:off x="1597985" y="2518999"/>
            <a:ext cx="0" cy="10857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2923938" y="3560668"/>
            <a:ext cx="662669" cy="230832"/>
          </a:xfrm>
          <a:prstGeom prst="rect">
            <a:avLst/>
          </a:prstGeom>
          <a:noFill/>
        </p:spPr>
        <p:txBody>
          <a:bodyPr wrap="square" rtlCol="0">
            <a:spAutoFit/>
          </a:bodyPr>
          <a:lstStyle/>
          <a:p>
            <a:r>
              <a:rPr lang="en-US" sz="900" dirty="0">
                <a:solidFill>
                  <a:schemeClr val="accent2"/>
                </a:solidFill>
              </a:rPr>
              <a:t>1.68ms</a:t>
            </a:r>
            <a:endParaRPr lang="en-ZA" sz="900" dirty="0">
              <a:solidFill>
                <a:schemeClr val="accent2"/>
              </a:solidFill>
            </a:endParaRPr>
          </a:p>
        </p:txBody>
      </p:sp>
      <p:sp>
        <p:nvSpPr>
          <p:cNvPr id="60" name="TextBox 59"/>
          <p:cNvSpPr txBox="1"/>
          <p:nvPr/>
        </p:nvSpPr>
        <p:spPr>
          <a:xfrm>
            <a:off x="2038653" y="3898486"/>
            <a:ext cx="662669" cy="230832"/>
          </a:xfrm>
          <a:prstGeom prst="rect">
            <a:avLst/>
          </a:prstGeom>
          <a:noFill/>
        </p:spPr>
        <p:txBody>
          <a:bodyPr wrap="square" rtlCol="0">
            <a:spAutoFit/>
          </a:bodyPr>
          <a:lstStyle/>
          <a:p>
            <a:r>
              <a:rPr lang="en-US" sz="900" dirty="0">
                <a:solidFill>
                  <a:schemeClr val="accent2"/>
                </a:solidFill>
              </a:rPr>
              <a:t>1.44ms</a:t>
            </a:r>
            <a:endParaRPr lang="en-ZA" sz="900" dirty="0">
              <a:solidFill>
                <a:schemeClr val="accent2"/>
              </a:solidFill>
            </a:endParaRPr>
          </a:p>
        </p:txBody>
      </p:sp>
      <p:sp>
        <p:nvSpPr>
          <p:cNvPr id="61" name="TextBox 60"/>
          <p:cNvSpPr txBox="1"/>
          <p:nvPr/>
        </p:nvSpPr>
        <p:spPr>
          <a:xfrm>
            <a:off x="956705" y="3971194"/>
            <a:ext cx="798092" cy="430887"/>
          </a:xfrm>
          <a:prstGeom prst="rect">
            <a:avLst/>
          </a:prstGeom>
          <a:noFill/>
        </p:spPr>
        <p:txBody>
          <a:bodyPr wrap="square" rtlCol="0">
            <a:spAutoFit/>
          </a:bodyPr>
          <a:lstStyle/>
          <a:p>
            <a:r>
              <a:rPr lang="en-US" sz="1100" dirty="0"/>
              <a:t>Beat frequency</a:t>
            </a:r>
            <a:endParaRPr lang="en-ZA" sz="1100" dirty="0"/>
          </a:p>
        </p:txBody>
      </p:sp>
      <p:sp>
        <p:nvSpPr>
          <p:cNvPr id="62" name="TextBox 61"/>
          <p:cNvSpPr txBox="1"/>
          <p:nvPr/>
        </p:nvSpPr>
        <p:spPr>
          <a:xfrm>
            <a:off x="8238607" y="5270266"/>
            <a:ext cx="798092" cy="261610"/>
          </a:xfrm>
          <a:prstGeom prst="rect">
            <a:avLst/>
          </a:prstGeom>
          <a:noFill/>
        </p:spPr>
        <p:txBody>
          <a:bodyPr wrap="square" rtlCol="0">
            <a:spAutoFit/>
          </a:bodyPr>
          <a:lstStyle/>
          <a:p>
            <a:r>
              <a:rPr lang="en-US" sz="1100" dirty="0"/>
              <a:t>Time</a:t>
            </a:r>
            <a:endParaRPr lang="en-ZA" sz="1100" dirty="0"/>
          </a:p>
        </p:txBody>
      </p:sp>
      <mc:AlternateContent xmlns:mc="http://schemas.openxmlformats.org/markup-compatibility/2006">
        <mc:Choice xmlns:a14="http://schemas.microsoft.com/office/drawing/2010/main" Requires="a14">
          <p:sp>
            <p:nvSpPr>
              <p:cNvPr id="63" name="TextBox 62"/>
              <p:cNvSpPr txBox="1"/>
              <p:nvPr/>
            </p:nvSpPr>
            <p:spPr>
              <a:xfrm>
                <a:off x="8961884" y="1704441"/>
                <a:ext cx="2876204" cy="2685351"/>
              </a:xfrm>
              <a:prstGeom prst="rect">
                <a:avLst/>
              </a:prstGeom>
              <a:noFill/>
            </p:spPr>
            <p:txBody>
              <a:bodyPr wrap="square" rtlCol="0">
                <a:spAutoFit/>
              </a:bodyPr>
              <a:lstStyle/>
              <a:p>
                <a14:m>
                  <m:oMath xmlns:m="http://schemas.openxmlformats.org/officeDocument/2006/math">
                    <m:r>
                      <m:rPr>
                        <m:sty m:val="p"/>
                      </m:rPr>
                      <a:rPr lang="el-GR" sz="1400" b="0" i="1" smtClean="0">
                        <a:solidFill>
                          <a:schemeClr val="accent6"/>
                        </a:solidFill>
                        <a:latin typeface="Cambria Math" panose="02040503050406030204" pitchFamily="18" charset="0"/>
                        <a:ea typeface="Cambria Math" panose="02040503050406030204" pitchFamily="18" charset="0"/>
                      </a:rPr>
                      <m:t>τ</m:t>
                    </m:r>
                    <m:r>
                      <a:rPr lang="en-US" sz="1400" b="0" i="1" smtClean="0">
                        <a:solidFill>
                          <a:schemeClr val="accent6"/>
                        </a:solidFill>
                        <a:latin typeface="Cambria Math" panose="02040503050406030204" pitchFamily="18" charset="0"/>
                      </a:rPr>
                      <m:t>= </m:t>
                    </m:r>
                    <m:f>
                      <m:fPr>
                        <m:ctrlPr>
                          <a:rPr lang="en-US" sz="1400" b="0" i="1" smtClean="0">
                            <a:solidFill>
                              <a:schemeClr val="accent6"/>
                            </a:solidFill>
                            <a:latin typeface="Cambria Math" panose="02040503050406030204" pitchFamily="18" charset="0"/>
                          </a:rPr>
                        </m:ctrlPr>
                      </m:fPr>
                      <m:num>
                        <m:r>
                          <a:rPr lang="en-US" sz="1400" b="0" i="1" smtClean="0">
                            <a:solidFill>
                              <a:schemeClr val="accent6"/>
                            </a:solidFill>
                            <a:latin typeface="Cambria Math" panose="02040503050406030204" pitchFamily="18" charset="0"/>
                          </a:rPr>
                          <m:t>2</m:t>
                        </m:r>
                        <m:r>
                          <a:rPr lang="en-US" sz="1400" b="0" i="1" smtClean="0">
                            <a:solidFill>
                              <a:schemeClr val="accent6"/>
                            </a:solidFill>
                            <a:latin typeface="Cambria Math" panose="02040503050406030204" pitchFamily="18" charset="0"/>
                          </a:rPr>
                          <m:t>𝑑</m:t>
                        </m:r>
                      </m:num>
                      <m:den>
                        <m:r>
                          <a:rPr lang="en-US" sz="1400" b="0" i="1" smtClean="0">
                            <a:solidFill>
                              <a:schemeClr val="accent6"/>
                            </a:solidFill>
                            <a:latin typeface="Cambria Math" panose="02040503050406030204" pitchFamily="18" charset="0"/>
                          </a:rPr>
                          <m:t>𝑐</m:t>
                        </m:r>
                      </m:den>
                    </m:f>
                  </m:oMath>
                </a14:m>
                <a:r>
                  <a:rPr lang="en-US" sz="1400" dirty="0">
                    <a:solidFill>
                      <a:schemeClr val="accent6"/>
                    </a:solidFill>
                  </a:rPr>
                  <a:t>   </a:t>
                </a:r>
              </a:p>
              <a:p>
                <a14:m>
                  <m:oMath xmlns:m="http://schemas.openxmlformats.org/officeDocument/2006/math">
                    <m:r>
                      <a:rPr lang="el-GR" sz="1400" i="1" smtClean="0">
                        <a:solidFill>
                          <a:schemeClr val="accent6"/>
                        </a:solidFill>
                        <a:latin typeface="Cambria Math" panose="02040503050406030204" pitchFamily="18" charset="0"/>
                        <a:ea typeface="Cambria Math" panose="02040503050406030204" pitchFamily="18" charset="0"/>
                      </a:rPr>
                      <m:t>∆</m:t>
                    </m:r>
                    <m:r>
                      <a:rPr lang="en-US" sz="1400" b="0" i="1" smtClean="0">
                        <a:solidFill>
                          <a:schemeClr val="accent6"/>
                        </a:solidFill>
                        <a:latin typeface="Cambria Math" panose="02040503050406030204" pitchFamily="18" charset="0"/>
                        <a:ea typeface="Cambria Math" panose="02040503050406030204" pitchFamily="18" charset="0"/>
                      </a:rPr>
                      <m:t>𝑓</m:t>
                    </m:r>
                    <m:r>
                      <a:rPr lang="en-US" sz="1400" b="0" i="1">
                        <a:solidFill>
                          <a:schemeClr val="accent6"/>
                        </a:solidFill>
                        <a:latin typeface="Cambria Math" panose="02040503050406030204" pitchFamily="18" charset="0"/>
                      </a:rPr>
                      <m:t> </m:t>
                    </m:r>
                    <m:r>
                      <a:rPr lang="en-US" sz="1400" i="1">
                        <a:solidFill>
                          <a:schemeClr val="accent6"/>
                        </a:solidFill>
                        <a:latin typeface="Cambria Math" panose="02040503050406030204" pitchFamily="18" charset="0"/>
                      </a:rPr>
                      <m:t>= </m:t>
                    </m:r>
                    <m:f>
                      <m:fPr>
                        <m:ctrlPr>
                          <a:rPr lang="en-US" sz="1400" i="1">
                            <a:solidFill>
                              <a:schemeClr val="accent6"/>
                            </a:solidFill>
                            <a:latin typeface="Cambria Math" panose="02040503050406030204" pitchFamily="18" charset="0"/>
                          </a:rPr>
                        </m:ctrlPr>
                      </m:fPr>
                      <m:num>
                        <m:r>
                          <a:rPr lang="en-US" sz="1400" i="1">
                            <a:solidFill>
                              <a:schemeClr val="accent6"/>
                            </a:solidFill>
                            <a:latin typeface="Cambria Math" panose="02040503050406030204" pitchFamily="18" charset="0"/>
                          </a:rPr>
                          <m:t>2</m:t>
                        </m:r>
                        <m:r>
                          <a:rPr lang="en-US" sz="1400" i="1">
                            <a:solidFill>
                              <a:schemeClr val="accent6"/>
                            </a:solidFill>
                            <a:latin typeface="Cambria Math" panose="02040503050406030204" pitchFamily="18" charset="0"/>
                          </a:rPr>
                          <m:t>𝑆</m:t>
                        </m:r>
                        <m:r>
                          <a:rPr lang="en-US" sz="1400" i="1">
                            <a:solidFill>
                              <a:schemeClr val="accent6"/>
                            </a:solidFill>
                            <a:latin typeface="Cambria Math" panose="02040503050406030204" pitchFamily="18" charset="0"/>
                            <a:ea typeface="Cambria Math" panose="02040503050406030204" pitchFamily="18" charset="0"/>
                          </a:rPr>
                          <m:t>∆</m:t>
                        </m:r>
                        <m:r>
                          <a:rPr lang="en-US" sz="1400" i="1">
                            <a:solidFill>
                              <a:schemeClr val="accent6"/>
                            </a:solidFill>
                            <a:latin typeface="Cambria Math" panose="02040503050406030204" pitchFamily="18" charset="0"/>
                          </a:rPr>
                          <m:t>𝑑</m:t>
                        </m:r>
                      </m:num>
                      <m:den>
                        <m:r>
                          <a:rPr lang="en-US" sz="1400" i="1">
                            <a:solidFill>
                              <a:schemeClr val="accent6"/>
                            </a:solidFill>
                            <a:latin typeface="Cambria Math" panose="02040503050406030204" pitchFamily="18" charset="0"/>
                          </a:rPr>
                          <m:t>𝑐</m:t>
                        </m:r>
                      </m:den>
                    </m:f>
                  </m:oMath>
                </a14:m>
                <a:r>
                  <a:rPr lang="en-US" sz="1400" dirty="0">
                    <a:solidFill>
                      <a:srgbClr val="FF0000"/>
                    </a:solidFill>
                  </a:rPr>
                  <a:t>  </a:t>
                </a:r>
              </a:p>
              <a:p>
                <a:endParaRPr lang="en-US" sz="1400" dirty="0">
                  <a:solidFill>
                    <a:srgbClr val="FF0000"/>
                  </a:solidFill>
                </a:endParaRPr>
              </a:p>
              <a:p>
                <a:r>
                  <a:rPr lang="en-US" sz="1400" dirty="0"/>
                  <a:t>An observation window of Tc, can separate frequency components that are separated by more than 1/Tc Hz.</a:t>
                </a:r>
              </a:p>
              <a:p>
                <a:endParaRPr lang="en-US" sz="1400" dirty="0"/>
              </a:p>
              <a:p>
                <a14:m>
                  <m:oMath xmlns:m="http://schemas.openxmlformats.org/officeDocument/2006/math">
                    <m:r>
                      <a:rPr lang="el-GR" sz="1400" i="1">
                        <a:solidFill>
                          <a:schemeClr val="accent6"/>
                        </a:solidFill>
                        <a:latin typeface="Cambria Math" panose="02040503050406030204" pitchFamily="18" charset="0"/>
                        <a:ea typeface="Cambria Math" panose="02040503050406030204" pitchFamily="18" charset="0"/>
                      </a:rPr>
                      <m:t>∆</m:t>
                    </m:r>
                    <m:r>
                      <a:rPr lang="en-US" sz="1400" i="1">
                        <a:solidFill>
                          <a:schemeClr val="accent6"/>
                        </a:solidFill>
                        <a:latin typeface="Cambria Math" panose="02040503050406030204" pitchFamily="18" charset="0"/>
                        <a:ea typeface="Cambria Math" panose="02040503050406030204" pitchFamily="18" charset="0"/>
                      </a:rPr>
                      <m:t>𝑓</m:t>
                    </m:r>
                    <m:r>
                      <a:rPr lang="en-US" sz="1400" b="0" i="1" smtClean="0">
                        <a:solidFill>
                          <a:schemeClr val="accent6"/>
                        </a:solidFill>
                        <a:latin typeface="Cambria Math" panose="02040503050406030204" pitchFamily="18" charset="0"/>
                        <a:ea typeface="Cambria Math" panose="02040503050406030204" pitchFamily="18" charset="0"/>
                      </a:rPr>
                      <m:t> &gt; </m:t>
                    </m:r>
                    <m:f>
                      <m:fPr>
                        <m:ctrlPr>
                          <a:rPr lang="en-US" sz="1400" b="0" i="1" smtClean="0">
                            <a:solidFill>
                              <a:schemeClr val="accent6"/>
                            </a:solidFill>
                            <a:latin typeface="Cambria Math" panose="02040503050406030204" pitchFamily="18" charset="0"/>
                            <a:ea typeface="Cambria Math" panose="02040503050406030204" pitchFamily="18" charset="0"/>
                          </a:rPr>
                        </m:ctrlPr>
                      </m:fPr>
                      <m:num>
                        <m:r>
                          <a:rPr lang="en-US" sz="1400" b="0" i="1" smtClean="0">
                            <a:solidFill>
                              <a:schemeClr val="accent6"/>
                            </a:solidFill>
                            <a:latin typeface="Cambria Math" panose="02040503050406030204" pitchFamily="18" charset="0"/>
                            <a:ea typeface="Cambria Math" panose="02040503050406030204" pitchFamily="18" charset="0"/>
                          </a:rPr>
                          <m:t>1</m:t>
                        </m:r>
                      </m:num>
                      <m:den>
                        <m:r>
                          <a:rPr lang="en-US" sz="1400" b="0" i="1" smtClean="0">
                            <a:solidFill>
                              <a:schemeClr val="accent6"/>
                            </a:solidFill>
                            <a:latin typeface="Cambria Math" panose="02040503050406030204" pitchFamily="18" charset="0"/>
                            <a:ea typeface="Cambria Math" panose="02040503050406030204" pitchFamily="18" charset="0"/>
                          </a:rPr>
                          <m:t>𝑇𝑐</m:t>
                        </m:r>
                      </m:den>
                    </m:f>
                    <m:r>
                      <a:rPr lang="en-US" sz="1400" b="0" i="1" smtClean="0">
                        <a:solidFill>
                          <a:schemeClr val="accent6"/>
                        </a:solidFill>
                        <a:latin typeface="Cambria Math" panose="02040503050406030204" pitchFamily="18" charset="0"/>
                        <a:ea typeface="Cambria Math" panose="02040503050406030204" pitchFamily="18" charset="0"/>
                      </a:rPr>
                      <m:t> →</m:t>
                    </m:r>
                    <m:f>
                      <m:fPr>
                        <m:ctrlPr>
                          <a:rPr lang="en-US" sz="1400" i="1">
                            <a:solidFill>
                              <a:schemeClr val="accent6"/>
                            </a:solidFill>
                            <a:latin typeface="Cambria Math" panose="02040503050406030204" pitchFamily="18" charset="0"/>
                          </a:rPr>
                        </m:ctrlPr>
                      </m:fPr>
                      <m:num>
                        <m:r>
                          <a:rPr lang="en-US" sz="1400" i="1">
                            <a:solidFill>
                              <a:schemeClr val="accent6"/>
                            </a:solidFill>
                            <a:latin typeface="Cambria Math" panose="02040503050406030204" pitchFamily="18" charset="0"/>
                          </a:rPr>
                          <m:t>2</m:t>
                        </m:r>
                        <m:r>
                          <a:rPr lang="en-US" sz="1400" i="1">
                            <a:solidFill>
                              <a:schemeClr val="accent6"/>
                            </a:solidFill>
                            <a:latin typeface="Cambria Math" panose="02040503050406030204" pitchFamily="18" charset="0"/>
                          </a:rPr>
                          <m:t>𝑆</m:t>
                        </m:r>
                        <m:r>
                          <a:rPr lang="en-US" sz="1400" i="1">
                            <a:solidFill>
                              <a:schemeClr val="accent6"/>
                            </a:solidFill>
                            <a:latin typeface="Cambria Math" panose="02040503050406030204" pitchFamily="18" charset="0"/>
                            <a:ea typeface="Cambria Math" panose="02040503050406030204" pitchFamily="18" charset="0"/>
                          </a:rPr>
                          <m:t>∆</m:t>
                        </m:r>
                        <m:r>
                          <a:rPr lang="en-US" sz="1400" i="1">
                            <a:solidFill>
                              <a:schemeClr val="accent6"/>
                            </a:solidFill>
                            <a:latin typeface="Cambria Math" panose="02040503050406030204" pitchFamily="18" charset="0"/>
                          </a:rPr>
                          <m:t>𝑑</m:t>
                        </m:r>
                      </m:num>
                      <m:den>
                        <m:r>
                          <a:rPr lang="en-US" sz="1400" i="1">
                            <a:solidFill>
                              <a:schemeClr val="accent6"/>
                            </a:solidFill>
                            <a:latin typeface="Cambria Math" panose="02040503050406030204" pitchFamily="18" charset="0"/>
                          </a:rPr>
                          <m:t>𝑐</m:t>
                        </m:r>
                      </m:den>
                    </m:f>
                    <m:r>
                      <a:rPr lang="en-US" sz="1400" b="0" i="1">
                        <a:solidFill>
                          <a:schemeClr val="accent6"/>
                        </a:solidFill>
                        <a:latin typeface="Cambria Math" panose="02040503050406030204" pitchFamily="18" charset="0"/>
                      </a:rPr>
                      <m:t> </m:t>
                    </m:r>
                    <m:r>
                      <a:rPr lang="en-US" sz="1400" b="0" i="1" smtClean="0">
                        <a:solidFill>
                          <a:schemeClr val="accent6"/>
                        </a:solidFill>
                        <a:latin typeface="Cambria Math" panose="02040503050406030204" pitchFamily="18" charset="0"/>
                      </a:rPr>
                      <m:t>𝑎𝑛𝑑</m:t>
                    </m:r>
                    <m:r>
                      <a:rPr lang="en-US" sz="1400" b="0" i="1" smtClean="0">
                        <a:solidFill>
                          <a:schemeClr val="accent6"/>
                        </a:solidFill>
                        <a:latin typeface="Cambria Math" panose="02040503050406030204" pitchFamily="18" charset="0"/>
                      </a:rPr>
                      <m:t> </m:t>
                    </m:r>
                    <m:r>
                      <a:rPr lang="en-US" sz="1400" b="0" i="1" smtClean="0">
                        <a:solidFill>
                          <a:schemeClr val="accent6"/>
                        </a:solidFill>
                        <a:latin typeface="Cambria Math" panose="02040503050406030204" pitchFamily="18" charset="0"/>
                      </a:rPr>
                      <m:t>𝑆</m:t>
                    </m:r>
                    <m:r>
                      <a:rPr lang="en-US" sz="1400" b="0" i="1" smtClean="0">
                        <a:solidFill>
                          <a:schemeClr val="accent6"/>
                        </a:solidFill>
                        <a:latin typeface="Cambria Math" panose="02040503050406030204" pitchFamily="18" charset="0"/>
                      </a:rPr>
                      <m:t>= </m:t>
                    </m:r>
                    <m:f>
                      <m:fPr>
                        <m:ctrlPr>
                          <a:rPr lang="en-US" sz="1400" b="0" i="1" smtClean="0">
                            <a:solidFill>
                              <a:schemeClr val="accent6"/>
                            </a:solidFill>
                            <a:latin typeface="Cambria Math" panose="02040503050406030204" pitchFamily="18" charset="0"/>
                          </a:rPr>
                        </m:ctrlPr>
                      </m:fPr>
                      <m:num>
                        <m:r>
                          <a:rPr lang="en-US" sz="1400" b="0" i="1" smtClean="0">
                            <a:solidFill>
                              <a:schemeClr val="accent6"/>
                            </a:solidFill>
                            <a:latin typeface="Cambria Math" panose="02040503050406030204" pitchFamily="18" charset="0"/>
                          </a:rPr>
                          <m:t>𝐵</m:t>
                        </m:r>
                      </m:num>
                      <m:den>
                        <m:r>
                          <a:rPr lang="en-US" sz="1400" b="0" i="1" smtClean="0">
                            <a:solidFill>
                              <a:schemeClr val="accent6"/>
                            </a:solidFill>
                            <a:latin typeface="Cambria Math" panose="02040503050406030204" pitchFamily="18" charset="0"/>
                          </a:rPr>
                          <m:t>𝑇𝑐</m:t>
                        </m:r>
                      </m:den>
                    </m:f>
                  </m:oMath>
                </a14:m>
                <a:r>
                  <a:rPr lang="en-US" sz="1400" dirty="0"/>
                  <a:t> </a:t>
                </a:r>
              </a:p>
              <a:p>
                <a:endParaRPr lang="en-US" sz="1400" i="1" dirty="0">
                  <a:solidFill>
                    <a:schemeClr val="accent6"/>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l-GR" sz="1400" i="1">
                          <a:solidFill>
                            <a:schemeClr val="accent6"/>
                          </a:solidFill>
                          <a:latin typeface="Cambria Math" panose="02040503050406030204" pitchFamily="18" charset="0"/>
                          <a:ea typeface="Cambria Math" panose="02040503050406030204" pitchFamily="18" charset="0"/>
                        </a:rPr>
                        <m:t>∆</m:t>
                      </m:r>
                      <m:r>
                        <a:rPr lang="en-US" sz="1400" b="0" i="1" smtClean="0">
                          <a:solidFill>
                            <a:schemeClr val="accent6"/>
                          </a:solidFill>
                          <a:latin typeface="Cambria Math" panose="02040503050406030204" pitchFamily="18" charset="0"/>
                          <a:ea typeface="Cambria Math" panose="02040503050406030204" pitchFamily="18" charset="0"/>
                        </a:rPr>
                        <m:t>𝑑</m:t>
                      </m:r>
                      <m:r>
                        <a:rPr lang="en-US" sz="1400" b="0" i="1" smtClean="0">
                          <a:solidFill>
                            <a:schemeClr val="accent6"/>
                          </a:solidFill>
                          <a:latin typeface="Cambria Math" panose="02040503050406030204" pitchFamily="18" charset="0"/>
                          <a:ea typeface="Cambria Math" panose="02040503050406030204" pitchFamily="18" charset="0"/>
                        </a:rPr>
                        <m:t>= </m:t>
                      </m:r>
                      <m:f>
                        <m:fPr>
                          <m:ctrlPr>
                            <a:rPr lang="en-US" sz="1400" b="0" i="1" smtClean="0">
                              <a:solidFill>
                                <a:schemeClr val="accent6"/>
                              </a:solidFill>
                              <a:latin typeface="Cambria Math" panose="02040503050406030204" pitchFamily="18" charset="0"/>
                              <a:ea typeface="Cambria Math" panose="02040503050406030204" pitchFamily="18" charset="0"/>
                            </a:rPr>
                          </m:ctrlPr>
                        </m:fPr>
                        <m:num>
                          <m:r>
                            <a:rPr lang="en-US" sz="1400" b="0" i="1" smtClean="0">
                              <a:solidFill>
                                <a:schemeClr val="accent6"/>
                              </a:solidFill>
                              <a:latin typeface="Cambria Math" panose="02040503050406030204" pitchFamily="18" charset="0"/>
                              <a:ea typeface="Cambria Math" panose="02040503050406030204" pitchFamily="18" charset="0"/>
                            </a:rPr>
                            <m:t>𝑐</m:t>
                          </m:r>
                        </m:num>
                        <m:den>
                          <m:r>
                            <a:rPr lang="en-US" sz="1400" b="0" i="1" smtClean="0">
                              <a:solidFill>
                                <a:schemeClr val="accent6"/>
                              </a:solidFill>
                              <a:latin typeface="Cambria Math" panose="02040503050406030204" pitchFamily="18" charset="0"/>
                              <a:ea typeface="Cambria Math" panose="02040503050406030204" pitchFamily="18" charset="0"/>
                            </a:rPr>
                            <m:t>2</m:t>
                          </m:r>
                          <m:r>
                            <a:rPr lang="en-US" sz="1400" b="0" i="1" smtClean="0">
                              <a:solidFill>
                                <a:schemeClr val="accent6"/>
                              </a:solidFill>
                              <a:latin typeface="Cambria Math" panose="02040503050406030204" pitchFamily="18" charset="0"/>
                              <a:ea typeface="Cambria Math" panose="02040503050406030204" pitchFamily="18" charset="0"/>
                            </a:rPr>
                            <m:t>𝐵</m:t>
                          </m:r>
                        </m:den>
                      </m:f>
                    </m:oMath>
                  </m:oMathPara>
                </a14:m>
                <a:endParaRPr lang="en-ZA" sz="1400" dirty="0">
                  <a:solidFill>
                    <a:srgbClr val="FF0000"/>
                  </a:solidFill>
                </a:endParaRPr>
              </a:p>
            </p:txBody>
          </p:sp>
        </mc:Choice>
        <mc:Fallback>
          <p:sp>
            <p:nvSpPr>
              <p:cNvPr id="63" name="TextBox 62"/>
              <p:cNvSpPr txBox="1">
                <a:spLocks noRot="1" noChangeAspect="1" noMove="1" noResize="1" noEditPoints="1" noAdjustHandles="1" noChangeArrowheads="1" noChangeShapeType="1" noTextEdit="1"/>
              </p:cNvSpPr>
              <p:nvPr/>
            </p:nvSpPr>
            <p:spPr>
              <a:xfrm>
                <a:off x="8961884" y="1704441"/>
                <a:ext cx="2876204" cy="2685351"/>
              </a:xfrm>
              <a:prstGeom prst="rect">
                <a:avLst/>
              </a:prstGeom>
              <a:blipFill>
                <a:blip r:embed="rId2"/>
                <a:stretch>
                  <a:fillRect l="-636" r="-1271"/>
                </a:stretch>
              </a:blipFill>
            </p:spPr>
            <p:txBody>
              <a:bodyPr/>
              <a:lstStyle/>
              <a:p>
                <a:r>
                  <a:rPr lang="en-ZA">
                    <a:noFill/>
                  </a:rPr>
                  <a:t> </a:t>
                </a:r>
              </a:p>
            </p:txBody>
          </p:sp>
        </mc:Fallback>
      </mc:AlternateContent>
      <p:cxnSp>
        <p:nvCxnSpPr>
          <p:cNvPr id="67" name="Straight Connector 66"/>
          <p:cNvCxnSpPr/>
          <p:nvPr/>
        </p:nvCxnSpPr>
        <p:spPr>
          <a:xfrm>
            <a:off x="1731015" y="5245004"/>
            <a:ext cx="320134"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2052710" y="3086283"/>
            <a:ext cx="237486" cy="217733"/>
            <a:chOff x="2061431" y="3010574"/>
            <a:chExt cx="329229" cy="281266"/>
          </a:xfrm>
        </p:grpSpPr>
        <p:cxnSp>
          <p:nvCxnSpPr>
            <p:cNvPr id="82" name="Straight Connector 81"/>
            <p:cNvCxnSpPr/>
            <p:nvPr/>
          </p:nvCxnSpPr>
          <p:spPr>
            <a:xfrm>
              <a:off x="2061431" y="3291840"/>
              <a:ext cx="3160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3" name="Straight Connector 82"/>
            <p:cNvCxnSpPr/>
            <p:nvPr/>
          </p:nvCxnSpPr>
          <p:spPr>
            <a:xfrm flipH="1" flipV="1">
              <a:off x="2383044" y="3010574"/>
              <a:ext cx="7616" cy="281265"/>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93" name="TextBox 92"/>
          <p:cNvSpPr txBox="1"/>
          <p:nvPr/>
        </p:nvSpPr>
        <p:spPr>
          <a:xfrm>
            <a:off x="2977821" y="3370371"/>
            <a:ext cx="383467" cy="261610"/>
          </a:xfrm>
          <a:prstGeom prst="rect">
            <a:avLst/>
          </a:prstGeom>
          <a:noFill/>
        </p:spPr>
        <p:txBody>
          <a:bodyPr wrap="square" rtlCol="0">
            <a:spAutoFit/>
          </a:bodyPr>
          <a:lstStyle/>
          <a:p>
            <a:r>
              <a:rPr lang="en-US" sz="1100" dirty="0">
                <a:solidFill>
                  <a:schemeClr val="accent6"/>
                </a:solidFill>
              </a:rPr>
              <a:t> ∆t </a:t>
            </a:r>
            <a:endParaRPr lang="en-ZA" sz="1100" dirty="0">
              <a:solidFill>
                <a:schemeClr val="accent6"/>
              </a:solidFill>
            </a:endParaRPr>
          </a:p>
        </p:txBody>
      </p:sp>
      <p:sp>
        <p:nvSpPr>
          <p:cNvPr id="94" name="TextBox 93"/>
          <p:cNvSpPr txBox="1"/>
          <p:nvPr/>
        </p:nvSpPr>
        <p:spPr>
          <a:xfrm>
            <a:off x="2947179" y="3003920"/>
            <a:ext cx="355528" cy="261610"/>
          </a:xfrm>
          <a:prstGeom prst="rect">
            <a:avLst/>
          </a:prstGeom>
          <a:noFill/>
        </p:spPr>
        <p:txBody>
          <a:bodyPr wrap="square" rtlCol="0">
            <a:spAutoFit/>
          </a:bodyPr>
          <a:lstStyle/>
          <a:p>
            <a:r>
              <a:rPr lang="en-US" sz="1100" dirty="0">
                <a:solidFill>
                  <a:schemeClr val="accent6"/>
                </a:solidFill>
              </a:rPr>
              <a:t> ∆f </a:t>
            </a:r>
            <a:endParaRPr lang="en-ZA" sz="1100" dirty="0">
              <a:solidFill>
                <a:schemeClr val="accent6"/>
              </a:solidFill>
            </a:endParaRPr>
          </a:p>
        </p:txBody>
      </p:sp>
      <p:sp>
        <p:nvSpPr>
          <p:cNvPr id="95" name="TextBox 94"/>
          <p:cNvSpPr txBox="1"/>
          <p:nvPr/>
        </p:nvSpPr>
        <p:spPr>
          <a:xfrm>
            <a:off x="1949921" y="2985572"/>
            <a:ext cx="353143" cy="261610"/>
          </a:xfrm>
          <a:prstGeom prst="rect">
            <a:avLst/>
          </a:prstGeom>
          <a:noFill/>
        </p:spPr>
        <p:txBody>
          <a:bodyPr wrap="square" rtlCol="0">
            <a:spAutoFit/>
          </a:bodyPr>
          <a:lstStyle/>
          <a:p>
            <a:r>
              <a:rPr lang="en-US" sz="1100" dirty="0">
                <a:solidFill>
                  <a:schemeClr val="accent6"/>
                </a:solidFill>
              </a:rPr>
              <a:t>  S</a:t>
            </a:r>
            <a:endParaRPr lang="en-ZA" sz="1100" dirty="0">
              <a:solidFill>
                <a:schemeClr val="accent6"/>
              </a:solidFill>
            </a:endParaRPr>
          </a:p>
        </p:txBody>
      </p:sp>
      <p:sp>
        <p:nvSpPr>
          <p:cNvPr id="96" name="TextBox 95"/>
          <p:cNvSpPr txBox="1"/>
          <p:nvPr/>
        </p:nvSpPr>
        <p:spPr>
          <a:xfrm>
            <a:off x="1783314" y="3607079"/>
            <a:ext cx="256437" cy="261610"/>
          </a:xfrm>
          <a:prstGeom prst="rect">
            <a:avLst/>
          </a:prstGeom>
          <a:noFill/>
        </p:spPr>
        <p:txBody>
          <a:bodyPr wrap="square" rtlCol="0">
            <a:spAutoFit/>
          </a:bodyPr>
          <a:lstStyle/>
          <a:p>
            <a:r>
              <a:rPr lang="el-GR" sz="1100" dirty="0">
                <a:solidFill>
                  <a:schemeClr val="accent6"/>
                </a:solidFill>
              </a:rPr>
              <a:t>τ</a:t>
            </a:r>
            <a:r>
              <a:rPr lang="en-US" sz="1100" dirty="0">
                <a:solidFill>
                  <a:schemeClr val="accent6"/>
                </a:solidFill>
              </a:rPr>
              <a:t>   </a:t>
            </a:r>
            <a:endParaRPr lang="en-ZA" sz="1100" dirty="0">
              <a:solidFill>
                <a:schemeClr val="accent6"/>
              </a:solidFill>
            </a:endParaRPr>
          </a:p>
        </p:txBody>
      </p:sp>
      <p:cxnSp>
        <p:nvCxnSpPr>
          <p:cNvPr id="98" name="Straight Arrow Connector 97"/>
          <p:cNvCxnSpPr/>
          <p:nvPr/>
        </p:nvCxnSpPr>
        <p:spPr>
          <a:xfrm>
            <a:off x="1715963" y="3676790"/>
            <a:ext cx="3678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9" name="Straight Connector 98"/>
          <p:cNvCxnSpPr/>
          <p:nvPr/>
        </p:nvCxnSpPr>
        <p:spPr>
          <a:xfrm flipH="1">
            <a:off x="3259032" y="3596664"/>
            <a:ext cx="11242" cy="1691844"/>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p:nvPr/>
        </p:nvCxnSpPr>
        <p:spPr>
          <a:xfrm flipV="1">
            <a:off x="3046027" y="3596664"/>
            <a:ext cx="341282" cy="883"/>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120" name="Group 119"/>
          <p:cNvGrpSpPr/>
          <p:nvPr/>
        </p:nvGrpSpPr>
        <p:grpSpPr>
          <a:xfrm>
            <a:off x="2001767" y="2513208"/>
            <a:ext cx="1312762" cy="1099844"/>
            <a:chOff x="1729047" y="2468880"/>
            <a:chExt cx="734791" cy="764771"/>
          </a:xfrm>
        </p:grpSpPr>
        <p:cxnSp>
          <p:nvCxnSpPr>
            <p:cNvPr id="121" name="Straight Connector 120"/>
            <p:cNvCxnSpPr/>
            <p:nvPr/>
          </p:nvCxnSpPr>
          <p:spPr>
            <a:xfrm flipV="1">
              <a:off x="1729047" y="2468880"/>
              <a:ext cx="615142" cy="7647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22" name="Straight Connector 121"/>
            <p:cNvCxnSpPr/>
            <p:nvPr/>
          </p:nvCxnSpPr>
          <p:spPr>
            <a:xfrm>
              <a:off x="2344189" y="2468880"/>
              <a:ext cx="119649" cy="762419"/>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123" name="Group 122"/>
          <p:cNvGrpSpPr/>
          <p:nvPr/>
        </p:nvGrpSpPr>
        <p:grpSpPr>
          <a:xfrm flipH="1">
            <a:off x="3054060" y="2516192"/>
            <a:ext cx="209598" cy="1090599"/>
            <a:chOff x="2061431" y="3010574"/>
            <a:chExt cx="329229" cy="281266"/>
          </a:xfrm>
        </p:grpSpPr>
        <p:cxnSp>
          <p:nvCxnSpPr>
            <p:cNvPr id="124" name="Straight Connector 123"/>
            <p:cNvCxnSpPr/>
            <p:nvPr/>
          </p:nvCxnSpPr>
          <p:spPr>
            <a:xfrm>
              <a:off x="2061431" y="3291840"/>
              <a:ext cx="3160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25" name="Straight Connector 124"/>
            <p:cNvCxnSpPr/>
            <p:nvPr/>
          </p:nvCxnSpPr>
          <p:spPr>
            <a:xfrm flipH="1" flipV="1">
              <a:off x="2383044" y="3010574"/>
              <a:ext cx="7616" cy="281265"/>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126" name="TextBox 125"/>
          <p:cNvSpPr txBox="1"/>
          <p:nvPr/>
        </p:nvSpPr>
        <p:spPr>
          <a:xfrm>
            <a:off x="2193612" y="3002119"/>
            <a:ext cx="355528" cy="261610"/>
          </a:xfrm>
          <a:prstGeom prst="rect">
            <a:avLst/>
          </a:prstGeom>
          <a:noFill/>
        </p:spPr>
        <p:txBody>
          <a:bodyPr wrap="square" rtlCol="0">
            <a:spAutoFit/>
          </a:bodyPr>
          <a:lstStyle/>
          <a:p>
            <a:r>
              <a:rPr lang="en-US" sz="1100" dirty="0">
                <a:solidFill>
                  <a:schemeClr val="accent6"/>
                </a:solidFill>
              </a:rPr>
              <a:t> ∆f </a:t>
            </a:r>
            <a:endParaRPr lang="en-ZA" sz="1100" dirty="0">
              <a:solidFill>
                <a:schemeClr val="accent6"/>
              </a:solidFill>
            </a:endParaRPr>
          </a:p>
        </p:txBody>
      </p:sp>
      <p:sp>
        <p:nvSpPr>
          <p:cNvPr id="127" name="TextBox 126"/>
          <p:cNvSpPr txBox="1"/>
          <p:nvPr/>
        </p:nvSpPr>
        <p:spPr>
          <a:xfrm>
            <a:off x="1999920" y="3250847"/>
            <a:ext cx="383467" cy="261610"/>
          </a:xfrm>
          <a:prstGeom prst="rect">
            <a:avLst/>
          </a:prstGeom>
          <a:noFill/>
        </p:spPr>
        <p:txBody>
          <a:bodyPr wrap="square" rtlCol="0">
            <a:spAutoFit/>
          </a:bodyPr>
          <a:lstStyle/>
          <a:p>
            <a:r>
              <a:rPr lang="en-US" sz="1100" dirty="0">
                <a:solidFill>
                  <a:schemeClr val="accent6"/>
                </a:solidFill>
              </a:rPr>
              <a:t> ∆t </a:t>
            </a:r>
            <a:endParaRPr lang="en-ZA" sz="1100" dirty="0">
              <a:solidFill>
                <a:schemeClr val="accent6"/>
              </a:solidFill>
            </a:endParaRPr>
          </a:p>
        </p:txBody>
      </p:sp>
      <p:grpSp>
        <p:nvGrpSpPr>
          <p:cNvPr id="128" name="Group 127"/>
          <p:cNvGrpSpPr/>
          <p:nvPr/>
        </p:nvGrpSpPr>
        <p:grpSpPr>
          <a:xfrm>
            <a:off x="3365232" y="2518755"/>
            <a:ext cx="1312762" cy="1099844"/>
            <a:chOff x="1729047" y="2468880"/>
            <a:chExt cx="734791" cy="764771"/>
          </a:xfrm>
        </p:grpSpPr>
        <p:cxnSp>
          <p:nvCxnSpPr>
            <p:cNvPr id="129" name="Straight Connector 128"/>
            <p:cNvCxnSpPr/>
            <p:nvPr/>
          </p:nvCxnSpPr>
          <p:spPr>
            <a:xfrm flipV="1">
              <a:off x="1729047" y="2468880"/>
              <a:ext cx="615142" cy="76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344189" y="2468880"/>
              <a:ext cx="119649" cy="7624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584136" y="2513208"/>
            <a:ext cx="1312762" cy="1099844"/>
            <a:chOff x="1729047" y="2468880"/>
            <a:chExt cx="734791" cy="764771"/>
          </a:xfrm>
        </p:grpSpPr>
        <p:cxnSp>
          <p:nvCxnSpPr>
            <p:cNvPr id="132" name="Straight Connector 131"/>
            <p:cNvCxnSpPr/>
            <p:nvPr/>
          </p:nvCxnSpPr>
          <p:spPr>
            <a:xfrm flipV="1">
              <a:off x="1729047" y="2468880"/>
              <a:ext cx="615142" cy="7647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33" name="Straight Connector 132"/>
            <p:cNvCxnSpPr/>
            <p:nvPr/>
          </p:nvCxnSpPr>
          <p:spPr>
            <a:xfrm>
              <a:off x="2344189" y="2468880"/>
              <a:ext cx="119649" cy="762419"/>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134" name="Group 133"/>
          <p:cNvGrpSpPr/>
          <p:nvPr/>
        </p:nvGrpSpPr>
        <p:grpSpPr>
          <a:xfrm>
            <a:off x="4999425" y="2518755"/>
            <a:ext cx="1312762" cy="1099844"/>
            <a:chOff x="1729047" y="2468880"/>
            <a:chExt cx="734791" cy="764771"/>
          </a:xfrm>
        </p:grpSpPr>
        <p:cxnSp>
          <p:nvCxnSpPr>
            <p:cNvPr id="135" name="Straight Connector 134"/>
            <p:cNvCxnSpPr/>
            <p:nvPr/>
          </p:nvCxnSpPr>
          <p:spPr>
            <a:xfrm flipV="1">
              <a:off x="1729047" y="2468880"/>
              <a:ext cx="615142" cy="76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344189" y="2468880"/>
              <a:ext cx="119649" cy="7624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5218329" y="2513208"/>
            <a:ext cx="1312762" cy="1099844"/>
            <a:chOff x="1729047" y="2468880"/>
            <a:chExt cx="734791" cy="764771"/>
          </a:xfrm>
        </p:grpSpPr>
        <p:cxnSp>
          <p:nvCxnSpPr>
            <p:cNvPr id="138" name="Straight Connector 137"/>
            <p:cNvCxnSpPr/>
            <p:nvPr/>
          </p:nvCxnSpPr>
          <p:spPr>
            <a:xfrm flipV="1">
              <a:off x="1729047" y="2468880"/>
              <a:ext cx="615142" cy="7647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39" name="Straight Connector 138"/>
            <p:cNvCxnSpPr/>
            <p:nvPr/>
          </p:nvCxnSpPr>
          <p:spPr>
            <a:xfrm>
              <a:off x="2344189" y="2468880"/>
              <a:ext cx="119649" cy="762419"/>
            </a:xfrm>
            <a:prstGeom prst="line">
              <a:avLst/>
            </a:prstGeom>
          </p:spPr>
          <p:style>
            <a:lnRef idx="1">
              <a:schemeClr val="accent4"/>
            </a:lnRef>
            <a:fillRef idx="0">
              <a:schemeClr val="accent4"/>
            </a:fillRef>
            <a:effectRef idx="0">
              <a:schemeClr val="accent4"/>
            </a:effectRef>
            <a:fontRef idx="minor">
              <a:schemeClr val="tx1"/>
            </a:fontRef>
          </p:style>
        </p:cxnSp>
      </p:grpSp>
      <p:cxnSp>
        <p:nvCxnSpPr>
          <p:cNvPr id="140" name="Straight Connector 139"/>
          <p:cNvCxnSpPr/>
          <p:nvPr/>
        </p:nvCxnSpPr>
        <p:spPr>
          <a:xfrm flipV="1">
            <a:off x="4669776" y="3607821"/>
            <a:ext cx="341282" cy="883"/>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 name="Straight Connector 141"/>
          <p:cNvCxnSpPr/>
          <p:nvPr/>
        </p:nvCxnSpPr>
        <p:spPr>
          <a:xfrm>
            <a:off x="3584136" y="3370371"/>
            <a:ext cx="0" cy="1970112"/>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43" name="Straight Connector 142"/>
          <p:cNvCxnSpPr/>
          <p:nvPr/>
        </p:nvCxnSpPr>
        <p:spPr>
          <a:xfrm>
            <a:off x="5237600" y="3370371"/>
            <a:ext cx="0" cy="1970112"/>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44" name="Straight Connector 143"/>
          <p:cNvCxnSpPr/>
          <p:nvPr/>
        </p:nvCxnSpPr>
        <p:spPr>
          <a:xfrm>
            <a:off x="4471074" y="2523853"/>
            <a:ext cx="9686" cy="2729786"/>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46" name="Straight Connector 145"/>
          <p:cNvCxnSpPr/>
          <p:nvPr/>
        </p:nvCxnSpPr>
        <p:spPr>
          <a:xfrm>
            <a:off x="6076830" y="2515218"/>
            <a:ext cx="9686" cy="2729786"/>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47" name="Straight Connector 146"/>
          <p:cNvCxnSpPr/>
          <p:nvPr/>
        </p:nvCxnSpPr>
        <p:spPr>
          <a:xfrm flipH="1">
            <a:off x="4898436" y="3578422"/>
            <a:ext cx="11242" cy="1691844"/>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48" name="Straight Connector 147"/>
          <p:cNvCxnSpPr/>
          <p:nvPr/>
        </p:nvCxnSpPr>
        <p:spPr>
          <a:xfrm flipH="1">
            <a:off x="6525470" y="3560668"/>
            <a:ext cx="11242" cy="1691844"/>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50" name="Straight Connector 149"/>
          <p:cNvCxnSpPr/>
          <p:nvPr/>
        </p:nvCxnSpPr>
        <p:spPr>
          <a:xfrm flipV="1">
            <a:off x="2997293" y="5270266"/>
            <a:ext cx="257979" cy="93060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5" name="Freeform 154"/>
          <p:cNvSpPr/>
          <p:nvPr/>
        </p:nvSpPr>
        <p:spPr>
          <a:xfrm>
            <a:off x="3604440" y="4695569"/>
            <a:ext cx="863433" cy="313077"/>
          </a:xfrm>
          <a:custGeom>
            <a:avLst/>
            <a:gdLst>
              <a:gd name="connsiteX0" fmla="*/ 0 w 1305098"/>
              <a:gd name="connsiteY0" fmla="*/ 0 h 623457"/>
              <a:gd name="connsiteX1" fmla="*/ 274320 w 1305098"/>
              <a:gd name="connsiteY1" fmla="*/ 606829 h 623457"/>
              <a:gd name="connsiteX2" fmla="*/ 573578 w 1305098"/>
              <a:gd name="connsiteY2" fmla="*/ 41564 h 623457"/>
              <a:gd name="connsiteX3" fmla="*/ 814647 w 1305098"/>
              <a:gd name="connsiteY3" fmla="*/ 623455 h 623457"/>
              <a:gd name="connsiteX4" fmla="*/ 1055716 w 1305098"/>
              <a:gd name="connsiteY4" fmla="*/ 33251 h 623457"/>
              <a:gd name="connsiteX5" fmla="*/ 1305098 w 1305098"/>
              <a:gd name="connsiteY5" fmla="*/ 606829 h 623457"/>
              <a:gd name="connsiteX6" fmla="*/ 1305098 w 1305098"/>
              <a:gd name="connsiteY6" fmla="*/ 606829 h 62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098" h="623457">
                <a:moveTo>
                  <a:pt x="0" y="0"/>
                </a:moveTo>
                <a:cubicBezTo>
                  <a:pt x="89362" y="299951"/>
                  <a:pt x="178724" y="599902"/>
                  <a:pt x="274320" y="606829"/>
                </a:cubicBezTo>
                <a:cubicBezTo>
                  <a:pt x="369916" y="613756"/>
                  <a:pt x="483524" y="38793"/>
                  <a:pt x="573578" y="41564"/>
                </a:cubicBezTo>
                <a:cubicBezTo>
                  <a:pt x="663633" y="44335"/>
                  <a:pt x="734291" y="624840"/>
                  <a:pt x="814647" y="623455"/>
                </a:cubicBezTo>
                <a:cubicBezTo>
                  <a:pt x="895003" y="622070"/>
                  <a:pt x="973974" y="36022"/>
                  <a:pt x="1055716" y="33251"/>
                </a:cubicBezTo>
                <a:cubicBezTo>
                  <a:pt x="1137458" y="30480"/>
                  <a:pt x="1305098" y="606829"/>
                  <a:pt x="1305098" y="606829"/>
                </a:cubicBezTo>
                <a:lnTo>
                  <a:pt x="1305098" y="6068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6" name="Freeform 155"/>
          <p:cNvSpPr/>
          <p:nvPr/>
        </p:nvSpPr>
        <p:spPr>
          <a:xfrm>
            <a:off x="5237600" y="4749264"/>
            <a:ext cx="863433" cy="313077"/>
          </a:xfrm>
          <a:custGeom>
            <a:avLst/>
            <a:gdLst>
              <a:gd name="connsiteX0" fmla="*/ 0 w 1305098"/>
              <a:gd name="connsiteY0" fmla="*/ 0 h 623457"/>
              <a:gd name="connsiteX1" fmla="*/ 274320 w 1305098"/>
              <a:gd name="connsiteY1" fmla="*/ 606829 h 623457"/>
              <a:gd name="connsiteX2" fmla="*/ 573578 w 1305098"/>
              <a:gd name="connsiteY2" fmla="*/ 41564 h 623457"/>
              <a:gd name="connsiteX3" fmla="*/ 814647 w 1305098"/>
              <a:gd name="connsiteY3" fmla="*/ 623455 h 623457"/>
              <a:gd name="connsiteX4" fmla="*/ 1055716 w 1305098"/>
              <a:gd name="connsiteY4" fmla="*/ 33251 h 623457"/>
              <a:gd name="connsiteX5" fmla="*/ 1305098 w 1305098"/>
              <a:gd name="connsiteY5" fmla="*/ 606829 h 623457"/>
              <a:gd name="connsiteX6" fmla="*/ 1305098 w 1305098"/>
              <a:gd name="connsiteY6" fmla="*/ 606829 h 62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098" h="623457">
                <a:moveTo>
                  <a:pt x="0" y="0"/>
                </a:moveTo>
                <a:cubicBezTo>
                  <a:pt x="89362" y="299951"/>
                  <a:pt x="178724" y="599902"/>
                  <a:pt x="274320" y="606829"/>
                </a:cubicBezTo>
                <a:cubicBezTo>
                  <a:pt x="369916" y="613756"/>
                  <a:pt x="483524" y="38793"/>
                  <a:pt x="573578" y="41564"/>
                </a:cubicBezTo>
                <a:cubicBezTo>
                  <a:pt x="663633" y="44335"/>
                  <a:pt x="734291" y="624840"/>
                  <a:pt x="814647" y="623455"/>
                </a:cubicBezTo>
                <a:cubicBezTo>
                  <a:pt x="895003" y="622070"/>
                  <a:pt x="973974" y="36022"/>
                  <a:pt x="1055716" y="33251"/>
                </a:cubicBezTo>
                <a:cubicBezTo>
                  <a:pt x="1137458" y="30480"/>
                  <a:pt x="1305098" y="606829"/>
                  <a:pt x="1305098" y="606829"/>
                </a:cubicBezTo>
                <a:lnTo>
                  <a:pt x="1305098" y="6068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58" name="Straight Connector 157"/>
          <p:cNvCxnSpPr/>
          <p:nvPr/>
        </p:nvCxnSpPr>
        <p:spPr>
          <a:xfrm flipH="1">
            <a:off x="3016000" y="3618530"/>
            <a:ext cx="24620" cy="2861277"/>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160" name="Straight Arrow Connector 159"/>
          <p:cNvCxnSpPr/>
          <p:nvPr/>
        </p:nvCxnSpPr>
        <p:spPr>
          <a:xfrm>
            <a:off x="1693617" y="3803440"/>
            <a:ext cx="1130193"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62" name="TextBox 161"/>
          <p:cNvSpPr txBox="1"/>
          <p:nvPr/>
        </p:nvSpPr>
        <p:spPr>
          <a:xfrm>
            <a:off x="2112432" y="3753434"/>
            <a:ext cx="355528" cy="261610"/>
          </a:xfrm>
          <a:prstGeom prst="rect">
            <a:avLst/>
          </a:prstGeom>
          <a:noFill/>
        </p:spPr>
        <p:txBody>
          <a:bodyPr wrap="square" rtlCol="0">
            <a:spAutoFit/>
          </a:bodyPr>
          <a:lstStyle/>
          <a:p>
            <a:r>
              <a:rPr lang="en-US" sz="1100" dirty="0">
                <a:solidFill>
                  <a:schemeClr val="accent6"/>
                </a:solidFill>
              </a:rPr>
              <a:t> Tc </a:t>
            </a:r>
            <a:endParaRPr lang="en-ZA" sz="1100" dirty="0">
              <a:solidFill>
                <a:schemeClr val="accent6"/>
              </a:solidFill>
            </a:endParaRPr>
          </a:p>
        </p:txBody>
      </p:sp>
      <p:sp>
        <p:nvSpPr>
          <p:cNvPr id="73" name="Freeform 72"/>
          <p:cNvSpPr/>
          <p:nvPr/>
        </p:nvSpPr>
        <p:spPr>
          <a:xfrm>
            <a:off x="4482578" y="3995257"/>
            <a:ext cx="192681" cy="1116669"/>
          </a:xfrm>
          <a:custGeom>
            <a:avLst/>
            <a:gdLst>
              <a:gd name="connsiteX0" fmla="*/ 0 w 1313411"/>
              <a:gd name="connsiteY0" fmla="*/ 698272 h 752111"/>
              <a:gd name="connsiteX1" fmla="*/ 141317 w 1313411"/>
              <a:gd name="connsiteY1" fmla="*/ 2 h 752111"/>
              <a:gd name="connsiteX2" fmla="*/ 282633 w 1313411"/>
              <a:gd name="connsiteY2" fmla="*/ 698272 h 752111"/>
              <a:gd name="connsiteX3" fmla="*/ 407324 w 1313411"/>
              <a:gd name="connsiteY3" fmla="*/ 2 h 752111"/>
              <a:gd name="connsiteX4" fmla="*/ 523702 w 1313411"/>
              <a:gd name="connsiteY4" fmla="*/ 689959 h 752111"/>
              <a:gd name="connsiteX5" fmla="*/ 648393 w 1313411"/>
              <a:gd name="connsiteY5" fmla="*/ 2 h 752111"/>
              <a:gd name="connsiteX6" fmla="*/ 748146 w 1313411"/>
              <a:gd name="connsiteY6" fmla="*/ 689959 h 752111"/>
              <a:gd name="connsiteX7" fmla="*/ 872837 w 1313411"/>
              <a:gd name="connsiteY7" fmla="*/ 24941 h 752111"/>
              <a:gd name="connsiteX8" fmla="*/ 972590 w 1313411"/>
              <a:gd name="connsiteY8" fmla="*/ 656708 h 752111"/>
              <a:gd name="connsiteX9" fmla="*/ 1064030 w 1313411"/>
              <a:gd name="connsiteY9" fmla="*/ 41566 h 752111"/>
              <a:gd name="connsiteX10" fmla="*/ 1163782 w 1313411"/>
              <a:gd name="connsiteY10" fmla="*/ 706584 h 752111"/>
              <a:gd name="connsiteX11" fmla="*/ 1288473 w 1313411"/>
              <a:gd name="connsiteY11" fmla="*/ 8315 h 752111"/>
              <a:gd name="connsiteX12" fmla="*/ 1305099 w 1313411"/>
              <a:gd name="connsiteY12" fmla="*/ 681646 h 752111"/>
              <a:gd name="connsiteX13" fmla="*/ 1313411 w 1313411"/>
              <a:gd name="connsiteY13" fmla="*/ 698272 h 75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11" h="752111">
                <a:moveTo>
                  <a:pt x="0" y="698272"/>
                </a:moveTo>
                <a:cubicBezTo>
                  <a:pt x="47106" y="349137"/>
                  <a:pt x="94212" y="2"/>
                  <a:pt x="141317" y="2"/>
                </a:cubicBezTo>
                <a:cubicBezTo>
                  <a:pt x="188422" y="2"/>
                  <a:pt x="238299" y="698272"/>
                  <a:pt x="282633" y="698272"/>
                </a:cubicBezTo>
                <a:cubicBezTo>
                  <a:pt x="326967" y="698272"/>
                  <a:pt x="367146" y="1387"/>
                  <a:pt x="407324" y="2"/>
                </a:cubicBezTo>
                <a:cubicBezTo>
                  <a:pt x="447502" y="-1383"/>
                  <a:pt x="483524" y="689959"/>
                  <a:pt x="523702" y="689959"/>
                </a:cubicBezTo>
                <a:cubicBezTo>
                  <a:pt x="563880" y="689959"/>
                  <a:pt x="610986" y="2"/>
                  <a:pt x="648393" y="2"/>
                </a:cubicBezTo>
                <a:cubicBezTo>
                  <a:pt x="685800" y="2"/>
                  <a:pt x="710739" y="685803"/>
                  <a:pt x="748146" y="689959"/>
                </a:cubicBezTo>
                <a:cubicBezTo>
                  <a:pt x="785553" y="694115"/>
                  <a:pt x="835430" y="30483"/>
                  <a:pt x="872837" y="24941"/>
                </a:cubicBezTo>
                <a:cubicBezTo>
                  <a:pt x="910244" y="19399"/>
                  <a:pt x="940725" y="653937"/>
                  <a:pt x="972590" y="656708"/>
                </a:cubicBezTo>
                <a:cubicBezTo>
                  <a:pt x="1004456" y="659479"/>
                  <a:pt x="1032165" y="33253"/>
                  <a:pt x="1064030" y="41566"/>
                </a:cubicBezTo>
                <a:cubicBezTo>
                  <a:pt x="1095895" y="49879"/>
                  <a:pt x="1126375" y="712126"/>
                  <a:pt x="1163782" y="706584"/>
                </a:cubicBezTo>
                <a:cubicBezTo>
                  <a:pt x="1201189" y="701042"/>
                  <a:pt x="1264920" y="12471"/>
                  <a:pt x="1288473" y="8315"/>
                </a:cubicBezTo>
                <a:cubicBezTo>
                  <a:pt x="1312026" y="4159"/>
                  <a:pt x="1300943" y="566653"/>
                  <a:pt x="1305099" y="681646"/>
                </a:cubicBezTo>
                <a:cubicBezTo>
                  <a:pt x="1309255" y="796639"/>
                  <a:pt x="1311333" y="747455"/>
                  <a:pt x="1313411" y="6982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4" name="Straight Connector 73"/>
          <p:cNvCxnSpPr/>
          <p:nvPr/>
        </p:nvCxnSpPr>
        <p:spPr>
          <a:xfrm flipH="1">
            <a:off x="4649357" y="3620764"/>
            <a:ext cx="23434" cy="1643422"/>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75" name="Straight Connector 74"/>
          <p:cNvCxnSpPr/>
          <p:nvPr/>
        </p:nvCxnSpPr>
        <p:spPr>
          <a:xfrm flipH="1">
            <a:off x="6296466" y="3583823"/>
            <a:ext cx="23434" cy="1643422"/>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76" name="Straight Connector 75"/>
          <p:cNvCxnSpPr/>
          <p:nvPr/>
        </p:nvCxnSpPr>
        <p:spPr>
          <a:xfrm>
            <a:off x="3255272" y="5256013"/>
            <a:ext cx="32013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6099405" y="4028492"/>
            <a:ext cx="192681" cy="1116669"/>
          </a:xfrm>
          <a:custGeom>
            <a:avLst/>
            <a:gdLst>
              <a:gd name="connsiteX0" fmla="*/ 0 w 1313411"/>
              <a:gd name="connsiteY0" fmla="*/ 698272 h 752111"/>
              <a:gd name="connsiteX1" fmla="*/ 141317 w 1313411"/>
              <a:gd name="connsiteY1" fmla="*/ 2 h 752111"/>
              <a:gd name="connsiteX2" fmla="*/ 282633 w 1313411"/>
              <a:gd name="connsiteY2" fmla="*/ 698272 h 752111"/>
              <a:gd name="connsiteX3" fmla="*/ 407324 w 1313411"/>
              <a:gd name="connsiteY3" fmla="*/ 2 h 752111"/>
              <a:gd name="connsiteX4" fmla="*/ 523702 w 1313411"/>
              <a:gd name="connsiteY4" fmla="*/ 689959 h 752111"/>
              <a:gd name="connsiteX5" fmla="*/ 648393 w 1313411"/>
              <a:gd name="connsiteY5" fmla="*/ 2 h 752111"/>
              <a:gd name="connsiteX6" fmla="*/ 748146 w 1313411"/>
              <a:gd name="connsiteY6" fmla="*/ 689959 h 752111"/>
              <a:gd name="connsiteX7" fmla="*/ 872837 w 1313411"/>
              <a:gd name="connsiteY7" fmla="*/ 24941 h 752111"/>
              <a:gd name="connsiteX8" fmla="*/ 972590 w 1313411"/>
              <a:gd name="connsiteY8" fmla="*/ 656708 h 752111"/>
              <a:gd name="connsiteX9" fmla="*/ 1064030 w 1313411"/>
              <a:gd name="connsiteY9" fmla="*/ 41566 h 752111"/>
              <a:gd name="connsiteX10" fmla="*/ 1163782 w 1313411"/>
              <a:gd name="connsiteY10" fmla="*/ 706584 h 752111"/>
              <a:gd name="connsiteX11" fmla="*/ 1288473 w 1313411"/>
              <a:gd name="connsiteY11" fmla="*/ 8315 h 752111"/>
              <a:gd name="connsiteX12" fmla="*/ 1305099 w 1313411"/>
              <a:gd name="connsiteY12" fmla="*/ 681646 h 752111"/>
              <a:gd name="connsiteX13" fmla="*/ 1313411 w 1313411"/>
              <a:gd name="connsiteY13" fmla="*/ 698272 h 75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11" h="752111">
                <a:moveTo>
                  <a:pt x="0" y="698272"/>
                </a:moveTo>
                <a:cubicBezTo>
                  <a:pt x="47106" y="349137"/>
                  <a:pt x="94212" y="2"/>
                  <a:pt x="141317" y="2"/>
                </a:cubicBezTo>
                <a:cubicBezTo>
                  <a:pt x="188422" y="2"/>
                  <a:pt x="238299" y="698272"/>
                  <a:pt x="282633" y="698272"/>
                </a:cubicBezTo>
                <a:cubicBezTo>
                  <a:pt x="326967" y="698272"/>
                  <a:pt x="367146" y="1387"/>
                  <a:pt x="407324" y="2"/>
                </a:cubicBezTo>
                <a:cubicBezTo>
                  <a:pt x="447502" y="-1383"/>
                  <a:pt x="483524" y="689959"/>
                  <a:pt x="523702" y="689959"/>
                </a:cubicBezTo>
                <a:cubicBezTo>
                  <a:pt x="563880" y="689959"/>
                  <a:pt x="610986" y="2"/>
                  <a:pt x="648393" y="2"/>
                </a:cubicBezTo>
                <a:cubicBezTo>
                  <a:pt x="685800" y="2"/>
                  <a:pt x="710739" y="685803"/>
                  <a:pt x="748146" y="689959"/>
                </a:cubicBezTo>
                <a:cubicBezTo>
                  <a:pt x="785553" y="694115"/>
                  <a:pt x="835430" y="30483"/>
                  <a:pt x="872837" y="24941"/>
                </a:cubicBezTo>
                <a:cubicBezTo>
                  <a:pt x="910244" y="19399"/>
                  <a:pt x="940725" y="653937"/>
                  <a:pt x="972590" y="656708"/>
                </a:cubicBezTo>
                <a:cubicBezTo>
                  <a:pt x="1004456" y="659479"/>
                  <a:pt x="1032165" y="33253"/>
                  <a:pt x="1064030" y="41566"/>
                </a:cubicBezTo>
                <a:cubicBezTo>
                  <a:pt x="1095895" y="49879"/>
                  <a:pt x="1126375" y="712126"/>
                  <a:pt x="1163782" y="706584"/>
                </a:cubicBezTo>
                <a:cubicBezTo>
                  <a:pt x="1201189" y="701042"/>
                  <a:pt x="1264920" y="12471"/>
                  <a:pt x="1288473" y="8315"/>
                </a:cubicBezTo>
                <a:cubicBezTo>
                  <a:pt x="1312026" y="4159"/>
                  <a:pt x="1300943" y="566653"/>
                  <a:pt x="1305099" y="681646"/>
                </a:cubicBezTo>
                <a:cubicBezTo>
                  <a:pt x="1309255" y="796639"/>
                  <a:pt x="1311333" y="747455"/>
                  <a:pt x="1313411" y="6982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9" name="Straight Connector 78"/>
          <p:cNvCxnSpPr/>
          <p:nvPr/>
        </p:nvCxnSpPr>
        <p:spPr>
          <a:xfrm>
            <a:off x="2042371" y="4948372"/>
            <a:ext cx="772034" cy="564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872309" y="2719629"/>
            <a:ext cx="10958" cy="2685008"/>
          </a:xfrm>
          <a:prstGeom prst="line">
            <a:avLst/>
          </a:prstGeom>
          <a:ln w="19050">
            <a:prstDash val="dash"/>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p:nvPr/>
        </p:nvCxnSpPr>
        <p:spPr>
          <a:xfrm>
            <a:off x="2827845" y="4917893"/>
            <a:ext cx="55109" cy="3271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887510" y="5258967"/>
            <a:ext cx="125598" cy="92819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230285" y="4723945"/>
            <a:ext cx="355528" cy="261610"/>
          </a:xfrm>
          <a:prstGeom prst="rect">
            <a:avLst/>
          </a:prstGeom>
          <a:noFill/>
        </p:spPr>
        <p:txBody>
          <a:bodyPr wrap="square" rtlCol="0">
            <a:spAutoFit/>
          </a:bodyPr>
          <a:lstStyle/>
          <a:p>
            <a:r>
              <a:rPr lang="en-US" sz="1100" dirty="0">
                <a:solidFill>
                  <a:schemeClr val="accent6"/>
                </a:solidFill>
              </a:rPr>
              <a:t> ∆f </a:t>
            </a:r>
            <a:endParaRPr lang="en-ZA" sz="1100" dirty="0">
              <a:solidFill>
                <a:schemeClr val="accent6"/>
              </a:solidFill>
            </a:endParaRPr>
          </a:p>
        </p:txBody>
      </p:sp>
    </p:spTree>
    <p:extLst>
      <p:ext uri="{BB962C8B-B14F-4D97-AF65-F5344CB8AC3E}">
        <p14:creationId xmlns:p14="http://schemas.microsoft.com/office/powerpoint/2010/main" val="277109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Target Simulation Test </a:t>
            </a:r>
            <a:endParaRPr lang="en-ZA"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38200" y="1825625"/>
                <a:ext cx="6944748" cy="4351338"/>
              </a:xfrm>
            </p:spPr>
            <p:txBody>
              <a:bodyPr>
                <a:normAutofit fontScale="40000" lnSpcReduction="20000"/>
              </a:bodyPr>
              <a:lstStyle/>
              <a:p>
                <a:r>
                  <a:rPr lang="en-US" dirty="0"/>
                  <a:t>The full transceiver is tested by connecting a long cable between the transmit output port and one of the receive input ports. Unused ports are terminated with 50 ohm loads. The cable simulates the delay that a reflection from a target at a distance of the length of the cable would exhibit. Attenuators can be added to simulate the attenuation a typical target reflection would experience. Since this is a closed loop test, there is no external interference. The output signal of the baseband receive chain will contain the beat frequency, which can be translated into range (in this case, the length of the cable) using the following formula:</a:t>
                </a:r>
                <a:endParaRPr lang="en-ZA" dirty="0"/>
              </a:p>
              <a:p>
                <a:r>
                  <a:rPr lang="en-US" dirty="0"/>
                  <a:t>We omit the factor 2 in the denominator since we consider the cable length to be the distance to target and not a round trip distance. Inserting the factor 2 in the denominator will give half the length of the cable as a result.</a:t>
                </a:r>
                <a:endParaRPr lang="en-ZA" dirty="0"/>
              </a:p>
              <a:p>
                <a:r>
                  <a:rPr lang="en-US" dirty="0"/>
                  <a:t>For this test, a 48m coaxial cable is used. It is important to note that the speed of light in this cable is approximately 66% of that in free space, this should be considered in the range calculation.</a:t>
                </a:r>
                <a:endParaRPr lang="en-ZA" dirty="0"/>
              </a:p>
              <a:p>
                <a:r>
                  <a:rPr lang="en-US" dirty="0"/>
                  <a:t>Both the upsweep and </a:t>
                </a:r>
                <a:r>
                  <a:rPr lang="en-US" dirty="0" err="1"/>
                  <a:t>downsweep</a:t>
                </a:r>
                <a:r>
                  <a:rPr lang="en-US" dirty="0"/>
                  <a:t> components can both be used to calculate range as they both contain useful information. However, the FMCW waveform we are using is designed to make use of the upsweep beat signal. The </a:t>
                </a:r>
                <a:r>
                  <a:rPr lang="en-US" dirty="0" err="1"/>
                  <a:t>downsweep</a:t>
                </a:r>
                <a:r>
                  <a:rPr lang="en-US" dirty="0"/>
                  <a:t> beat signal can be removed through the use of precise timing and the switching of the power amplifier to not transmit the </a:t>
                </a:r>
                <a:r>
                  <a:rPr lang="en-US" dirty="0" err="1"/>
                  <a:t>downsweep</a:t>
                </a:r>
                <a:r>
                  <a:rPr lang="en-US" dirty="0"/>
                  <a:t>.</a:t>
                </a:r>
                <a:endParaRPr lang="en-ZA" dirty="0"/>
              </a:p>
              <a:p>
                <a:r>
                  <a:rPr lang="en-US" dirty="0"/>
                  <a:t>Below is a closer look at the upsweep beat signal. The frequency of this signal, 17.4kHz, is used to calculate the length of the cable (range) using the formula previously discussed.</a:t>
                </a:r>
                <a:endParaRPr lang="en-ZA" dirty="0"/>
              </a:p>
              <a:p>
                <a14:m>
                  <m:oMath xmlns:m="http://schemas.openxmlformats.org/officeDocument/2006/math">
                    <m:sSub>
                      <m:sSubPr>
                        <m:ctrlPr>
                          <a:rPr lang="en-ZA"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𝑏</m:t>
                        </m:r>
                      </m:sub>
                    </m:sSub>
                    <m:r>
                      <a:rPr lang="en-US" i="1">
                        <a:latin typeface="Cambria Math" panose="02040503050406030204" pitchFamily="18" charset="0"/>
                      </a:rPr>
                      <m:t>=17.4 </m:t>
                    </m:r>
                    <m:r>
                      <a:rPr lang="en-US" i="1">
                        <a:latin typeface="Cambria Math" panose="02040503050406030204" pitchFamily="18" charset="0"/>
                      </a:rPr>
                      <m:t>𝑘𝐻𝑧</m:t>
                    </m:r>
                  </m:oMath>
                </a14:m>
                <a:r>
                  <a:rPr lang="en-US" dirty="0"/>
                  <a:t> 	, beat frequency</a:t>
                </a:r>
                <a:endParaRPr lang="en-ZA" dirty="0"/>
              </a:p>
              <a:p>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=0.7 </m:t>
                    </m:r>
                    <m:r>
                      <a:rPr lang="en-US" i="1">
                        <a:latin typeface="Cambria Math" panose="02040503050406030204" pitchFamily="18" charset="0"/>
                      </a:rPr>
                      <m:t>𝑐</m:t>
                    </m:r>
                  </m:oMath>
                </a14:m>
                <a:r>
                  <a:rPr lang="en-US" dirty="0"/>
                  <a:t> 		, speed of propagation in the cable</a:t>
                </a:r>
                <a:endParaRPr lang="en-ZA" dirty="0"/>
              </a:p>
              <a:p>
                <a14:m>
                  <m:oMath xmlns:m="http://schemas.openxmlformats.org/officeDocument/2006/math">
                    <m:sSub>
                      <m:sSubPr>
                        <m:ctrlPr>
                          <a:rPr lang="en-ZA"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𝑢𝑝</m:t>
                        </m:r>
                        <m:r>
                          <a:rPr lang="en-US" i="1">
                            <a:latin typeface="Cambria Math" panose="02040503050406030204" pitchFamily="18" charset="0"/>
                          </a:rPr>
                          <m:t>−</m:t>
                        </m:r>
                        <m:r>
                          <a:rPr lang="en-US" i="1">
                            <a:latin typeface="Cambria Math" panose="02040503050406030204" pitchFamily="18" charset="0"/>
                          </a:rPr>
                          <m:t>𝑠𝑤𝑒𝑒𝑝</m:t>
                        </m:r>
                      </m:sub>
                    </m:sSub>
                    <m:r>
                      <a:rPr lang="en-US" i="1">
                        <a:latin typeface="Cambria Math" panose="02040503050406030204" pitchFamily="18" charset="0"/>
                      </a:rPr>
                      <m:t>=1.1 </m:t>
                    </m:r>
                    <m:r>
                      <a:rPr lang="en-US" i="1">
                        <a:latin typeface="Cambria Math" panose="02040503050406030204" pitchFamily="18" charset="0"/>
                      </a:rPr>
                      <m:t>𝑚𝑠</m:t>
                    </m:r>
                  </m:oMath>
                </a14:m>
                <a:r>
                  <a:rPr lang="en-US" dirty="0"/>
                  <a:t> 	, up-sweep time</a:t>
                </a:r>
                <a:endParaRPr lang="en-ZA" dirty="0"/>
              </a:p>
              <a:p>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=80 </m:t>
                    </m:r>
                    <m:r>
                      <a:rPr lang="en-US" i="1">
                        <a:latin typeface="Cambria Math" panose="02040503050406030204" pitchFamily="18" charset="0"/>
                      </a:rPr>
                      <m:t>𝑀𝐻𝑧</m:t>
                    </m:r>
                  </m:oMath>
                </a14:m>
                <a:r>
                  <a:rPr lang="en-US" dirty="0"/>
                  <a:t> 	, sweep bandwidth</a:t>
                </a:r>
                <a:endParaRPr lang="en-ZA" dirty="0"/>
              </a:p>
              <a:p>
                <a14:m>
                  <m:oMath xmlns:m="http://schemas.openxmlformats.org/officeDocument/2006/math">
                    <m:r>
                      <m:rPr>
                        <m:sty m:val="p"/>
                      </m:rPr>
                      <a:rPr lang="en-US">
                        <a:latin typeface="Cambria Math" panose="02040503050406030204" pitchFamily="18" charset="0"/>
                      </a:rPr>
                      <m:t>R</m:t>
                    </m:r>
                    <m:r>
                      <a:rPr lang="en-US">
                        <a:latin typeface="Cambria Math" panose="02040503050406030204" pitchFamily="18" charset="0"/>
                      </a:rPr>
                      <m:t>=</m:t>
                    </m:r>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𝑏</m:t>
                            </m:r>
                          </m:sub>
                        </m:sSub>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 </m:t>
                        </m:r>
                        <m:sSub>
                          <m:sSubPr>
                            <m:ctrlPr>
                              <a:rPr lang="en-ZA"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𝑢𝑝</m:t>
                            </m:r>
                            <m:r>
                              <a:rPr lang="en-US" i="1">
                                <a:latin typeface="Cambria Math" panose="02040503050406030204" pitchFamily="18" charset="0"/>
                              </a:rPr>
                              <m:t>−</m:t>
                            </m:r>
                            <m:r>
                              <a:rPr lang="en-US" i="1">
                                <a:latin typeface="Cambria Math" panose="02040503050406030204" pitchFamily="18" charset="0"/>
                              </a:rPr>
                              <m:t>𝑠𝑤𝑒𝑒𝑝</m:t>
                            </m:r>
                          </m:sub>
                        </m:sSub>
                      </m:num>
                      <m:den>
                        <m:r>
                          <a:rPr lang="en-US" i="1">
                            <a:latin typeface="Cambria Math" panose="02040503050406030204" pitchFamily="18" charset="0"/>
                          </a:rPr>
                          <m:t>𝐵</m:t>
                        </m:r>
                        <m:r>
                          <a:rPr lang="en-US" i="1">
                            <a:latin typeface="Cambria Math" panose="02040503050406030204" pitchFamily="18" charset="0"/>
                          </a:rPr>
                          <m:t> </m:t>
                        </m:r>
                      </m:den>
                    </m:f>
                    <m:r>
                      <a:rPr lang="en-US" b="0" i="0" smtClean="0">
                        <a:latin typeface="Cambria Math" panose="02040503050406030204" pitchFamily="18" charset="0"/>
                      </a:rPr>
                      <m:t>= </m:t>
                    </m:r>
                    <m:r>
                      <m:rPr>
                        <m:sty m:val="p"/>
                      </m:rPr>
                      <a:rPr lang="en-US">
                        <a:latin typeface="Cambria Math" panose="02040503050406030204" pitchFamily="18" charset="0"/>
                      </a:rPr>
                      <m:t>Length</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cable</m:t>
                    </m:r>
                    <m:r>
                      <a:rPr lang="en-US">
                        <a:latin typeface="Cambria Math" panose="02040503050406030204" pitchFamily="18" charset="0"/>
                      </a:rPr>
                      <m:t>=</m:t>
                    </m:r>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𝑏</m:t>
                            </m:r>
                          </m:sub>
                        </m:sSub>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 </m:t>
                        </m:r>
                        <m:sSub>
                          <m:sSubPr>
                            <m:ctrlPr>
                              <a:rPr lang="en-ZA"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𝑢𝑝</m:t>
                            </m:r>
                            <m:r>
                              <a:rPr lang="en-US" i="1">
                                <a:latin typeface="Cambria Math" panose="02040503050406030204" pitchFamily="18" charset="0"/>
                              </a:rPr>
                              <m:t>−</m:t>
                            </m:r>
                            <m:r>
                              <a:rPr lang="en-US" i="1">
                                <a:latin typeface="Cambria Math" panose="02040503050406030204" pitchFamily="18" charset="0"/>
                              </a:rPr>
                              <m:t>𝑠𝑤𝑒𝑒𝑝</m:t>
                            </m:r>
                          </m:sub>
                        </m:sSub>
                      </m:num>
                      <m:den>
                        <m:r>
                          <a:rPr lang="en-US" i="1">
                            <a:latin typeface="Cambria Math" panose="02040503050406030204" pitchFamily="18" charset="0"/>
                          </a:rPr>
                          <m:t>𝐵</m:t>
                        </m:r>
                        <m:r>
                          <a:rPr lang="en-US" i="1">
                            <a:latin typeface="Cambria Math" panose="02040503050406030204" pitchFamily="18" charset="0"/>
                          </a:rPr>
                          <m:t> </m:t>
                        </m:r>
                      </m:den>
                    </m:f>
                    <m:r>
                      <a:rPr lang="en-US" i="1">
                        <a:latin typeface="Cambria Math" panose="02040503050406030204" pitchFamily="18" charset="0"/>
                      </a:rPr>
                      <m:t>=</m:t>
                    </m:r>
                    <m:f>
                      <m:fPr>
                        <m:ctrlPr>
                          <a:rPr lang="en-ZA" i="1">
                            <a:latin typeface="Cambria Math" panose="02040503050406030204" pitchFamily="18" charset="0"/>
                          </a:rPr>
                        </m:ctrlPr>
                      </m:fPr>
                      <m:num>
                        <m:r>
                          <a:rPr lang="en-US" i="1">
                            <a:latin typeface="Cambria Math" panose="02040503050406030204" pitchFamily="18" charset="0"/>
                          </a:rPr>
                          <m:t>(17.4</m:t>
                        </m:r>
                        <m:r>
                          <a:rPr lang="en-US" i="1">
                            <a:latin typeface="Cambria Math" panose="02040503050406030204" pitchFamily="18" charset="0"/>
                          </a:rPr>
                          <m:t>𝑒</m:t>
                        </m:r>
                        <m:r>
                          <a:rPr lang="en-US" i="1">
                            <a:latin typeface="Cambria Math" panose="02040503050406030204" pitchFamily="18" charset="0"/>
                          </a:rPr>
                          <m:t>3)(0.7×3</m:t>
                        </m:r>
                        <m:r>
                          <a:rPr lang="en-US" i="1">
                            <a:latin typeface="Cambria Math" panose="02040503050406030204" pitchFamily="18" charset="0"/>
                          </a:rPr>
                          <m:t>𝑒</m:t>
                        </m:r>
                        <m:r>
                          <a:rPr lang="en-US" i="1">
                            <a:latin typeface="Cambria Math" panose="02040503050406030204" pitchFamily="18" charset="0"/>
                          </a:rPr>
                          <m:t>8)(1.1</m:t>
                        </m:r>
                        <m:r>
                          <a:rPr lang="en-US" i="1">
                            <a:latin typeface="Cambria Math" panose="02040503050406030204" pitchFamily="18" charset="0"/>
                          </a:rPr>
                          <m:t>𝑒</m:t>
                        </m:r>
                        <m:r>
                          <a:rPr lang="en-US" i="1">
                            <a:latin typeface="Cambria Math" panose="02040503050406030204" pitchFamily="18" charset="0"/>
                          </a:rPr>
                          <m:t>−3)</m:t>
                        </m:r>
                      </m:num>
                      <m:den>
                        <m:r>
                          <a:rPr lang="en-US" i="1">
                            <a:latin typeface="Cambria Math" panose="02040503050406030204" pitchFamily="18" charset="0"/>
                          </a:rPr>
                          <m:t>80</m:t>
                        </m:r>
                        <m:r>
                          <a:rPr lang="en-US" i="1">
                            <a:latin typeface="Cambria Math" panose="02040503050406030204" pitchFamily="18" charset="0"/>
                          </a:rPr>
                          <m:t>𝑒</m:t>
                        </m:r>
                        <m:r>
                          <a:rPr lang="en-US" i="1">
                            <a:latin typeface="Cambria Math" panose="02040503050406030204" pitchFamily="18" charset="0"/>
                          </a:rPr>
                          <m:t>6</m:t>
                        </m:r>
                      </m:den>
                    </m:f>
                    <m:r>
                      <a:rPr lang="en-US" i="1">
                        <a:latin typeface="Cambria Math" panose="02040503050406030204" pitchFamily="18" charset="0"/>
                      </a:rPr>
                      <m:t>=50.2</m:t>
                    </m:r>
                    <m:r>
                      <a:rPr lang="en-US" i="1">
                        <a:latin typeface="Cambria Math" panose="02040503050406030204" pitchFamily="18" charset="0"/>
                      </a:rPr>
                      <m:t>𝑚</m:t>
                    </m:r>
                  </m:oMath>
                </a14:m>
                <a:endParaRPr lang="en-ZA"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38200" y="1825625"/>
                <a:ext cx="6944748" cy="4351338"/>
              </a:xfrm>
              <a:blipFill>
                <a:blip r:embed="rId2"/>
                <a:stretch>
                  <a:fillRect t="-1120" r="-351"/>
                </a:stretch>
              </a:blipFill>
            </p:spPr>
            <p:txBody>
              <a:bodyPr/>
              <a:lstStyle/>
              <a:p>
                <a:r>
                  <a:rPr lang="en-ZA">
                    <a:noFill/>
                  </a:rPr>
                  <a:t> </a:t>
                </a:r>
              </a:p>
            </p:txBody>
          </p:sp>
        </mc:Fallback>
      </mc:AlternateContent>
      <p:pic>
        <p:nvPicPr>
          <p:cNvPr id="1027" name="Picture 3" descr="F0002T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417" y="1562894"/>
            <a:ext cx="32480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Users\aparker\AppData\Local\Microsoft\Windows\INetCache\Content.Word\F0000TEK.JPG"/>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348865" y="3698067"/>
            <a:ext cx="2441575" cy="3252470"/>
          </a:xfrm>
          <a:prstGeom prst="rect">
            <a:avLst/>
          </a:prstGeom>
          <a:noFill/>
          <a:ln>
            <a:noFill/>
          </a:ln>
        </p:spPr>
      </p:pic>
    </p:spTree>
    <p:extLst>
      <p:ext uri="{BB962C8B-B14F-4D97-AF65-F5344CB8AC3E}">
        <p14:creationId xmlns:p14="http://schemas.microsoft.com/office/powerpoint/2010/main" val="250204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Mixer</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Cambria Math" panose="02040503050406030204" pitchFamily="18" charset="0"/>
                  </a:rPr>
                  <a:t>The RX signal and TX signal are ‘mixed’ to produce the resulting IF signal. </a:t>
                </a:r>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ZA"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sin</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oMath>
                </a14:m>
                <a:endParaRPr lang="en-ZA"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𝑜𝑢𝑡</m:t>
                        </m:r>
                      </m:sub>
                    </m:sSub>
                    <m:r>
                      <a:rPr lang="en-US" i="1">
                        <a:latin typeface="Cambria Math" panose="02040503050406030204" pitchFamily="18" charset="0"/>
                      </a:rPr>
                      <m:t>=</m:t>
                    </m:r>
                    <m:r>
                      <m:rPr>
                        <m:sty m:val="p"/>
                      </m:rPr>
                      <a:rPr lang="en-US">
                        <a:latin typeface="Cambria Math" panose="02040503050406030204" pitchFamily="18" charset="0"/>
                      </a:rPr>
                      <m:t>sin</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928"/>
                </a:stretch>
              </a:blipFill>
            </p:spPr>
            <p:txBody>
              <a:bodyPr/>
              <a:lstStyle/>
              <a:p>
                <a:r>
                  <a:rPr lang="en-ZA">
                    <a:noFill/>
                  </a:rPr>
                  <a:t> </a:t>
                </a:r>
              </a:p>
            </p:txBody>
          </p:sp>
        </mc:Fallback>
      </mc:AlternateContent>
      <p:pic>
        <p:nvPicPr>
          <p:cNvPr id="4" name="Picture 3"/>
          <p:cNvPicPr>
            <a:picLocks noChangeAspect="1"/>
          </p:cNvPicPr>
          <p:nvPr/>
        </p:nvPicPr>
        <p:blipFill>
          <a:blip r:embed="rId3"/>
          <a:stretch>
            <a:fillRect/>
          </a:stretch>
        </p:blipFill>
        <p:spPr>
          <a:xfrm>
            <a:off x="8257309" y="2588463"/>
            <a:ext cx="2743200" cy="1581150"/>
          </a:xfrm>
          <a:prstGeom prst="rect">
            <a:avLst/>
          </a:prstGeom>
        </p:spPr>
      </p:pic>
      <p:cxnSp>
        <p:nvCxnSpPr>
          <p:cNvPr id="6" name="Straight Arrow Connector 5"/>
          <p:cNvCxnSpPr/>
          <p:nvPr/>
        </p:nvCxnSpPr>
        <p:spPr>
          <a:xfrm>
            <a:off x="3507971" y="4056611"/>
            <a:ext cx="0" cy="63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30487" y="4056611"/>
            <a:ext cx="0" cy="63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93077" y="4638650"/>
            <a:ext cx="1753986" cy="830997"/>
          </a:xfrm>
          <a:prstGeom prst="rect">
            <a:avLst/>
          </a:prstGeom>
          <a:noFill/>
        </p:spPr>
        <p:txBody>
          <a:bodyPr wrap="square" rtlCol="0">
            <a:spAutoFit/>
          </a:bodyPr>
          <a:lstStyle/>
          <a:p>
            <a:r>
              <a:rPr lang="en-US" sz="1200" dirty="0"/>
              <a:t>Difference of the Instantaneous Frequencies of the two input sinusoids</a:t>
            </a:r>
            <a:endParaRPr lang="en-ZA" sz="1200" dirty="0"/>
          </a:p>
        </p:txBody>
      </p:sp>
      <p:sp>
        <p:nvSpPr>
          <p:cNvPr id="9" name="TextBox 8"/>
          <p:cNvSpPr txBox="1"/>
          <p:nvPr/>
        </p:nvSpPr>
        <p:spPr>
          <a:xfrm>
            <a:off x="4759038" y="4665373"/>
            <a:ext cx="1753986" cy="646331"/>
          </a:xfrm>
          <a:prstGeom prst="rect">
            <a:avLst/>
          </a:prstGeom>
          <a:noFill/>
        </p:spPr>
        <p:txBody>
          <a:bodyPr wrap="square" rtlCol="0">
            <a:spAutoFit/>
          </a:bodyPr>
          <a:lstStyle/>
          <a:p>
            <a:r>
              <a:rPr lang="en-US" sz="1200" dirty="0"/>
              <a:t>Difference of the phase of the two input sinusoids </a:t>
            </a:r>
            <a:endParaRPr lang="en-ZA" sz="1200" dirty="0"/>
          </a:p>
        </p:txBody>
      </p:sp>
    </p:spTree>
    <p:extLst>
      <p:ext uri="{BB962C8B-B14F-4D97-AF65-F5344CB8AC3E}">
        <p14:creationId xmlns:p14="http://schemas.microsoft.com/office/powerpoint/2010/main" val="214774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Digitizing Beat Signal</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Choose Maximum Distance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𝐼𝐹𝑀𝑎𝑥</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𝑑</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𝑆𝑅𝐼</m:t>
                        </m:r>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×80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×1000</m:t>
                        </m:r>
                      </m:num>
                      <m:den>
                        <m:r>
                          <a:rPr lang="en-US" b="0" i="1" smtClean="0">
                            <a:latin typeface="Cambria Math" panose="02040503050406030204" pitchFamily="18" charset="0"/>
                          </a:rPr>
                          <m:t>3 </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1.44 ×10</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rPr>
                      <m:t>=370 </m:t>
                    </m:r>
                    <m:r>
                      <a:rPr lang="en-US" b="0" i="1" smtClean="0">
                        <a:latin typeface="Cambria Math" panose="02040503050406030204" pitchFamily="18" charset="0"/>
                      </a:rPr>
                      <m:t>𝑘𝐻𝑧</m:t>
                    </m:r>
                    <m:r>
                      <a:rPr lang="en-US" b="0" i="1" smtClean="0">
                        <a:latin typeface="Cambria Math" panose="02040503050406030204" pitchFamily="18" charset="0"/>
                      </a:rPr>
                      <m:t> </m:t>
                    </m:r>
                  </m:oMath>
                </a14:m>
                <a:r>
                  <a:rPr lang="en-US" dirty="0"/>
                  <a:t>    </a:t>
                </a:r>
              </a:p>
              <a:p>
                <a:r>
                  <a:rPr lang="en-US" dirty="0"/>
                  <a:t>Using 1000m as a maximum distance, the maximum IF Frequency is 370 kHz </a:t>
                </a:r>
              </a:p>
              <a:p>
                <a:pPr marL="0" indent="0">
                  <a:buNone/>
                </a:pPr>
                <a:r>
                  <a:rPr lang="en-US" dirty="0"/>
                  <a:t> </a:t>
                </a:r>
              </a:p>
              <a:p>
                <a:pPr marL="0" indent="0">
                  <a:buNone/>
                </a:pPr>
                <a:endParaRPr lang="en-US" dirty="0"/>
              </a:p>
              <a:p>
                <a:pPr marL="0" indent="0">
                  <a:buNone/>
                </a:pPr>
                <a:endParaRPr lang="en-US" dirty="0"/>
              </a:p>
              <a:p>
                <a:r>
                  <a:rPr lang="en-US" dirty="0"/>
                  <a:t>Sampling Rate of ADC can limit the maximum distance. </a:t>
                </a: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ZA">
                    <a:noFill/>
                  </a:rPr>
                  <a:t> </a:t>
                </a:r>
              </a:p>
            </p:txBody>
          </p:sp>
        </mc:Fallback>
      </mc:AlternateContent>
      <p:pic>
        <p:nvPicPr>
          <p:cNvPr id="4" name="Picture 3"/>
          <p:cNvPicPr>
            <a:picLocks noChangeAspect="1"/>
          </p:cNvPicPr>
          <p:nvPr/>
        </p:nvPicPr>
        <p:blipFill>
          <a:blip r:embed="rId3"/>
          <a:stretch>
            <a:fillRect/>
          </a:stretch>
        </p:blipFill>
        <p:spPr>
          <a:xfrm>
            <a:off x="3002387" y="3800041"/>
            <a:ext cx="4818504" cy="1403726"/>
          </a:xfrm>
          <a:prstGeom prst="rect">
            <a:avLst/>
          </a:prstGeom>
        </p:spPr>
      </p:pic>
      <p:sp>
        <p:nvSpPr>
          <p:cNvPr id="5" name="TextBox 4"/>
          <p:cNvSpPr txBox="1"/>
          <p:nvPr/>
        </p:nvSpPr>
        <p:spPr>
          <a:xfrm>
            <a:off x="4474282" y="5107872"/>
            <a:ext cx="662669" cy="261610"/>
          </a:xfrm>
          <a:prstGeom prst="rect">
            <a:avLst/>
          </a:prstGeom>
          <a:noFill/>
        </p:spPr>
        <p:txBody>
          <a:bodyPr wrap="square" rtlCol="0">
            <a:spAutoFit/>
          </a:bodyPr>
          <a:lstStyle/>
          <a:p>
            <a:r>
              <a:rPr lang="en-US" sz="1100" dirty="0">
                <a:solidFill>
                  <a:schemeClr val="accent2"/>
                </a:solidFill>
              </a:rPr>
              <a:t>350 kHz</a:t>
            </a:r>
            <a:endParaRPr lang="en-ZA" sz="1100" dirty="0">
              <a:solidFill>
                <a:schemeClr val="accent2"/>
              </a:solidFill>
            </a:endParaRPr>
          </a:p>
        </p:txBody>
      </p:sp>
      <p:sp>
        <p:nvSpPr>
          <p:cNvPr id="6" name="TextBox 5"/>
          <p:cNvSpPr txBox="1"/>
          <p:nvPr/>
        </p:nvSpPr>
        <p:spPr>
          <a:xfrm>
            <a:off x="5524456" y="4304308"/>
            <a:ext cx="662669" cy="261610"/>
          </a:xfrm>
          <a:prstGeom prst="rect">
            <a:avLst/>
          </a:prstGeom>
          <a:noFill/>
        </p:spPr>
        <p:txBody>
          <a:bodyPr wrap="square" rtlCol="0">
            <a:spAutoFit/>
          </a:bodyPr>
          <a:lstStyle/>
          <a:p>
            <a:r>
              <a:rPr lang="en-US" sz="1100" dirty="0">
                <a:solidFill>
                  <a:schemeClr val="accent2"/>
                </a:solidFill>
              </a:rPr>
              <a:t>1.4 MHz</a:t>
            </a:r>
            <a:endParaRPr lang="en-ZA" sz="1100" dirty="0">
              <a:solidFill>
                <a:schemeClr val="accent2"/>
              </a:solidFill>
            </a:endParaRPr>
          </a:p>
        </p:txBody>
      </p:sp>
    </p:spTree>
    <p:extLst>
      <p:ext uri="{BB962C8B-B14F-4D97-AF65-F5344CB8AC3E}">
        <p14:creationId xmlns:p14="http://schemas.microsoft.com/office/powerpoint/2010/main" val="335411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723</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LCR Radar Calculations</vt:lpstr>
      <vt:lpstr>Specifications</vt:lpstr>
      <vt:lpstr>Calculations</vt:lpstr>
      <vt:lpstr>Baseband Signal</vt:lpstr>
      <vt:lpstr>Cable Target Simulation Test </vt:lpstr>
      <vt:lpstr>Mixer</vt:lpstr>
      <vt:lpstr>Digitizing Beat Signal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Amisha Manga</dc:creator>
  <cp:lastModifiedBy>Amisha Manga</cp:lastModifiedBy>
  <cp:revision>63</cp:revision>
  <dcterms:created xsi:type="dcterms:W3CDTF">2021-04-13T07:48:21Z</dcterms:created>
  <dcterms:modified xsi:type="dcterms:W3CDTF">2024-08-22T09:57:17Z</dcterms:modified>
</cp:coreProperties>
</file>