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0" r:id="rId1"/>
  </p:sldMasterIdLst>
  <p:notesMasterIdLst>
    <p:notesMasterId r:id="rId9"/>
  </p:notesMasterIdLst>
  <p:sldIdLst>
    <p:sldId id="256" r:id="rId2"/>
    <p:sldId id="265" r:id="rId3"/>
    <p:sldId id="259" r:id="rId4"/>
    <p:sldId id="267" r:id="rId5"/>
    <p:sldId id="269" r:id="rId6"/>
    <p:sldId id="268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4E9AC-12C1-3D46-BE5B-A51345B339DF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A68E4-C34E-F840-B653-5DFEC90A0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74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A68E4-C34E-F840-B653-5DFEC90A01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79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BD7F-D008-DB4F-9DDB-C3215BA4EF70}" type="datetime1">
              <a:rPr lang="en-US" smtClean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577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72E6-5617-AC46-BF14-D56E51C4371D}" type="datetime1">
              <a:rPr lang="en-US" smtClean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36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EAA0-0532-7945-A95B-563A4842518B}" type="datetime1">
              <a:rPr lang="en-US" smtClean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429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156F-A61E-C746-B3B6-DBA5B5E089ED}" type="datetime1">
              <a:rPr lang="en-US" smtClean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245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5DC5-5E10-AF46-9DDC-7C7E31F76CD0}" type="datetime1">
              <a:rPr lang="en-US" smtClean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900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581B-8D7E-1B47-A66E-1D59496BF773}" type="datetime1">
              <a:rPr lang="en-US" smtClean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282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F26F-C614-5C4D-B0E4-9E7BE89E1910}" type="datetime1">
              <a:rPr lang="en-US" smtClean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338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3BF1-40BF-CC40-B2A9-B5A6C6DCF105}" type="datetime1">
              <a:rPr lang="en-US" smtClean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370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CFEE-C167-0E43-A3B3-AA5A0AE3CA41}" type="datetime1">
              <a:rPr lang="en-US" smtClean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54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0DF-63E3-4D47-8267-ACD77E28A2A2}" type="datetime1">
              <a:rPr lang="en-US" smtClean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2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D2FF-CEC4-0B4C-BB49-60CA0827AD11}" type="datetime1">
              <a:rPr lang="en-US" smtClean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90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122E-7D42-3142-90A0-649FFCDCC79C}" type="datetime1">
              <a:rPr lang="en-US" smtClean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3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CAEC-FB04-E14B-B74A-26EF86DE26FF}" type="datetime1">
              <a:rPr lang="en-US" smtClean="0"/>
              <a:t>10/28/2017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78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A6F9-EDF6-A045-9CA7-87B221CD21CD}" type="datetime1">
              <a:rPr lang="en-US" smtClean="0"/>
              <a:t>10/28/2017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3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110E-4D4D-A14D-A2C2-810B6078AFD6}" type="datetime1">
              <a:rPr lang="en-US" smtClean="0"/>
              <a:t>10/28/2017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2313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32822-E108-A548-9FE2-56D3119F8B79}" type="datetime1">
              <a:rPr lang="en-US" smtClean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646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85F7-E705-754F-9DB0-F7DA22765CAD}" type="datetime1">
              <a:rPr lang="en-US" smtClean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2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9E0475-5844-9145-A0A0-8CF27E104FD6}" type="datetime1">
              <a:rPr lang="en-US" smtClean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07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1750-834B-46E9-B6B0-9A2AFCD3B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113" y="1704254"/>
            <a:ext cx="10747513" cy="1740107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Analytics-R’-Us</a:t>
            </a:r>
            <a:br>
              <a:rPr lang="en-US" b="1" dirty="0"/>
            </a:br>
            <a:r>
              <a:rPr lang="en-US" sz="4400" b="1" dirty="0"/>
              <a:t>Schema Integration and Justification Team</a:t>
            </a:r>
            <a:br>
              <a:rPr lang="en-US" sz="4400" dirty="0"/>
            </a:br>
            <a:r>
              <a:rPr lang="en-US" sz="4400" dirty="0"/>
              <a:t>Demand Prediction Analysis </a:t>
            </a:r>
            <a:br>
              <a:rPr lang="en-US" sz="4400" dirty="0"/>
            </a:br>
            <a:r>
              <a:rPr lang="en-US" sz="4400" dirty="0"/>
              <a:t>DSE 203 Presentation #2</a:t>
            </a:r>
            <a:br>
              <a:rPr lang="en-US" sz="4400" dirty="0"/>
            </a:br>
            <a:r>
              <a:rPr lang="en-US" sz="4400" dirty="0"/>
              <a:t>10/28/2017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C438E-4055-43B8-9BC1-01EEF289E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8824" y="3897351"/>
            <a:ext cx="8791575" cy="2406474"/>
          </a:xfrm>
        </p:spPr>
        <p:txBody>
          <a:bodyPr>
            <a:normAutofit/>
          </a:bodyPr>
          <a:lstStyle/>
          <a:p>
            <a:r>
              <a:rPr lang="en-US" b="1" dirty="0"/>
              <a:t>Team:</a:t>
            </a:r>
          </a:p>
          <a:p>
            <a:r>
              <a:rPr lang="en-US" dirty="0"/>
              <a:t>Josh Wilson</a:t>
            </a:r>
          </a:p>
          <a:p>
            <a:r>
              <a:rPr lang="en-US" dirty="0" err="1"/>
              <a:t>Amisha</a:t>
            </a:r>
            <a:r>
              <a:rPr lang="en-US" dirty="0"/>
              <a:t> Bhanage</a:t>
            </a:r>
          </a:p>
          <a:p>
            <a:r>
              <a:rPr lang="en-US" dirty="0"/>
              <a:t>Ken </a:t>
            </a:r>
            <a:r>
              <a:rPr lang="en-US" dirty="0" err="1"/>
              <a:t>Kroel</a:t>
            </a:r>
            <a:endParaRPr lang="en-US" dirty="0"/>
          </a:p>
          <a:p>
            <a:r>
              <a:rPr lang="en-US" dirty="0"/>
              <a:t>Mai Huynh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02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9C384-E568-48F4-9B04-D4525643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922"/>
            <a:ext cx="10018713" cy="1752599"/>
          </a:xfrm>
        </p:spPr>
        <p:txBody>
          <a:bodyPr>
            <a:normAutofit/>
          </a:bodyPr>
          <a:lstStyle/>
          <a:p>
            <a:r>
              <a:rPr lang="en-US" b="1" dirty="0"/>
              <a:t>Integrated Schema Provides</a:t>
            </a:r>
            <a:br>
              <a:rPr lang="en-US" b="1" dirty="0"/>
            </a:br>
            <a:endParaRPr lang="en-US" sz="28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69799-D107-4722-98F6-3A59749DD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076" y="1124607"/>
            <a:ext cx="10018713" cy="5391806"/>
          </a:xfrm>
        </p:spPr>
        <p:txBody>
          <a:bodyPr numCol="2">
            <a:normAutofit/>
          </a:bodyPr>
          <a:lstStyle/>
          <a:p>
            <a:r>
              <a:rPr lang="en-US" dirty="0"/>
              <a:t>Sales Information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700" dirty="0"/>
          </a:p>
          <a:p>
            <a:r>
              <a:rPr lang="en-US" dirty="0"/>
              <a:t>Book Review Information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414004"/>
              </p:ext>
            </p:extLst>
          </p:nvPr>
        </p:nvGraphicFramePr>
        <p:xfrm>
          <a:off x="1735032" y="1759521"/>
          <a:ext cx="9702800" cy="243673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5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Product ID (Books)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be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Unit Price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bel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Product Classification (flattened)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be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Average Price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bel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Order 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be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Number of Units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bel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</a:rPr>
                        <a:t>Customer ID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Campaign 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bel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3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Customer Gender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be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Campaign Discounts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bel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Period (Day, Week, Month, Year, Holidays)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be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Campaign Channels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orbel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Geography (State, City, Zip)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be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Free Shipping Flag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bel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958797"/>
              </p:ext>
            </p:extLst>
          </p:nvPr>
        </p:nvGraphicFramePr>
        <p:xfrm>
          <a:off x="1735032" y="5059634"/>
          <a:ext cx="9702800" cy="6985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5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Review Text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</a:rPr>
                        <a:t> </a:t>
                      </a:r>
                      <a:r>
                        <a:rPr lang="en-US" sz="1800" u="none" strike="noStrike" dirty="0">
                          <a:effectLst/>
                        </a:rPr>
                        <a:t>TF-IDF of</a:t>
                      </a:r>
                      <a:r>
                        <a:rPr lang="en-US" sz="1800" u="none" strike="noStrike" baseline="0" dirty="0">
                          <a:effectLst/>
                        </a:rPr>
                        <a:t> 100 word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be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Number</a:t>
                      </a:r>
                      <a:r>
                        <a:rPr lang="en-US" sz="1800" u="none" strike="noStrike" baseline="0" dirty="0">
                          <a:effectLst/>
                        </a:rPr>
                        <a:t> of </a:t>
                      </a:r>
                      <a:r>
                        <a:rPr lang="en-US" sz="1800" u="none" strike="noStrike" dirty="0">
                          <a:effectLst/>
                        </a:rPr>
                        <a:t>Reviews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bel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Average Rating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orbe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Average Review Length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bel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060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9C384-E568-48F4-9B04-D4525643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42455"/>
            <a:ext cx="10018713" cy="745518"/>
          </a:xfrm>
        </p:spPr>
        <p:txBody>
          <a:bodyPr>
            <a:normAutofit/>
          </a:bodyPr>
          <a:lstStyle/>
          <a:p>
            <a:r>
              <a:rPr lang="en-US" b="1" dirty="0"/>
              <a:t>Virtualized Integrated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69799-D107-4722-98F6-3A59749DD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907048"/>
            <a:ext cx="10018713" cy="2531165"/>
          </a:xfrm>
        </p:spPr>
        <p:txBody>
          <a:bodyPr>
            <a:normAutofit/>
          </a:bodyPr>
          <a:lstStyle/>
          <a:p>
            <a:endParaRPr lang="en-US" sz="26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618" y="889847"/>
            <a:ext cx="8887486" cy="596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63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9C384-E568-48F4-9B04-D4525643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42454"/>
            <a:ext cx="10018713" cy="1752599"/>
          </a:xfrm>
        </p:spPr>
        <p:txBody>
          <a:bodyPr>
            <a:normAutofit/>
          </a:bodyPr>
          <a:lstStyle/>
          <a:p>
            <a:r>
              <a:rPr lang="en-US" b="1" dirty="0"/>
              <a:t>Virtualized Integrated Schema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69799-D107-4722-98F6-3A59749DD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81654"/>
            <a:ext cx="10018713" cy="4435367"/>
          </a:xfrm>
        </p:spPr>
        <p:txBody>
          <a:bodyPr>
            <a:normAutofit fontScale="85000" lnSpcReduction="10000"/>
          </a:bodyPr>
          <a:lstStyle/>
          <a:p>
            <a:r>
              <a:rPr lang="en-US" sz="2600" dirty="0"/>
              <a:t>Sales → PostgreSQL</a:t>
            </a:r>
          </a:p>
          <a:p>
            <a:r>
              <a:rPr lang="en-US" sz="2600" dirty="0"/>
              <a:t>Calendar → PostgreSQL</a:t>
            </a:r>
          </a:p>
          <a:p>
            <a:r>
              <a:rPr lang="en-US" sz="2600" dirty="0"/>
              <a:t>Classification → flattened info from JSON / </a:t>
            </a:r>
            <a:r>
              <a:rPr lang="en-US" sz="2600" dirty="0" err="1"/>
              <a:t>AsterixDB</a:t>
            </a:r>
            <a:endParaRPr lang="en-US" sz="2600" dirty="0"/>
          </a:p>
          <a:p>
            <a:r>
              <a:rPr lang="en-US" sz="2600" dirty="0"/>
              <a:t>Reviews → ASIN/product level summary from JSON / </a:t>
            </a:r>
            <a:r>
              <a:rPr lang="en-US" sz="2600" dirty="0" err="1"/>
              <a:t>AsterixDB</a:t>
            </a:r>
            <a:endParaRPr lang="en-US" sz="2600" dirty="0"/>
          </a:p>
          <a:p>
            <a:r>
              <a:rPr lang="en-US" sz="2600" dirty="0" err="1"/>
              <a:t>ReviewsTfIdf</a:t>
            </a:r>
            <a:r>
              <a:rPr lang="en-US" sz="2600" dirty="0"/>
              <a:t> → TF-IDF info for top 100 vocabulary terms for each review</a:t>
            </a:r>
          </a:p>
          <a:p>
            <a:r>
              <a:rPr lang="en-US" sz="2600" dirty="0" err="1"/>
              <a:t>TfIdfVocabulary</a:t>
            </a:r>
            <a:r>
              <a:rPr lang="en-US" sz="2600" dirty="0"/>
              <a:t> → maps each vocabulary word to its numeric term</a:t>
            </a:r>
          </a:p>
          <a:p>
            <a:r>
              <a:rPr lang="en-US" sz="2600" dirty="0" err="1"/>
              <a:t>Sales_aggregate</a:t>
            </a:r>
            <a:r>
              <a:rPr lang="en-US" sz="2600" dirty="0"/>
              <a:t> → summary of sales volume and price by classification, month, and year</a:t>
            </a:r>
          </a:p>
          <a:p>
            <a:endParaRPr lang="en-US" sz="2600" dirty="0"/>
          </a:p>
          <a:p>
            <a:r>
              <a:rPr lang="en-US" sz="2600" dirty="0"/>
              <a:t>Full mappings between integrated schema and source data available on </a:t>
            </a:r>
            <a:r>
              <a:rPr lang="en-US" sz="2600" dirty="0" err="1"/>
              <a:t>Github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08635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55531"/>
            <a:ext cx="10707690" cy="49608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Query:</a:t>
            </a:r>
          </a:p>
          <a:p>
            <a:pPr lvl="1"/>
            <a:r>
              <a:rPr lang="en-US" dirty="0"/>
              <a:t>Total sales volume for “Computer Programming” in in July-2013</a:t>
            </a:r>
          </a:p>
          <a:p>
            <a:r>
              <a:rPr lang="en-US" dirty="0"/>
              <a:t>Source data: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Sales ( </a:t>
            </a:r>
            <a:r>
              <a:rPr lang="en-US" dirty="0" err="1"/>
              <a:t>orderdate</a:t>
            </a:r>
            <a:r>
              <a:rPr lang="en-US" dirty="0"/>
              <a:t>, </a:t>
            </a:r>
            <a:r>
              <a:rPr lang="en-US" dirty="0" err="1"/>
              <a:t>nodeid</a:t>
            </a:r>
            <a:r>
              <a:rPr lang="en-US" dirty="0"/>
              <a:t>, </a:t>
            </a:r>
            <a:r>
              <a:rPr lang="en-US" dirty="0" err="1"/>
              <a:t>numunits</a:t>
            </a:r>
            <a:r>
              <a:rPr lang="en-US" dirty="0"/>
              <a:t>, </a:t>
            </a:r>
            <a:r>
              <a:rPr lang="en-US" dirty="0" err="1"/>
              <a:t>orderdate</a:t>
            </a:r>
            <a:r>
              <a:rPr lang="en-US" dirty="0"/>
              <a:t>) ← PostgreSQL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Classification (</a:t>
            </a:r>
            <a:r>
              <a:rPr lang="en-US" dirty="0" err="1"/>
              <a:t>nodeid</a:t>
            </a:r>
            <a:r>
              <a:rPr lang="en-US" dirty="0"/>
              <a:t>, classification) ← JSON from </a:t>
            </a:r>
            <a:r>
              <a:rPr lang="en-US" dirty="0" err="1"/>
              <a:t>AsterixDB</a:t>
            </a:r>
            <a:endParaRPr lang="en-US" dirty="0"/>
          </a:p>
          <a:p>
            <a:r>
              <a:rPr lang="en-US" dirty="0"/>
              <a:t>Query breakdown</a:t>
            </a:r>
          </a:p>
          <a:p>
            <a:pPr marL="0" indent="0">
              <a:buNone/>
            </a:pP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agg.nodeid</a:t>
            </a:r>
            <a:r>
              <a:rPr lang="en-US" dirty="0"/>
              <a:t>, </a:t>
            </a:r>
            <a:r>
              <a:rPr lang="en-US" dirty="0" err="1"/>
              <a:t>agg.MONTH</a:t>
            </a:r>
            <a:r>
              <a:rPr lang="en-US" dirty="0"/>
              <a:t>, YEAR, </a:t>
            </a:r>
            <a:r>
              <a:rPr lang="en-US" dirty="0" err="1"/>
              <a:t>agg.total_sales_volume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sales_by_month</a:t>
            </a:r>
            <a:r>
              <a:rPr lang="en-US" dirty="0"/>
              <a:t> </a:t>
            </a:r>
            <a:r>
              <a:rPr lang="en-US" dirty="0" err="1"/>
              <a:t>agg</a:t>
            </a:r>
            <a:r>
              <a:rPr lang="en-US" dirty="0"/>
              <a:t> </a:t>
            </a:r>
            <a:r>
              <a:rPr lang="en-US" b="1" dirty="0"/>
              <a:t>INNER</a:t>
            </a:r>
            <a:r>
              <a:rPr lang="en-US" dirty="0"/>
              <a:t> </a:t>
            </a:r>
            <a:r>
              <a:rPr lang="en-US" b="1" dirty="0"/>
              <a:t>JOIN</a:t>
            </a:r>
            <a:r>
              <a:rPr lang="en-US" dirty="0"/>
              <a:t> classification </a:t>
            </a:r>
            <a:r>
              <a:rPr lang="en-US" dirty="0" err="1"/>
              <a:t>cls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ON</a:t>
            </a:r>
            <a:r>
              <a:rPr lang="en-US" dirty="0"/>
              <a:t>       </a:t>
            </a:r>
            <a:r>
              <a:rPr lang="en-US" dirty="0" err="1"/>
              <a:t>agg.nodeid</a:t>
            </a:r>
            <a:r>
              <a:rPr lang="en-US" dirty="0"/>
              <a:t>        = </a:t>
            </a:r>
            <a:r>
              <a:rPr lang="en-US" dirty="0" err="1"/>
              <a:t>cls.nodid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WHERE </a:t>
            </a:r>
            <a:r>
              <a:rPr lang="en-US" dirty="0"/>
              <a:t> MONTH         = 7 </a:t>
            </a:r>
            <a:r>
              <a:rPr lang="en-US" b="1" dirty="0"/>
              <a:t>AND</a:t>
            </a:r>
            <a:r>
              <a:rPr lang="en-US" dirty="0"/>
              <a:t> YEAR            = 2013</a:t>
            </a:r>
          </a:p>
          <a:p>
            <a:pPr marL="0" indent="0">
              <a:buNone/>
            </a:pPr>
            <a:r>
              <a:rPr lang="en-US" b="1" dirty="0"/>
              <a:t>AND</a:t>
            </a:r>
            <a:r>
              <a:rPr lang="en-US" dirty="0"/>
              <a:t> classification = “for computer programming”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EE9C384-E568-48F4-9B04-D4525643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922"/>
            <a:ext cx="10018713" cy="1752599"/>
          </a:xfrm>
        </p:spPr>
        <p:txBody>
          <a:bodyPr>
            <a:normAutofit/>
          </a:bodyPr>
          <a:lstStyle/>
          <a:p>
            <a:r>
              <a:rPr lang="en-US" b="1" dirty="0"/>
              <a:t>Example of Query Decomposition</a:t>
            </a:r>
            <a:br>
              <a:rPr lang="en-US" b="1" dirty="0"/>
            </a:b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753839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2D2FF-85CE-4964-939E-BD4A299A8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345" y="1142654"/>
            <a:ext cx="10018713" cy="4907039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/>
              <a:t>What is the average rating for each book?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What is the average rating of books within each category?	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What is the variance in ratings within each category?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What is the geographic distribution of orders for each category?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What is the variance in number of orders by book in each category? (i.e. do some books within a category sell more than others?)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What is the variance in number of orders in each category by month/quarter? (i.e. is demand seasonal?)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What percentage of sales in each category are associated with a campaign?  With each specific type of campaign?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How correlated is demand with number of reviews, average review rating, discount percentage, days until holiday season?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Are specific customers more influenced by certain types of campaigns?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Are products from the same category more likely to be bought in the same order?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EE9C384-E568-48F4-9B04-D4525643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922"/>
            <a:ext cx="10018713" cy="1318295"/>
          </a:xfrm>
        </p:spPr>
        <p:txBody>
          <a:bodyPr>
            <a:normAutofit/>
          </a:bodyPr>
          <a:lstStyle/>
          <a:p>
            <a:r>
              <a:rPr lang="en-US" b="1" dirty="0"/>
              <a:t>Additional Query Ideas for Stakeholders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893249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9C384-E568-48F4-9B04-D4525643C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Q &amp; 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69799-D107-4722-98F6-3A59749DD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4250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1316</TotalTime>
  <Words>295</Words>
  <Application>Microsoft Office PowerPoint</Application>
  <PresentationFormat>Widescreen</PresentationFormat>
  <Paragraphs>75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Wingdings</vt:lpstr>
      <vt:lpstr>Parallax</vt:lpstr>
      <vt:lpstr>    Analytics-R’-Us Schema Integration and Justification Team Demand Prediction Analysis  DSE 203 Presentation #2 10/28/2017</vt:lpstr>
      <vt:lpstr>Integrated Schema Provides </vt:lpstr>
      <vt:lpstr>Virtualized Integrated Schema</vt:lpstr>
      <vt:lpstr>Virtualized Integrated Schema Mapping</vt:lpstr>
      <vt:lpstr>Example of Query Decomposition </vt:lpstr>
      <vt:lpstr>Additional Query Ideas for Stakeholders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Schema Integration and Justification -  Demand Prediction</dc:title>
  <dc:creator>Bhanage, Amisha</dc:creator>
  <cp:lastModifiedBy>Bhanage, Amisha</cp:lastModifiedBy>
  <cp:revision>76</cp:revision>
  <dcterms:created xsi:type="dcterms:W3CDTF">2017-10-08T16:45:10Z</dcterms:created>
  <dcterms:modified xsi:type="dcterms:W3CDTF">2017-10-28T13:48:06Z</dcterms:modified>
</cp:coreProperties>
</file>