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2"/>
  </p:notesMasterIdLst>
  <p:sldIdLst>
    <p:sldId id="256" r:id="rId2"/>
    <p:sldId id="270" r:id="rId3"/>
    <p:sldId id="277" r:id="rId4"/>
    <p:sldId id="271" r:id="rId5"/>
    <p:sldId id="259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4E9AC-12C1-3D46-BE5B-A51345B339D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68E4-C34E-F840-B653-5DFEC90A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D7F-D008-DB4F-9DDB-C3215BA4EF70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2E6-5617-AC46-BF14-D56E51C4371D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EAA0-0532-7945-A95B-563A4842518B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156F-A61E-C746-B3B6-DBA5B5E089ED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4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DC5-5E10-AF46-9DDC-7C7E31F76CD0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81B-8D7E-1B47-A66E-1D59496BF773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F26F-C614-5C4D-B0E4-9E7BE89E1910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3BF1-40BF-CC40-B2A9-B5A6C6DCF105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0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CFEE-C167-0E43-A3B3-AA5A0AE3CA41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0DF-63E3-4D47-8267-ACD77E28A2A2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D2FF-CEC4-0B4C-BB49-60CA0827AD11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22E-7D42-3142-90A0-649FFCDCC79C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CAEC-FB04-E14B-B74A-26EF86DE26FF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6F9-EDF6-A045-9CA7-87B221CD21CD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110E-4D4D-A14D-A2C2-810B6078AFD6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1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822-E108-A548-9FE2-56D3119F8B79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64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85F7-E705-754F-9DB0-F7DA22765CAD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E0475-5844-9145-A0A0-8CF27E104FD6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7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shannon/dse203-demand-pred/blob/master/machine-learning-code/datalog-queries-presentation-3.txt" TargetMode="External"/><Relationship Id="rId3" Type="http://schemas.openxmlformats.org/officeDocument/2006/relationships/hyperlink" Target="https://trello.com/b/5fDcmYGJ/dse-203-project-boar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71750-834B-46E9-B6B0-9A2AFCD3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3" y="1704254"/>
            <a:ext cx="10747513" cy="17401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Analytics-R’-Us</a:t>
            </a:r>
            <a:br>
              <a:rPr lang="en-US" b="1" dirty="0"/>
            </a:br>
            <a:r>
              <a:rPr lang="en-US" sz="4400" b="1" dirty="0"/>
              <a:t>Schema Integration and Justification Team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Demand Prediction Analysis </a:t>
            </a:r>
            <a:br>
              <a:rPr lang="en-US" sz="4400" dirty="0"/>
            </a:br>
            <a:r>
              <a:rPr lang="en-US" sz="4400" dirty="0"/>
              <a:t>DSE 203 Presentation #3</a:t>
            </a:r>
            <a:br>
              <a:rPr lang="en-US" sz="4400" dirty="0"/>
            </a:br>
            <a:r>
              <a:rPr lang="en-US" sz="4400" dirty="0"/>
              <a:t>11/8/2017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C438E-4055-43B8-9BC1-01EEF289E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4" y="3897351"/>
            <a:ext cx="8791575" cy="2406474"/>
          </a:xfrm>
        </p:spPr>
        <p:txBody>
          <a:bodyPr>
            <a:normAutofit/>
          </a:bodyPr>
          <a:lstStyle/>
          <a:p>
            <a:r>
              <a:rPr lang="en-US" b="1" dirty="0"/>
              <a:t>Team:</a:t>
            </a:r>
          </a:p>
          <a:p>
            <a:r>
              <a:rPr lang="en-US" dirty="0"/>
              <a:t>Josh Wilson</a:t>
            </a:r>
          </a:p>
          <a:p>
            <a:r>
              <a:rPr lang="en-US" dirty="0" err="1"/>
              <a:t>Amisha</a:t>
            </a:r>
            <a:r>
              <a:rPr lang="en-US" dirty="0"/>
              <a:t> Bhanage</a:t>
            </a:r>
          </a:p>
          <a:p>
            <a:r>
              <a:rPr lang="en-US" dirty="0"/>
              <a:t>Ken </a:t>
            </a:r>
            <a:r>
              <a:rPr lang="en-US" dirty="0" err="1"/>
              <a:t>Kroel</a:t>
            </a:r>
            <a:endParaRPr lang="en-US" dirty="0"/>
          </a:p>
          <a:p>
            <a:r>
              <a:rPr lang="en-US" dirty="0"/>
              <a:t>Mai Huynh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Query 5: Is there a category that we should discontinue stocking?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314"/>
            <a:ext cx="10018713" cy="41869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Business decision will be made to discontinue stocking categories when total sales </a:t>
            </a:r>
            <a:r>
              <a:rPr lang="en-US" dirty="0" smtClean="0"/>
              <a:t>volume and/or price in </a:t>
            </a:r>
            <a:r>
              <a:rPr lang="en-US" dirty="0"/>
              <a:t>previous </a:t>
            </a:r>
            <a:r>
              <a:rPr lang="en-US" dirty="0" smtClean="0"/>
              <a:t>M </a:t>
            </a:r>
            <a:r>
              <a:rPr lang="en-US" dirty="0"/>
              <a:t>months has not exceeded </a:t>
            </a:r>
            <a:r>
              <a:rPr lang="en-US" dirty="0" smtClean="0"/>
              <a:t>user-defined threshold</a:t>
            </a:r>
          </a:p>
          <a:p>
            <a:pPr lvl="1"/>
            <a:r>
              <a:rPr lang="en-US" dirty="0" smtClean="0"/>
              <a:t>Alternative is to use pre-populated demand predictions to identify categories with low predicted sales</a:t>
            </a:r>
            <a:endParaRPr lang="en-US" dirty="0"/>
          </a:p>
          <a:p>
            <a:r>
              <a:rPr lang="en-US" dirty="0" err="1"/>
              <a:t>Datalog</a:t>
            </a:r>
            <a:r>
              <a:rPr lang="en-US" dirty="0"/>
              <a:t> query heads from ML </a:t>
            </a:r>
            <a:r>
              <a:rPr lang="en-US" dirty="0" smtClean="0"/>
              <a:t>Team:</a:t>
            </a:r>
            <a:endParaRPr lang="en-US" dirty="0"/>
          </a:p>
          <a:p>
            <a:pPr lvl="1"/>
            <a:r>
              <a:rPr lang="en-US" dirty="0" smtClean="0"/>
              <a:t>Query5 ( </a:t>
            </a:r>
            <a:r>
              <a:rPr lang="en-US" dirty="0" err="1" smtClean="0"/>
              <a:t>nodeID</a:t>
            </a:r>
            <a:r>
              <a:rPr lang="en-US" dirty="0" smtClean="0"/>
              <a:t> ) :- </a:t>
            </a:r>
            <a:endParaRPr lang="en-US" dirty="0"/>
          </a:p>
          <a:p>
            <a:r>
              <a:rPr lang="en-US" dirty="0" err="1"/>
              <a:t>Datalog</a:t>
            </a:r>
            <a:r>
              <a:rPr lang="en-US" dirty="0"/>
              <a:t> </a:t>
            </a:r>
            <a:r>
              <a:rPr lang="en-US" dirty="0" smtClean="0"/>
              <a:t>queries </a:t>
            </a:r>
            <a:r>
              <a:rPr lang="en-US" dirty="0"/>
              <a:t>(against mediated schema) to obtain needed information:</a:t>
            </a:r>
          </a:p>
          <a:p>
            <a:pPr lvl="1"/>
            <a:r>
              <a:rPr lang="en-US" dirty="0" smtClean="0"/>
              <a:t>Q5 ( classification</a:t>
            </a:r>
            <a:r>
              <a:rPr lang="en-US" dirty="0"/>
              <a:t>, month, year, </a:t>
            </a:r>
            <a:r>
              <a:rPr lang="en-US" dirty="0" err="1"/>
              <a:t>totalsalesvolume</a:t>
            </a:r>
            <a:r>
              <a:rPr lang="en-US" dirty="0"/>
              <a:t>, </a:t>
            </a:r>
            <a:r>
              <a:rPr lang="en-US" dirty="0" err="1" smtClean="0"/>
              <a:t>totalsalesprice</a:t>
            </a:r>
            <a:r>
              <a:rPr lang="en-US" dirty="0" smtClean="0"/>
              <a:t> ) 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 ( 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salesaggregate</a:t>
            </a:r>
            <a:r>
              <a:rPr lang="en-US" dirty="0" smtClean="0"/>
              <a:t> ( </a:t>
            </a:r>
            <a:r>
              <a:rPr lang="en-US" dirty="0"/>
              <a:t>_ , </a:t>
            </a:r>
            <a:r>
              <a:rPr lang="en-US" dirty="0" err="1"/>
              <a:t>nodeid</a:t>
            </a:r>
            <a:r>
              <a:rPr lang="en-US" dirty="0"/>
              <a:t>, month, year, _ , </a:t>
            </a:r>
            <a:r>
              <a:rPr lang="en-US" dirty="0" err="1"/>
              <a:t>totalsalesvolume</a:t>
            </a:r>
            <a:r>
              <a:rPr lang="en-US" dirty="0"/>
              <a:t>, </a:t>
            </a:r>
            <a:r>
              <a:rPr lang="en-US" dirty="0" err="1"/>
              <a:t>totalsalesprice</a:t>
            </a:r>
            <a:r>
              <a:rPr lang="en-US" dirty="0"/>
              <a:t> , </a:t>
            </a:r>
            <a:r>
              <a:rPr lang="en-US" dirty="0" smtClean="0"/>
              <a:t>_ )</a:t>
            </a:r>
          </a:p>
          <a:p>
            <a:pPr lvl="1"/>
            <a:r>
              <a:rPr lang="en-US" dirty="0" smtClean="0"/>
              <a:t>Q5 ( classification</a:t>
            </a:r>
            <a:r>
              <a:rPr lang="en-US" dirty="0"/>
              <a:t>, month, year, </a:t>
            </a:r>
            <a:r>
              <a:rPr lang="en-US" dirty="0" err="1" smtClean="0"/>
              <a:t>predictedsales</a:t>
            </a:r>
            <a:r>
              <a:rPr lang="en-US" dirty="0" smtClean="0"/>
              <a:t> ) 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 ( 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demandprediction</a:t>
            </a:r>
            <a:r>
              <a:rPr lang="en-US" dirty="0" smtClean="0"/>
              <a:t> ( </a:t>
            </a:r>
            <a:r>
              <a:rPr lang="en-US" dirty="0"/>
              <a:t>_ , </a:t>
            </a:r>
            <a:r>
              <a:rPr lang="en-US" dirty="0" err="1"/>
              <a:t>nodeid</a:t>
            </a:r>
            <a:r>
              <a:rPr lang="en-US" dirty="0"/>
              <a:t>, month, year , _ , </a:t>
            </a:r>
            <a:r>
              <a:rPr lang="en-US" dirty="0" err="1" smtClean="0"/>
              <a:t>predictedsales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379778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2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Stakeholder Queries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the top 3 categories of books that are most read around Christmas?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time of the year are the sales of “Education” books the highest?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month m and category c, predict the amount of sales for the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book categories show a downward trend in demand in Winter and Spring?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category that we should discontinue stocking?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261767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2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1165"/>
            <a:ext cx="10018713" cy="1752599"/>
          </a:xfrm>
        </p:spPr>
        <p:txBody>
          <a:bodyPr/>
          <a:lstStyle/>
          <a:p>
            <a:r>
              <a:rPr lang="en-US" dirty="0" smtClean="0"/>
              <a:t>High Level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305"/>
            <a:ext cx="10018713" cy="421095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Queries on mediated schema return the data required for the query execution team to provide data in the proper format to answer specific end user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Seasons are defined as follows:</a:t>
            </a:r>
            <a:endParaRPr lang="en-US" dirty="0" smtClean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= March, April, </a:t>
            </a:r>
            <a:r>
              <a:rPr lang="en-US" dirty="0" smtClean="0"/>
              <a:t>May</a:t>
            </a:r>
          </a:p>
          <a:p>
            <a:pPr lvl="1"/>
            <a:r>
              <a:rPr lang="en-US" dirty="0" smtClean="0"/>
              <a:t>Summer = June, July, August</a:t>
            </a:r>
          </a:p>
          <a:p>
            <a:pPr lvl="1"/>
            <a:r>
              <a:rPr lang="en-US" dirty="0" smtClean="0"/>
              <a:t>Fall = September, October, November</a:t>
            </a:r>
          </a:p>
          <a:p>
            <a:pPr lvl="1"/>
            <a:r>
              <a:rPr lang="en-US" dirty="0"/>
              <a:t>Winter = December, January, </a:t>
            </a:r>
            <a:r>
              <a:rPr lang="en-US" dirty="0" smtClean="0"/>
              <a:t>February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”Around Christmas” means December</a:t>
            </a:r>
          </a:p>
          <a:p>
            <a:pPr lvl="1"/>
            <a:r>
              <a:rPr lang="en-US" dirty="0" smtClean="0"/>
              <a:t>Could also </a:t>
            </a:r>
            <a:r>
              <a:rPr lang="en-US" dirty="0"/>
              <a:t>create </a:t>
            </a:r>
            <a:r>
              <a:rPr lang="en-US" dirty="0" smtClean="0"/>
              <a:t>an additional </a:t>
            </a:r>
            <a:r>
              <a:rPr lang="en-US" dirty="0"/>
              <a:t>view that aggregates sales by holiday </a:t>
            </a:r>
            <a:r>
              <a:rPr lang="en-US" dirty="0" smtClean="0"/>
              <a:t>season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 discussions with ML team, c</a:t>
            </a:r>
            <a:r>
              <a:rPr lang="en-US" dirty="0" smtClean="0"/>
              <a:t>ategory is defined by “</a:t>
            </a:r>
            <a:r>
              <a:rPr lang="en-US" dirty="0" err="1" smtClean="0"/>
              <a:t>nodeId</a:t>
            </a:r>
            <a:r>
              <a:rPr lang="en-US" dirty="0" smtClean="0"/>
              <a:t>” / ”classification” rather than nested categories</a:t>
            </a:r>
          </a:p>
          <a:p>
            <a:pPr lvl="1"/>
            <a:r>
              <a:rPr lang="en-US" dirty="0" smtClean="0"/>
              <a:t>Queries can be revised if necessary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Collaboration with other Demand Prediction teams via GitHub and Trello: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github.com/kshannon/dse203-demand-pred/blob/master/machine-learning-code/datalog-queries-presentation-3.txt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trello.com/b/5fDcmYGJ/dse-203-project-board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232256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Schema Changes to Support Additional Stakeholder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91039"/>
          </a:xfrm>
        </p:spPr>
        <p:txBody>
          <a:bodyPr>
            <a:normAutofit/>
          </a:bodyPr>
          <a:lstStyle/>
          <a:p>
            <a:r>
              <a:rPr lang="en-US" dirty="0"/>
              <a:t>Added ”Season” </a:t>
            </a:r>
            <a:r>
              <a:rPr lang="en-US" dirty="0" smtClean="0"/>
              <a:t>(</a:t>
            </a:r>
            <a:r>
              <a:rPr lang="en-US" dirty="0"/>
              <a:t>m</a:t>
            </a:r>
            <a:r>
              <a:rPr lang="en-US" dirty="0" smtClean="0"/>
              <a:t>eteorological seasons</a:t>
            </a:r>
            <a:r>
              <a:rPr lang="en-US" b="1" dirty="0"/>
              <a:t>) </a:t>
            </a:r>
            <a:r>
              <a:rPr lang="en-US" dirty="0"/>
              <a:t>and “</a:t>
            </a:r>
            <a:r>
              <a:rPr lang="en-US" dirty="0" err="1"/>
              <a:t>HolidaySeason</a:t>
            </a:r>
            <a:r>
              <a:rPr lang="en-US" dirty="0"/>
              <a:t>” attributes to Calendar relation</a:t>
            </a:r>
          </a:p>
          <a:p>
            <a:r>
              <a:rPr lang="en-US" dirty="0"/>
              <a:t>Added “Season” attribute to ”</a:t>
            </a:r>
            <a:r>
              <a:rPr lang="en-US" dirty="0" err="1"/>
              <a:t>SalesAggregate</a:t>
            </a:r>
            <a:r>
              <a:rPr lang="en-US" dirty="0"/>
              <a:t>” relation</a:t>
            </a:r>
          </a:p>
          <a:p>
            <a:r>
              <a:rPr lang="en-US" dirty="0"/>
              <a:t>Added “</a:t>
            </a:r>
            <a:r>
              <a:rPr lang="en-US" dirty="0" err="1"/>
              <a:t>DemandPredictions</a:t>
            </a:r>
            <a:r>
              <a:rPr lang="en-US" dirty="0"/>
              <a:t>” relation to store predictions from ML team</a:t>
            </a:r>
          </a:p>
          <a:p>
            <a:r>
              <a:rPr lang="en-US" dirty="0" smtClean="0"/>
              <a:t>Added “</a:t>
            </a:r>
            <a:r>
              <a:rPr lang="en-US" dirty="0" err="1" smtClean="0"/>
              <a:t>isinstock</a:t>
            </a:r>
            <a:r>
              <a:rPr lang="en-US" dirty="0" smtClean="0"/>
              <a:t>” from customer Products relation to mediated schema Sales relation</a:t>
            </a:r>
          </a:p>
          <a:p>
            <a:r>
              <a:rPr lang="en-US" dirty="0" smtClean="0"/>
              <a:t>Script </a:t>
            </a:r>
            <a:r>
              <a:rPr lang="en-US" dirty="0"/>
              <a:t>to Update the Integrated Schema is available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175139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0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29" y="804497"/>
            <a:ext cx="10220465" cy="5918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455"/>
            <a:ext cx="10018713" cy="745518"/>
          </a:xfrm>
        </p:spPr>
        <p:txBody>
          <a:bodyPr>
            <a:normAutofit/>
          </a:bodyPr>
          <a:lstStyle/>
          <a:p>
            <a:r>
              <a:rPr lang="en-US" dirty="0"/>
              <a:t>Updated Schema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7048"/>
            <a:ext cx="10018713" cy="2531165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27713" y="1930210"/>
            <a:ext cx="2049517" cy="32582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65061" y="4190811"/>
            <a:ext cx="1911992" cy="18288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485006" y="3631746"/>
            <a:ext cx="1869788" cy="13645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175139"/>
            <a:ext cx="551167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64123" y="2275280"/>
            <a:ext cx="2455928" cy="20038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Query 1: What are the top 3 categories of books that are most read around Christmas?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67846"/>
            <a:ext cx="10018713" cy="3832953"/>
          </a:xfrm>
        </p:spPr>
        <p:txBody>
          <a:bodyPr>
            <a:normAutofit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 smtClean="0"/>
              <a:t>Sales </a:t>
            </a:r>
            <a:r>
              <a:rPr lang="en-US" dirty="0"/>
              <a:t>volume is an appropriate proxy for “most read”</a:t>
            </a:r>
          </a:p>
          <a:p>
            <a:r>
              <a:rPr lang="en-US" dirty="0" err="1"/>
              <a:t>Datalog</a:t>
            </a:r>
            <a:r>
              <a:rPr lang="en-US" dirty="0"/>
              <a:t> query heads from ML </a:t>
            </a:r>
            <a:r>
              <a:rPr lang="en-US" dirty="0" smtClean="0"/>
              <a:t>Team:</a:t>
            </a:r>
            <a:endParaRPr lang="en-US" dirty="0"/>
          </a:p>
          <a:p>
            <a:pPr lvl="1"/>
            <a:r>
              <a:rPr lang="en-US" dirty="0" smtClean="0"/>
              <a:t>Query1(</a:t>
            </a:r>
            <a:r>
              <a:rPr lang="en-US" dirty="0" err="1" smtClean="0"/>
              <a:t>nodeID</a:t>
            </a:r>
            <a:r>
              <a:rPr lang="en-US" dirty="0"/>
              <a:t>, </a:t>
            </a:r>
            <a:r>
              <a:rPr lang="en-US" dirty="0" err="1"/>
              <a:t>count_orderID</a:t>
            </a:r>
            <a:r>
              <a:rPr lang="en-US" dirty="0"/>
              <a:t>):-</a:t>
            </a:r>
          </a:p>
          <a:p>
            <a:r>
              <a:rPr lang="en-US" dirty="0" err="1"/>
              <a:t>Datalog</a:t>
            </a:r>
            <a:r>
              <a:rPr lang="en-US" dirty="0"/>
              <a:t> query (against mediated schema) to obtain needed information:</a:t>
            </a:r>
          </a:p>
          <a:p>
            <a:pPr lvl="1"/>
            <a:r>
              <a:rPr lang="en-US" dirty="0"/>
              <a:t>Q1(classification, </a:t>
            </a:r>
            <a:r>
              <a:rPr lang="en-US" dirty="0" err="1"/>
              <a:t>totalsalesvolume</a:t>
            </a:r>
            <a:r>
              <a:rPr lang="en-US" dirty="0"/>
              <a:t>, year) </a:t>
            </a:r>
            <a:r>
              <a:rPr lang="en-US" dirty="0" smtClean="0"/>
              <a:t>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(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salesaggregate</a:t>
            </a:r>
            <a:r>
              <a:rPr lang="en-US" dirty="0" smtClean="0"/>
              <a:t> </a:t>
            </a:r>
            <a:r>
              <a:rPr lang="en-US" dirty="0"/>
              <a:t>( _ , </a:t>
            </a:r>
            <a:r>
              <a:rPr lang="en-US" dirty="0" err="1"/>
              <a:t>nodeid</a:t>
            </a:r>
            <a:r>
              <a:rPr lang="en-US" dirty="0"/>
              <a:t>, month, year , _ , </a:t>
            </a:r>
            <a:r>
              <a:rPr lang="en-US" dirty="0" err="1"/>
              <a:t>totalsalesvolume</a:t>
            </a:r>
            <a:r>
              <a:rPr lang="en-US" dirty="0"/>
              <a:t>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month </a:t>
            </a:r>
            <a:r>
              <a:rPr lang="en-US" dirty="0"/>
              <a:t>= </a:t>
            </a:r>
            <a:r>
              <a:rPr lang="en-US" dirty="0" smtClean="0"/>
              <a:t>'December’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218236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Query 2: What time of the year are the sales of “Education” books the highest?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070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Query is asking </a:t>
            </a:r>
            <a:r>
              <a:rPr lang="en-US" dirty="0" smtClean="0"/>
              <a:t>for months or seasons </a:t>
            </a:r>
            <a:r>
              <a:rPr lang="en-US" dirty="0"/>
              <a:t>with highest </a:t>
            </a:r>
            <a:r>
              <a:rPr lang="en-US" dirty="0" smtClean="0"/>
              <a:t>education </a:t>
            </a:r>
            <a:r>
              <a:rPr lang="en-US" dirty="0"/>
              <a:t>sales</a:t>
            </a:r>
          </a:p>
          <a:p>
            <a:r>
              <a:rPr lang="en-US" dirty="0" err="1"/>
              <a:t>Datalog</a:t>
            </a:r>
            <a:r>
              <a:rPr lang="en-US" dirty="0"/>
              <a:t> query heads from ML </a:t>
            </a:r>
            <a:r>
              <a:rPr lang="en-US" dirty="0" smtClean="0"/>
              <a:t>Team:</a:t>
            </a:r>
            <a:endParaRPr lang="en-US" dirty="0"/>
          </a:p>
          <a:p>
            <a:pPr lvl="1"/>
            <a:r>
              <a:rPr lang="en-US" dirty="0" smtClean="0"/>
              <a:t>Query2 </a:t>
            </a:r>
            <a:r>
              <a:rPr lang="en-US" dirty="0"/>
              <a:t>(month):-</a:t>
            </a:r>
          </a:p>
          <a:p>
            <a:r>
              <a:rPr lang="en-US" dirty="0" err="1"/>
              <a:t>Datalog</a:t>
            </a:r>
            <a:r>
              <a:rPr lang="en-US" dirty="0"/>
              <a:t> query (against mediated schema) to obtain needed information:</a:t>
            </a:r>
          </a:p>
          <a:p>
            <a:pPr lvl="1"/>
            <a:r>
              <a:rPr lang="en-US" dirty="0" smtClean="0"/>
              <a:t>Q2 ( month</a:t>
            </a:r>
            <a:r>
              <a:rPr lang="en-US" dirty="0"/>
              <a:t>, year, </a:t>
            </a:r>
            <a:r>
              <a:rPr lang="en-US" dirty="0" smtClean="0"/>
              <a:t>season, </a:t>
            </a:r>
            <a:r>
              <a:rPr lang="en-US" dirty="0" err="1" smtClean="0"/>
              <a:t>totalsalesvolume</a:t>
            </a:r>
            <a:r>
              <a:rPr lang="en-US" dirty="0"/>
              <a:t>, </a:t>
            </a:r>
            <a:r>
              <a:rPr lang="en-US" dirty="0" err="1" smtClean="0"/>
              <a:t>totalsalesprice</a:t>
            </a:r>
            <a:r>
              <a:rPr lang="en-US" dirty="0" smtClean="0"/>
              <a:t> ) 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 ( 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salesaggregate</a:t>
            </a:r>
            <a:r>
              <a:rPr lang="en-US" dirty="0" smtClean="0"/>
              <a:t> ( </a:t>
            </a:r>
            <a:r>
              <a:rPr lang="en-US" dirty="0"/>
              <a:t>_ , </a:t>
            </a:r>
            <a:r>
              <a:rPr lang="en-US" dirty="0" err="1"/>
              <a:t>nodeid</a:t>
            </a:r>
            <a:r>
              <a:rPr lang="en-US" dirty="0"/>
              <a:t>, month, year , </a:t>
            </a:r>
            <a:r>
              <a:rPr lang="en-US" dirty="0" smtClean="0"/>
              <a:t>season </a:t>
            </a:r>
            <a:r>
              <a:rPr lang="en-US" dirty="0"/>
              <a:t>, </a:t>
            </a:r>
            <a:r>
              <a:rPr lang="en-US" dirty="0" err="1"/>
              <a:t>totalsalesvolume</a:t>
            </a:r>
            <a:r>
              <a:rPr lang="en-US" dirty="0"/>
              <a:t>, </a:t>
            </a:r>
            <a:r>
              <a:rPr lang="en-US" dirty="0" err="1"/>
              <a:t>totalsalesprice</a:t>
            </a:r>
            <a:r>
              <a:rPr lang="en-US" dirty="0"/>
              <a:t> , _ 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	classification </a:t>
            </a:r>
            <a:r>
              <a:rPr lang="en-US" dirty="0"/>
              <a:t>= </a:t>
            </a:r>
            <a:r>
              <a:rPr lang="en-US" dirty="0" smtClean="0"/>
              <a:t>'Education’</a:t>
            </a:r>
          </a:p>
          <a:p>
            <a:pPr lvl="1"/>
            <a:r>
              <a:rPr lang="en-US" dirty="0" smtClean="0"/>
              <a:t>Allows identification of top months or seasons by either total sales volume or total sales price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208930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4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Query 3: Given month m and category c, predict the amount of sales for the </a:t>
            </a:r>
            <a:r>
              <a:rPr lang="en-US" dirty="0" smtClean="0"/>
              <a:t>category.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9057"/>
            <a:ext cx="10018713" cy="462975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Query cannot be answered directly without input from ML team, unless “</a:t>
            </a:r>
            <a:r>
              <a:rPr lang="en-US" dirty="0" err="1"/>
              <a:t>DemandPredictions</a:t>
            </a:r>
            <a:r>
              <a:rPr lang="en-US" dirty="0"/>
              <a:t>” relation has been populated with ML demand prediction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First version of Q3 </a:t>
            </a:r>
            <a:r>
              <a:rPr lang="en-US" dirty="0" err="1" smtClean="0"/>
              <a:t>datalog</a:t>
            </a:r>
            <a:r>
              <a:rPr lang="en-US" dirty="0" smtClean="0"/>
              <a:t> provides information needed to execute ML demand prediction models to populate “</a:t>
            </a:r>
            <a:r>
              <a:rPr lang="en-US" dirty="0" err="1" smtClean="0"/>
              <a:t>DemandPredictions</a:t>
            </a:r>
            <a:r>
              <a:rPr lang="en-US" dirty="0" smtClean="0"/>
              <a:t>” relation</a:t>
            </a:r>
          </a:p>
          <a:p>
            <a:pPr lvl="1"/>
            <a:r>
              <a:rPr lang="en-US" dirty="0" smtClean="0"/>
              <a:t>Second version of Q3 assumes “</a:t>
            </a:r>
            <a:r>
              <a:rPr lang="en-US" dirty="0" err="1" smtClean="0"/>
              <a:t>DemandPredictions</a:t>
            </a:r>
            <a:r>
              <a:rPr lang="en-US" dirty="0" smtClean="0"/>
              <a:t>” relation is populated with current demand predictions</a:t>
            </a:r>
            <a:endParaRPr lang="en-US" dirty="0" smtClean="0"/>
          </a:p>
          <a:p>
            <a:r>
              <a:rPr lang="en-US" dirty="0" err="1" smtClean="0"/>
              <a:t>Datalog</a:t>
            </a:r>
            <a:r>
              <a:rPr lang="en-US" dirty="0" smtClean="0"/>
              <a:t> </a:t>
            </a:r>
            <a:r>
              <a:rPr lang="en-US" dirty="0"/>
              <a:t>query heads from ML </a:t>
            </a:r>
            <a:r>
              <a:rPr lang="en-US" dirty="0" smtClean="0"/>
              <a:t>Team:</a:t>
            </a:r>
            <a:endParaRPr lang="en-US" dirty="0"/>
          </a:p>
          <a:p>
            <a:pPr lvl="1"/>
            <a:r>
              <a:rPr lang="en-US" dirty="0" smtClean="0"/>
              <a:t>Query3 ( * ) :-</a:t>
            </a:r>
            <a:endParaRPr lang="en-US" dirty="0"/>
          </a:p>
          <a:p>
            <a:pPr lvl="1"/>
            <a:r>
              <a:rPr lang="en-US" dirty="0" smtClean="0"/>
              <a:t>Query3 ( </a:t>
            </a:r>
            <a:r>
              <a:rPr lang="en-US" dirty="0" err="1" smtClean="0"/>
              <a:t>date_agg_month</a:t>
            </a:r>
            <a:r>
              <a:rPr lang="en-US" dirty="0"/>
              <a:t>,  </a:t>
            </a:r>
            <a:r>
              <a:rPr lang="en-US" dirty="0" err="1"/>
              <a:t>inventory_sold_ratio</a:t>
            </a:r>
            <a:r>
              <a:rPr lang="en-US" dirty="0"/>
              <a:t>,  </a:t>
            </a:r>
            <a:r>
              <a:rPr lang="en-US" dirty="0" err="1"/>
              <a:t>dollar_sold_ratio</a:t>
            </a:r>
            <a:r>
              <a:rPr lang="en-US" dirty="0"/>
              <a:t>,  </a:t>
            </a:r>
            <a:r>
              <a:rPr lang="en-US" dirty="0" err="1"/>
              <a:t>volume_moved</a:t>
            </a:r>
            <a:r>
              <a:rPr lang="en-US" dirty="0"/>
              <a:t>,  </a:t>
            </a:r>
            <a:r>
              <a:rPr lang="en-US" dirty="0" err="1"/>
              <a:t>product_rating_average</a:t>
            </a:r>
            <a:r>
              <a:rPr lang="en-US" dirty="0"/>
              <a:t>, </a:t>
            </a:r>
            <a:r>
              <a:rPr lang="en-US" dirty="0" err="1"/>
              <a:t>product_rating_delta</a:t>
            </a:r>
            <a:r>
              <a:rPr lang="en-US" dirty="0"/>
              <a:t>,  </a:t>
            </a:r>
            <a:r>
              <a:rPr lang="en-US" dirty="0" err="1"/>
              <a:t>total_sales</a:t>
            </a:r>
            <a:r>
              <a:rPr lang="en-US" dirty="0"/>
              <a:t>, </a:t>
            </a:r>
            <a:r>
              <a:rPr lang="en-US" dirty="0" err="1"/>
              <a:t>contains_sold_out_product</a:t>
            </a:r>
            <a:r>
              <a:rPr lang="en-US" dirty="0"/>
              <a:t> , </a:t>
            </a:r>
            <a:r>
              <a:rPr lang="en-US" dirty="0" err="1"/>
              <a:t>large_inventory_drop</a:t>
            </a:r>
            <a:r>
              <a:rPr lang="en-US" dirty="0"/>
              <a:t> , </a:t>
            </a:r>
            <a:r>
              <a:rPr lang="en-US" dirty="0" err="1"/>
              <a:t>is_pos_sentiment</a:t>
            </a:r>
            <a:r>
              <a:rPr lang="en-US" dirty="0"/>
              <a:t> , </a:t>
            </a:r>
            <a:r>
              <a:rPr lang="en-US" dirty="0" err="1"/>
              <a:t>is_neg_sentiment</a:t>
            </a:r>
            <a:r>
              <a:rPr lang="en-US" dirty="0"/>
              <a:t>, </a:t>
            </a:r>
            <a:r>
              <a:rPr lang="en-US" dirty="0" err="1"/>
              <a:t>is_neutral_sentiment</a:t>
            </a:r>
            <a:r>
              <a:rPr lang="en-US" dirty="0"/>
              <a:t>, </a:t>
            </a:r>
            <a:r>
              <a:rPr lang="en-US" dirty="0" err="1"/>
              <a:t>count_of_nodeIDs</a:t>
            </a:r>
            <a:r>
              <a:rPr lang="en-US" dirty="0"/>
              <a:t>, </a:t>
            </a:r>
            <a:r>
              <a:rPr lang="en-US" dirty="0" err="1"/>
              <a:t>is_in_campaign</a:t>
            </a:r>
            <a:r>
              <a:rPr lang="en-US" dirty="0"/>
              <a:t> </a:t>
            </a:r>
            <a:r>
              <a:rPr lang="en-US" dirty="0" smtClean="0"/>
              <a:t>) :-</a:t>
            </a:r>
            <a:endParaRPr lang="en-US" dirty="0"/>
          </a:p>
          <a:p>
            <a:r>
              <a:rPr lang="en-US" dirty="0" err="1"/>
              <a:t>Datalog</a:t>
            </a:r>
            <a:r>
              <a:rPr lang="en-US" dirty="0"/>
              <a:t> query (against mediated schema) to obtain needed information:</a:t>
            </a:r>
          </a:p>
          <a:p>
            <a:pPr lvl="1"/>
            <a:r>
              <a:rPr lang="en-US" dirty="0" smtClean="0"/>
              <a:t>Q3 ( classification</a:t>
            </a:r>
            <a:r>
              <a:rPr lang="en-US" dirty="0"/>
              <a:t>, </a:t>
            </a:r>
            <a:r>
              <a:rPr lang="en-US" dirty="0" err="1" smtClean="0"/>
              <a:t>orderdate</a:t>
            </a:r>
            <a:r>
              <a:rPr lang="en-US" dirty="0" smtClean="0"/>
              <a:t>, </a:t>
            </a:r>
            <a:r>
              <a:rPr lang="en-US" dirty="0" err="1" smtClean="0"/>
              <a:t>isinstock</a:t>
            </a:r>
            <a:r>
              <a:rPr lang="en-US" dirty="0" smtClean="0"/>
              <a:t>, </a:t>
            </a:r>
            <a:r>
              <a:rPr lang="en-US" dirty="0" err="1" smtClean="0"/>
              <a:t>numunits</a:t>
            </a:r>
            <a:r>
              <a:rPr lang="en-US" dirty="0" smtClean="0"/>
              <a:t>, </a:t>
            </a:r>
            <a:r>
              <a:rPr lang="en-US" dirty="0" err="1" smtClean="0"/>
              <a:t>fullprice</a:t>
            </a:r>
            <a:r>
              <a:rPr lang="en-US" dirty="0" smtClean="0"/>
              <a:t> , </a:t>
            </a:r>
            <a:r>
              <a:rPr lang="en-US" dirty="0" err="1" smtClean="0"/>
              <a:t>campaignid</a:t>
            </a:r>
            <a:r>
              <a:rPr lang="en-US" dirty="0" smtClean="0"/>
              <a:t>, </a:t>
            </a:r>
            <a:r>
              <a:rPr lang="en-US" dirty="0" err="1" smtClean="0"/>
              <a:t>avgrating</a:t>
            </a:r>
            <a:r>
              <a:rPr lang="en-US" dirty="0" smtClean="0"/>
              <a:t> ) 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 ( 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sales ( </a:t>
            </a:r>
            <a:r>
              <a:rPr lang="en-US" dirty="0" err="1" smtClean="0"/>
              <a:t>orderdate</a:t>
            </a:r>
            <a:r>
              <a:rPr lang="en-US" dirty="0" smtClean="0"/>
              <a:t>, </a:t>
            </a:r>
            <a:r>
              <a:rPr lang="en-US" dirty="0" err="1" smtClean="0"/>
              <a:t>asin</a:t>
            </a:r>
            <a:r>
              <a:rPr lang="en-US" dirty="0" smtClean="0"/>
              <a:t>, </a:t>
            </a:r>
            <a:r>
              <a:rPr lang="en-US" dirty="0" err="1" smtClean="0"/>
              <a:t>nodeid</a:t>
            </a:r>
            <a:r>
              <a:rPr lang="en-US" dirty="0" smtClean="0"/>
              <a:t>, _ , </a:t>
            </a:r>
            <a:r>
              <a:rPr lang="en-US" dirty="0" err="1" smtClean="0"/>
              <a:t>isinstock</a:t>
            </a:r>
            <a:r>
              <a:rPr lang="en-US" dirty="0" smtClean="0"/>
              <a:t>, _ </a:t>
            </a:r>
            <a:r>
              <a:rPr lang="en-US" dirty="0"/>
              <a:t>, </a:t>
            </a:r>
            <a:r>
              <a:rPr lang="en-US" dirty="0" err="1" smtClean="0"/>
              <a:t>numunits</a:t>
            </a:r>
            <a:r>
              <a:rPr lang="en-US" dirty="0" smtClean="0"/>
              <a:t>, </a:t>
            </a:r>
            <a:r>
              <a:rPr lang="en-US" dirty="0" err="1" smtClean="0"/>
              <a:t>fullprice</a:t>
            </a:r>
            <a:r>
              <a:rPr lang="en-US" dirty="0" smtClean="0"/>
              <a:t>, _ , _ , _ , </a:t>
            </a:r>
            <a:r>
              <a:rPr lang="en-US" dirty="0" err="1" smtClean="0"/>
              <a:t>campaignid</a:t>
            </a:r>
            <a:r>
              <a:rPr lang="en-US" dirty="0" smtClean="0"/>
              <a:t>, _ , _ , _ , _ , _ , _ ),</a:t>
            </a:r>
            <a:br>
              <a:rPr lang="en-US" dirty="0" smtClean="0"/>
            </a:br>
            <a:r>
              <a:rPr lang="en-US" dirty="0" smtClean="0"/>
              <a:t>	reviews ( </a:t>
            </a:r>
            <a:r>
              <a:rPr lang="en-US" dirty="0" err="1" smtClean="0"/>
              <a:t>asin</a:t>
            </a:r>
            <a:r>
              <a:rPr lang="en-US" dirty="0" smtClean="0"/>
              <a:t>, _ , </a:t>
            </a:r>
            <a:r>
              <a:rPr lang="en-US" dirty="0" err="1" smtClean="0"/>
              <a:t>avgrating</a:t>
            </a:r>
            <a:r>
              <a:rPr lang="en-US" dirty="0" smtClean="0"/>
              <a:t>, _ 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reviewstfidf</a:t>
            </a:r>
            <a:r>
              <a:rPr lang="en-US" dirty="0" smtClean="0"/>
              <a:t> ( _ , </a:t>
            </a:r>
            <a:r>
              <a:rPr lang="en-US" dirty="0" err="1" smtClean="0"/>
              <a:t>asin</a:t>
            </a:r>
            <a:r>
              <a:rPr lang="en-US" dirty="0" smtClean="0"/>
              <a:t>, term0, term1, </a:t>
            </a:r>
            <a:r>
              <a:rPr lang="is-IS" dirty="0" smtClean="0"/>
              <a:t>… , term48, term49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tfidfvocabulary</a:t>
            </a:r>
            <a:r>
              <a:rPr lang="en-US" dirty="0" smtClean="0"/>
              <a:t> ( </a:t>
            </a:r>
            <a:r>
              <a:rPr lang="en-US" dirty="0" err="1" smtClean="0"/>
              <a:t>termid</a:t>
            </a:r>
            <a:r>
              <a:rPr lang="en-US" dirty="0" smtClean="0"/>
              <a:t>, word )</a:t>
            </a:r>
          </a:p>
          <a:p>
            <a:pPr lvl="1"/>
            <a:r>
              <a:rPr lang="en-US" dirty="0" smtClean="0"/>
              <a:t>Q3 ( </a:t>
            </a:r>
            <a:r>
              <a:rPr lang="en-US" dirty="0" err="1" smtClean="0"/>
              <a:t>predictedsales</a:t>
            </a:r>
            <a:r>
              <a:rPr lang="en-US" dirty="0" smtClean="0"/>
              <a:t> ) 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 ( 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demandpredictions</a:t>
            </a:r>
            <a:r>
              <a:rPr lang="en-US" dirty="0" smtClean="0"/>
              <a:t> ( </a:t>
            </a:r>
            <a:r>
              <a:rPr lang="en-US" dirty="0"/>
              <a:t>_ , </a:t>
            </a:r>
            <a:r>
              <a:rPr lang="en-US" dirty="0" err="1"/>
              <a:t>nodeid</a:t>
            </a:r>
            <a:r>
              <a:rPr lang="en-US" dirty="0"/>
              <a:t>, month, _ , _ , </a:t>
            </a:r>
            <a:r>
              <a:rPr lang="en-US" dirty="0" err="1"/>
              <a:t>predictedsales</a:t>
            </a:r>
            <a:r>
              <a:rPr lang="en-US" dirty="0"/>
              <a:t>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month </a:t>
            </a:r>
            <a:r>
              <a:rPr lang="en-US" dirty="0"/>
              <a:t>= $M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classification </a:t>
            </a:r>
            <a:r>
              <a:rPr lang="en-US" dirty="0"/>
              <a:t>= $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343683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5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en-US" dirty="0"/>
              <a:t>Query 4: Which book categories show a downward trend in demand in Winter and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18325"/>
            <a:ext cx="10018713" cy="4242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 smtClean="0"/>
              <a:t>Downward trend is within Winter and Spring season rather than from Fall to Winter and Spring to Summer</a:t>
            </a:r>
            <a:endParaRPr lang="en-US" dirty="0"/>
          </a:p>
          <a:p>
            <a:r>
              <a:rPr lang="en-US" dirty="0" err="1"/>
              <a:t>Datalog</a:t>
            </a:r>
            <a:r>
              <a:rPr lang="en-US" dirty="0"/>
              <a:t> query heads from ML </a:t>
            </a:r>
            <a:r>
              <a:rPr lang="en-US" dirty="0" smtClean="0"/>
              <a:t>Team:</a:t>
            </a:r>
            <a:endParaRPr lang="en-US" dirty="0"/>
          </a:p>
          <a:p>
            <a:pPr lvl="1"/>
            <a:r>
              <a:rPr lang="en-US" dirty="0" smtClean="0"/>
              <a:t>Query4_spring ( </a:t>
            </a:r>
            <a:r>
              <a:rPr lang="en-US" dirty="0" err="1" smtClean="0"/>
              <a:t>nodeID</a:t>
            </a:r>
            <a:r>
              <a:rPr lang="en-US" dirty="0"/>
              <a:t>, </a:t>
            </a:r>
            <a:r>
              <a:rPr lang="en-US" dirty="0" err="1" smtClean="0"/>
              <a:t>spring_sale_trend</a:t>
            </a:r>
            <a:r>
              <a:rPr lang="en-US" dirty="0" smtClean="0"/>
              <a:t> ) :-</a:t>
            </a:r>
            <a:endParaRPr lang="en-US" dirty="0"/>
          </a:p>
          <a:p>
            <a:pPr lvl="1"/>
            <a:r>
              <a:rPr lang="en-US" dirty="0" smtClean="0"/>
              <a:t>Query4_winter ( </a:t>
            </a:r>
            <a:r>
              <a:rPr lang="en-US" dirty="0" err="1" smtClean="0"/>
              <a:t>nodeID</a:t>
            </a:r>
            <a:r>
              <a:rPr lang="en-US" dirty="0"/>
              <a:t>, </a:t>
            </a:r>
            <a:r>
              <a:rPr lang="en-US" dirty="0" err="1" smtClean="0"/>
              <a:t>winter_sale_trend</a:t>
            </a:r>
            <a:r>
              <a:rPr lang="en-US" dirty="0" smtClean="0"/>
              <a:t> ) :- </a:t>
            </a:r>
            <a:endParaRPr lang="en-US" dirty="0"/>
          </a:p>
          <a:p>
            <a:r>
              <a:rPr lang="en-US" dirty="0" err="1"/>
              <a:t>Datalog</a:t>
            </a:r>
            <a:r>
              <a:rPr lang="en-US" dirty="0"/>
              <a:t> query (against mediated schema) to obtain needed information:</a:t>
            </a:r>
          </a:p>
          <a:p>
            <a:pPr lvl="1"/>
            <a:r>
              <a:rPr lang="en-US" dirty="0" smtClean="0"/>
              <a:t>Q4 ( classification</a:t>
            </a:r>
            <a:r>
              <a:rPr lang="en-US" dirty="0"/>
              <a:t>, month, year, season, </a:t>
            </a:r>
            <a:r>
              <a:rPr lang="en-US" dirty="0" err="1"/>
              <a:t>totalsalesvolume</a:t>
            </a:r>
            <a:r>
              <a:rPr lang="en-US" dirty="0"/>
              <a:t>, </a:t>
            </a:r>
            <a:r>
              <a:rPr lang="en-US" dirty="0" err="1" smtClean="0"/>
              <a:t>totalsalesprice</a:t>
            </a:r>
            <a:r>
              <a:rPr lang="en-US" dirty="0" smtClean="0"/>
              <a:t> ) :-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classificationinfo</a:t>
            </a:r>
            <a:r>
              <a:rPr lang="en-US" dirty="0" smtClean="0"/>
              <a:t> ( </a:t>
            </a:r>
            <a:r>
              <a:rPr lang="en-US" dirty="0" err="1" smtClean="0"/>
              <a:t>nodeid</a:t>
            </a:r>
            <a:r>
              <a:rPr lang="en-US" dirty="0"/>
              <a:t>, classification, _ , _ , _ , _ , _ , _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salesaggregate</a:t>
            </a:r>
            <a:r>
              <a:rPr lang="en-US" dirty="0" smtClean="0"/>
              <a:t> ( </a:t>
            </a:r>
            <a:r>
              <a:rPr lang="en-US" dirty="0"/>
              <a:t>_ , </a:t>
            </a:r>
            <a:r>
              <a:rPr lang="en-US" dirty="0" err="1"/>
              <a:t>nodeid</a:t>
            </a:r>
            <a:r>
              <a:rPr lang="en-US" dirty="0"/>
              <a:t>, month, year , season , </a:t>
            </a:r>
            <a:r>
              <a:rPr lang="en-US" dirty="0" err="1"/>
              <a:t>totalsalesvolume</a:t>
            </a:r>
            <a:r>
              <a:rPr lang="en-US" dirty="0"/>
              <a:t>, _ , </a:t>
            </a:r>
            <a:r>
              <a:rPr lang="en-US" dirty="0" smtClean="0"/>
              <a:t>_ ),</a:t>
            </a:r>
            <a:br>
              <a:rPr lang="en-US" dirty="0" smtClean="0"/>
            </a:br>
            <a:r>
              <a:rPr lang="en-US" dirty="0" smtClean="0"/>
              <a:t>	season </a:t>
            </a:r>
            <a:r>
              <a:rPr lang="en-US" dirty="0"/>
              <a:t>= 'Winter' </a:t>
            </a:r>
            <a:r>
              <a:rPr lang="en-US" dirty="0" smtClean="0"/>
              <a:t>| season = </a:t>
            </a:r>
            <a:r>
              <a:rPr lang="en-US" dirty="0"/>
              <a:t>'Spring'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3023" y="6381549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73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1547</TotalTime>
  <Words>748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Arial</vt:lpstr>
      <vt:lpstr>Parallax</vt:lpstr>
      <vt:lpstr>    Analytics-R’-Us Schema Integration and Justification Team Demand Prediction Analysis  DSE 203 Presentation #3 11/8/2017</vt:lpstr>
      <vt:lpstr>Specific Stakeholder Queries Addressed</vt:lpstr>
      <vt:lpstr>High Level Assumptions</vt:lpstr>
      <vt:lpstr>Summary of Schema Changes to Support Additional Stakeholder Queries</vt:lpstr>
      <vt:lpstr>Updated Schema ER Diagram</vt:lpstr>
      <vt:lpstr>Query 1: What are the top 3 categories of books that are most read around Christmas?</vt:lpstr>
      <vt:lpstr>Query 2: What time of the year are the sales of “Education” books the highest?</vt:lpstr>
      <vt:lpstr>Query 3: Given month m and category c, predict the amount of sales for the category.</vt:lpstr>
      <vt:lpstr>Query 4: Which book categories show a downward trend in demand in Winter and Spring?</vt:lpstr>
      <vt:lpstr>Query 5: Is there a category that we should discontinue stocking?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Integration and Justification -  Demand Prediction</dc:title>
  <dc:creator>Bhanage, Amisha</dc:creator>
  <cp:lastModifiedBy>gte743p@gmail.com</cp:lastModifiedBy>
  <cp:revision>101</cp:revision>
  <dcterms:created xsi:type="dcterms:W3CDTF">2017-10-08T16:45:10Z</dcterms:created>
  <dcterms:modified xsi:type="dcterms:W3CDTF">2017-11-09T05:54:44Z</dcterms:modified>
</cp:coreProperties>
</file>