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 Overview"/>
          <p:cNvSpPr txBox="1"/>
          <p:nvPr>
            <p:ph type="ctrTitle"/>
          </p:nvPr>
        </p:nvSpPr>
        <p:spPr>
          <a:xfrm>
            <a:off x="1270000" y="279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Project Overview</a:t>
            </a:r>
          </a:p>
        </p:txBody>
      </p:sp>
      <p:sp>
        <p:nvSpPr>
          <p:cNvPr id="120" name="Demand Prediction - Machine Learning Team…"/>
          <p:cNvSpPr txBox="1"/>
          <p:nvPr>
            <p:ph type="subTitle" sz="half" idx="1"/>
          </p:nvPr>
        </p:nvSpPr>
        <p:spPr>
          <a:xfrm>
            <a:off x="1270000" y="4533900"/>
            <a:ext cx="10464800" cy="3962301"/>
          </a:xfrm>
          <a:prstGeom prst="rect">
            <a:avLst/>
          </a:prstGeom>
        </p:spPr>
        <p:txBody>
          <a:bodyPr/>
          <a:lstStyle/>
          <a:p>
            <a:pPr/>
            <a:r>
              <a:t>Demand Prediction - Machine Learning Team</a:t>
            </a:r>
          </a:p>
          <a:p>
            <a:pPr/>
          </a:p>
          <a:p>
            <a:pPr>
              <a:lnSpc>
                <a:spcPct val="120000"/>
              </a:lnSpc>
              <a:defRPr sz="2200"/>
            </a:pPr>
            <a:r>
              <a:t>Chris Chen</a:t>
            </a:r>
          </a:p>
          <a:p>
            <a:pPr>
              <a:lnSpc>
                <a:spcPct val="120000"/>
              </a:lnSpc>
              <a:defRPr sz="2200"/>
            </a:pPr>
            <a:r>
              <a:t>Tony Reina</a:t>
            </a:r>
          </a:p>
          <a:p>
            <a:pPr>
              <a:lnSpc>
                <a:spcPct val="120000"/>
              </a:lnSpc>
              <a:defRPr sz="2200"/>
            </a:pPr>
            <a:r>
              <a:t>Kyle Shannon</a:t>
            </a:r>
          </a:p>
          <a:p>
            <a:pPr>
              <a:lnSpc>
                <a:spcPct val="120000"/>
              </a:lnSpc>
              <a:defRPr sz="2200"/>
            </a:pPr>
            <a:r>
              <a:t>Suman Gunnala</a:t>
            </a:r>
          </a:p>
          <a:p>
            <a:pPr>
              <a:lnSpc>
                <a:spcPct val="120000"/>
              </a:lnSpc>
              <a:defRPr sz="2200"/>
            </a:pPr>
            <a:r>
              <a:t>Anil Luthra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r CRISP Approach"/>
          <p:cNvSpPr txBox="1"/>
          <p:nvPr>
            <p:ph type="title"/>
          </p:nvPr>
        </p:nvSpPr>
        <p:spPr>
          <a:xfrm>
            <a:off x="952500" y="-177800"/>
            <a:ext cx="11099800" cy="2159000"/>
          </a:xfrm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Our </a:t>
            </a:r>
            <a:r>
              <a:rPr i="1" sz="5500">
                <a:latin typeface="Helvetica Neue"/>
                <a:ea typeface="Helvetica Neue"/>
                <a:cs typeface="Helvetica Neue"/>
                <a:sym typeface="Helvetica Neue"/>
              </a:rPr>
              <a:t>CRISP</a:t>
            </a:r>
            <a:r>
              <a:t> Approach</a:t>
            </a:r>
          </a:p>
        </p:txBody>
      </p:sp>
      <p:pic>
        <p:nvPicPr>
          <p:cNvPr id="123" name="crisp v2.png" descr="crisp v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0375" y="1769989"/>
            <a:ext cx="13125550" cy="7940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achine Learning"/>
          <p:cNvSpPr txBox="1"/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  <p:pic>
        <p:nvPicPr>
          <p:cNvPr id="126" name="ml overview.png" descr="ml 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654" y="2487711"/>
            <a:ext cx="11485821" cy="7340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gression Mode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 Model…</a:t>
            </a:r>
          </a:p>
        </p:txBody>
      </p:sp>
      <p:sp>
        <p:nvSpPr>
          <p:cNvPr id="129" name="Wh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b="1" sz="2976"/>
            </a:pPr>
            <a:r>
              <a:t>Why?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Predict a continuous variable (# books sold/month)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Rank Order from (Regression output - current Inventory)</a:t>
            </a:r>
          </a:p>
          <a:p>
            <a:pPr marL="413384" indent="-413384" defTabSz="543305">
              <a:spcBef>
                <a:spcPts val="3900"/>
              </a:spcBef>
              <a:defRPr b="1" sz="2976"/>
            </a:pPr>
            <a:r>
              <a:t>Gradient Boosted Regression Trees (XGBoost)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Does not worry about variable scaling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Handles continuous / discrete variables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Easier to explain!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am 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Requirements</a:t>
            </a:r>
          </a:p>
        </p:txBody>
      </p:sp>
      <p:sp>
        <p:nvSpPr>
          <p:cNvPr id="132" name="E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b="1" sz="2752"/>
            </a:pPr>
            <a:r>
              <a:t>EDA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explore ML team’s identified features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find new trends in data (e.g. categories, seasonality and campaigns) </a:t>
            </a:r>
          </a:p>
          <a:p>
            <a:pPr marL="382270" indent="-382270" defTabSz="502412">
              <a:spcBef>
                <a:spcPts val="3600"/>
              </a:spcBef>
              <a:defRPr b="1" sz="2752"/>
            </a:pPr>
            <a:r>
              <a:t>Schema Integration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Format of data required by ML models (e.g. One Hot Encoding)</a:t>
            </a:r>
          </a:p>
          <a:p>
            <a:pPr marL="382270" indent="-382270" defTabSz="502412">
              <a:spcBef>
                <a:spcPts val="3600"/>
              </a:spcBef>
              <a:defRPr b="1" sz="2752"/>
            </a:pPr>
            <a:r>
              <a:t>Querying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Data delivery from integrated DB (e.g. Views or Triggers)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teps Moving Forw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Steps Moving Forward</a:t>
            </a:r>
          </a:p>
        </p:txBody>
      </p:sp>
      <p:sp>
        <p:nvSpPr>
          <p:cNvPr id="135" name="Additional Feature Enginee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Feature Engineering</a:t>
            </a:r>
          </a:p>
          <a:p>
            <a:pPr lvl="1"/>
            <a:r>
              <a:t>is_book_movie, has_book_won_award, etc.</a:t>
            </a:r>
          </a:p>
          <a:p>
            <a:pPr/>
            <a:r>
              <a:t>EDA - Feature variance study, Visualizations</a:t>
            </a:r>
          </a:p>
          <a:p>
            <a:pPr/>
            <a:r>
              <a:t>Schema Design and Data Processing</a:t>
            </a:r>
          </a:p>
          <a:p>
            <a:pPr/>
            <a:r>
              <a:t>Campaign Study. Effective or not?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