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434306-2CEB-43AA-B411-4EDB366076F1}">
  <a:tblStyle styleId="{CC434306-2CEB-43AA-B411-4EDB36607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Jill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Orysya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Nirmal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Nirmal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Nirmal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Nirmal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Jill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Jill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Jill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Garrett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Garrett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Orysya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Orysya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Demand Prediction: EDA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10.13.2017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81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Nirmal Budhathoki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Garrett Cheung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Jillian Jarrett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Toby Moreno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Orysya Stus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45900" y="28640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campaign table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41095" l="0" r="73640" t="21904"/>
          <a:stretch/>
        </p:blipFill>
        <p:spPr>
          <a:xfrm>
            <a:off x="312875" y="1213200"/>
            <a:ext cx="2410325" cy="19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437" y="1206675"/>
            <a:ext cx="2874075" cy="19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775" y="1206675"/>
            <a:ext cx="2874075" cy="19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182613" y="3116200"/>
            <a:ext cx="2410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channel_val_counts.csv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930450" y="3116200"/>
            <a:ext cx="287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discount.png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93900" y="4070650"/>
            <a:ext cx="77562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Find preliminary stats here: https://github.com/mas-dse-jejarret/DSE203_Demand_EDA/blob/master/PostGreSQL_Tables_PreliminaryStats.zip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011813" y="3116200"/>
            <a:ext cx="287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discount_logscale.png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Asterix Data - Preliminary Stats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97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Reviews Data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871600"/>
            <a:ext cx="8651700" cy="417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Total Reviews: 77,164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Total Unique Reviewers: 69,729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Missing values: 21 (Reviewer's Name)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Average Ratings from Reviewers= 4.3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unique products: 4040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product has 19 reviews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13 at 7.17.26 PM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513" y="2113575"/>
            <a:ext cx="39909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How can we use Reviews data 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Historical reviews are very important for predictive models (e.g. Predicting demand for a new book can be compared against similar books sold in past)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Negative reviews can also be valuable (e.g. price adjustment)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Sentiment analysis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Challenges: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review data is not yet linked to the product data or customer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Finding the </a:t>
            </a:r>
            <a:r>
              <a:rPr lang="en"/>
              <a:t>product attributes to compare and find similarity against books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Classification/Category Data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78325" y="1194225"/>
            <a:ext cx="55860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 { "uid": "Children's Books", "count": 793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"Christian Books &amp; Bibles", "count": 288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"Computers &amp; Technology", "count": 435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"Crafts, Hobbies &amp; Home", "count": 347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"Engineering &amp; Transportation", "count": 272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"Gay &amp; Lesbian", "count": 39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"History", "count": 384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"Law", "count": 144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"Literature &amp; Fiction", "count": 428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"Medical Books", "count": 288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"Mystery, Thriller &amp; Suspense", "count": 59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"Religion &amp; Spirituality", "count": 534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"Science &amp; Math", "count": 432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"Sports &amp; Outdoors", "count": 233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"Travel", "count": 651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, { "uid": "Arts &amp; Photography", "count": 389 } 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Solr Data - Preliminary Stats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675" y="2547075"/>
            <a:ext cx="1657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Solr Data Review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Could be a useful platform for exploring large sets of text data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Host Target Location should be a cloud infrastructure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Manual data integration requires converting data to XML first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Is there Real-time Twitter Feed Configuration?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Access requires simple HTTP protocol (built-in Java client support)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May require multiple transformations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Tokenization / TFIDF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POS tagging / Stemming and Lemmatization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Derived sentiment analysis could be used  to project demand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Still a Working Progress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Too Early to tell if it would be useful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Collaborating with other stakeholders is critical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20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 with </a:t>
            </a:r>
            <a:r>
              <a:rPr lang="en"/>
              <a:t>Integrated Schema and Justification Team to review preliminary statistics.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 with Query capability and Learning Team to create the necessary views/tables for us to use.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Discuss and create meaningful visualizations of trends with the suggestions from Machine Learning Team.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Objective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Providing valuable statistics, identifying data issues, and creating visualizations with the end goal of predicting book sale demand.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General Questions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will this data help us predict demand?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exactly is our target? By which metric are we going to predict book demand?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of the above?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are our features related to one another?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Which features are indicators in predicting our target? Which aren’t?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features can we engineer to better predict our target?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Overall Approach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220600" y="12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{CC434306-2CEB-43AA-B411-4EDB366076F1}</a:tableStyleId>
              </a:tblPr>
              <a:tblGrid>
                <a:gridCol w="2176475"/>
                <a:gridCol w="2176475"/>
                <a:gridCol w="2176475"/>
                <a:gridCol w="2176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</a:rPr>
                        <a:t>Milestone 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</a:rPr>
                        <a:t>Milestone II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</a:rPr>
                        <a:t>Milestone III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</a:rPr>
                        <a:t>Milestone IV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Data dictionary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Preliminary statistics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Histograms for columns distributions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Visualize trends, correlations, and important relations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Text analysis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Provide directions for feature engineering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Machine learning recommendations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Determine if machine learning predictions and findings are in agreement with EDA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Shape 79"/>
          <p:cNvSpPr txBox="1"/>
          <p:nvPr>
            <p:ph type="title"/>
          </p:nvPr>
        </p:nvSpPr>
        <p:spPr>
          <a:xfrm>
            <a:off x="220600" y="4407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Note: This is tentative, other group feedback may alter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5" y="1017724"/>
            <a:ext cx="2286800" cy="20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750" y="1404166"/>
            <a:ext cx="2610975" cy="1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825" y="1570675"/>
            <a:ext cx="3134773" cy="98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3825" y="31078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9075" y="2895591"/>
            <a:ext cx="3078826" cy="211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06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308325" y="78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{CC434306-2CEB-43AA-B411-4EDB366076F1}</a:tableStyleId>
              </a:tblPr>
              <a:tblGrid>
                <a:gridCol w="1358550"/>
                <a:gridCol w="1238250"/>
                <a:gridCol w="593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Data Source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calendar</a:t>
                      </a:r>
                    </a:p>
                  </a:txBody>
                  <a:tcPr marT="91425" marB="91425" marR="91425" marL="91425"/>
                </a:tc>
                <a:tc rowSpan="10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PostGreSQL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Master calendar from 1/1/1950 - 12/31/2050 including holidays and DoW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campaigns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Discounts/Free Shipping promotions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customers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Customers and which household they belong to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orders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Purchases by each customer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orderlines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How Amazon distributed/shipped the purchased items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products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Books, prices, ASIN, category, in stock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reviews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Reviews, reviewer name, score, time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subscribers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Subscribers (dealer, mail, store, chain), monthly fee, start/stop dates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zipcensus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Comprehensive census broken down by zip code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zipcounty</a:t>
                      </a: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Zip codes and their Geographic/Demographic data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Dictionary 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381000" y="110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{CC434306-2CEB-43AA-B411-4EDB366076F1}</a:tableStyleId>
              </a:tblPr>
              <a:tblGrid>
                <a:gridCol w="1358550"/>
                <a:gridCol w="1238250"/>
                <a:gridCol w="593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Data Source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reviews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AsteriskDB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Json based repository for reviews by category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eviews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Solr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Searchable reviews in text format.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489425" y="4129050"/>
            <a:ext cx="51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45900" y="28640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PostGreSQL Tables - Preliminary Stats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41950" y="1223200"/>
            <a:ext cx="77562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For each table access the following documents: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b="1" lang="en">
                <a:solidFill>
                  <a:schemeClr val="accent3"/>
                </a:solidFill>
              </a:rPr>
              <a:t>Data.txt</a:t>
            </a:r>
            <a:r>
              <a:rPr lang="en">
                <a:solidFill>
                  <a:schemeClr val="accent3"/>
                </a:solidFill>
              </a:rPr>
              <a:t>: data shape, data type of each column, count of nominal, numeric, and datetime attributes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b="1" lang="en">
                <a:solidFill>
                  <a:schemeClr val="accent3"/>
                </a:solidFill>
              </a:rPr>
              <a:t>nominal_stats.csv</a:t>
            </a:r>
            <a:r>
              <a:rPr lang="en">
                <a:solidFill>
                  <a:schemeClr val="accent3"/>
                </a:solidFill>
              </a:rPr>
              <a:t>: unique and null count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b="1" lang="en">
                <a:solidFill>
                  <a:schemeClr val="accent3"/>
                </a:solidFill>
              </a:rPr>
              <a:t>numeric_stats.csv</a:t>
            </a:r>
            <a:r>
              <a:rPr lang="en">
                <a:solidFill>
                  <a:schemeClr val="accent3"/>
                </a:solidFill>
              </a:rPr>
              <a:t>: mean, min, max, std, percentiles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b="1" lang="en">
                <a:solidFill>
                  <a:schemeClr val="accent3"/>
                </a:solidFill>
              </a:rPr>
              <a:t>datetime_stats.csv</a:t>
            </a:r>
            <a:r>
              <a:rPr lang="en">
                <a:solidFill>
                  <a:schemeClr val="accent3"/>
                </a:solidFill>
              </a:rPr>
              <a:t>: min, max, most frequent date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b="1" lang="en">
                <a:solidFill>
                  <a:schemeClr val="accent3"/>
                </a:solidFill>
              </a:rPr>
              <a:t>columnname_val_counts.csv</a:t>
            </a:r>
            <a:r>
              <a:rPr lang="en">
                <a:solidFill>
                  <a:schemeClr val="accent3"/>
                </a:solidFill>
              </a:rPr>
              <a:t>: for a specific nominal column name a count of the unique values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b="1" lang="en">
                <a:solidFill>
                  <a:schemeClr val="accent3"/>
                </a:solidFill>
              </a:rPr>
              <a:t>columnname.png/columnname_logscale.png</a:t>
            </a:r>
            <a:r>
              <a:rPr lang="en">
                <a:solidFill>
                  <a:schemeClr val="accent3"/>
                </a:solidFill>
              </a:rPr>
              <a:t>: normal and log scale histograms for numeric attributes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Find preliminary stats here: https://github.com/mas-dse-jejarret/DSE203_Demand_EDA/blob/master/PostGreSQL_Tables_PreliminaryStats.zip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45900" y="28640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campaign table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93900" y="4070650"/>
            <a:ext cx="77562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Find preliminary stats here: https://github.com/mas-dse-jejarret/DSE203_Demand_EDA/blob/master/PostGreSQL_Tables_PreliminaryStats.zip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51853" l="14690" r="52852" t="29238"/>
          <a:stretch/>
        </p:blipFill>
        <p:spPr>
          <a:xfrm>
            <a:off x="160425" y="1739488"/>
            <a:ext cx="3457349" cy="113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65536" l="0" r="69759" t="22031"/>
          <a:stretch/>
        </p:blipFill>
        <p:spPr>
          <a:xfrm>
            <a:off x="4262288" y="1102467"/>
            <a:ext cx="4407475" cy="101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5">
            <a:alphaModFix/>
          </a:blip>
          <a:srcRect b="67525" l="0" r="50219" t="22143"/>
          <a:stretch/>
        </p:blipFill>
        <p:spPr>
          <a:xfrm>
            <a:off x="3908375" y="2795002"/>
            <a:ext cx="5115298" cy="5971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60500" y="2888088"/>
            <a:ext cx="3457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Data.txt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262300" y="2100475"/>
            <a:ext cx="4407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nominal_stats.csv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908375" y="3392175"/>
            <a:ext cx="5115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numeric_stats.csv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