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ngineering a Model"/>
          <p:cNvSpPr txBox="1"/>
          <p:nvPr>
            <p:ph type="ctrTitle"/>
          </p:nvPr>
        </p:nvSpPr>
        <p:spPr>
          <a:xfrm>
            <a:off x="1270000" y="279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Engineering a Model</a:t>
            </a:r>
          </a:p>
        </p:txBody>
      </p:sp>
      <p:sp>
        <p:nvSpPr>
          <p:cNvPr id="120" name="Demand Prediction - Machine Learning Team…"/>
          <p:cNvSpPr txBox="1"/>
          <p:nvPr>
            <p:ph type="subTitle" sz="half" idx="1"/>
          </p:nvPr>
        </p:nvSpPr>
        <p:spPr>
          <a:xfrm>
            <a:off x="1270000" y="4533900"/>
            <a:ext cx="10464800" cy="3962301"/>
          </a:xfrm>
          <a:prstGeom prst="rect">
            <a:avLst/>
          </a:prstGeom>
        </p:spPr>
        <p:txBody>
          <a:bodyPr/>
          <a:lstStyle/>
          <a:p>
            <a:pPr/>
            <a:r>
              <a:t>Demand Prediction - Machine Learning Team</a:t>
            </a:r>
          </a:p>
          <a:p>
            <a:pPr/>
          </a:p>
          <a:p>
            <a:pPr>
              <a:lnSpc>
                <a:spcPct val="120000"/>
              </a:lnSpc>
              <a:defRPr sz="2200"/>
            </a:pPr>
            <a:r>
              <a:t>Chris Chen</a:t>
            </a:r>
          </a:p>
          <a:p>
            <a:pPr>
              <a:lnSpc>
                <a:spcPct val="120000"/>
              </a:lnSpc>
              <a:defRPr sz="2200"/>
            </a:pPr>
            <a:r>
              <a:t>Tony Reina</a:t>
            </a:r>
          </a:p>
          <a:p>
            <a:pPr>
              <a:lnSpc>
                <a:spcPct val="120000"/>
              </a:lnSpc>
              <a:defRPr sz="2200"/>
            </a:pPr>
            <a:r>
              <a:t>Kyle Shannon</a:t>
            </a:r>
          </a:p>
          <a:p>
            <a:pPr>
              <a:lnSpc>
                <a:spcPct val="120000"/>
              </a:lnSpc>
              <a:defRPr sz="2200"/>
            </a:pPr>
            <a:r>
              <a:t>Suman Gunnala</a:t>
            </a:r>
          </a:p>
          <a:p>
            <a:pPr>
              <a:lnSpc>
                <a:spcPct val="120000"/>
              </a:lnSpc>
              <a:defRPr sz="2200"/>
            </a:pPr>
            <a:r>
              <a:t>Anil Luthra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download.png" descr="downlo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934" y="1308002"/>
            <a:ext cx="12600932" cy="655881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Model Constraints"/>
          <p:cNvSpPr txBox="1"/>
          <p:nvPr>
            <p:ph type="title"/>
          </p:nvPr>
        </p:nvSpPr>
        <p:spPr>
          <a:xfrm>
            <a:off x="1723950" y="-244727"/>
            <a:ext cx="10464801" cy="1367334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Model Constraints</a:t>
            </a:r>
          </a:p>
        </p:txBody>
      </p:sp>
      <p:sp>
        <p:nvSpPr>
          <p:cNvPr id="124" name="Remaining 3168 is the long tail"/>
          <p:cNvSpPr txBox="1"/>
          <p:nvPr/>
        </p:nvSpPr>
        <p:spPr>
          <a:xfrm>
            <a:off x="3449176" y="9049685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        Remaining </a:t>
            </a:r>
            <a:r>
              <a:t>3168</a:t>
            </a:r>
            <a:r>
              <a:t> is the long tail</a:t>
            </a:r>
          </a:p>
        </p:txBody>
      </p:sp>
      <p:sp>
        <p:nvSpPr>
          <p:cNvPr id="125" name="Elbow"/>
          <p:cNvSpPr txBox="1"/>
          <p:nvPr/>
        </p:nvSpPr>
        <p:spPr>
          <a:xfrm>
            <a:off x="1628641" y="6111369"/>
            <a:ext cx="2619585" cy="155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  <a:p>
            <a:pPr algn="l">
              <a:defRPr b="0"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Elbow</a:t>
            </a:r>
          </a:p>
        </p:txBody>
      </p:sp>
      <p:sp>
        <p:nvSpPr>
          <p:cNvPr id="126" name="Unique Postrgres…"/>
          <p:cNvSpPr txBox="1"/>
          <p:nvPr/>
        </p:nvSpPr>
        <p:spPr>
          <a:xfrm>
            <a:off x="2024473" y="1883785"/>
            <a:ext cx="10464801" cy="83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 defTabSz="572516">
              <a:defRPr b="0" sz="2548"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Unique Postrgres </a:t>
            </a:r>
          </a:p>
          <a:p>
            <a:pPr algn="r" defTabSz="572516">
              <a:defRPr b="0" sz="2548"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category IDs = 3368 </a:t>
            </a:r>
          </a:p>
        </p:txBody>
      </p:sp>
      <p:sp>
        <p:nvSpPr>
          <p:cNvPr id="127" name="Arrow"/>
          <p:cNvSpPr/>
          <p:nvPr/>
        </p:nvSpPr>
        <p:spPr>
          <a:xfrm rot="20563255">
            <a:off x="8562117" y="8039283"/>
            <a:ext cx="3862536" cy="599931"/>
          </a:xfrm>
          <a:prstGeom prst="rightArrow">
            <a:avLst>
              <a:gd name="adj1" fmla="val 30926"/>
              <a:gd name="adj2" fmla="val 847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Using 75…"/>
          <p:cNvSpPr txBox="1"/>
          <p:nvPr/>
        </p:nvSpPr>
        <p:spPr>
          <a:xfrm>
            <a:off x="5613166" y="5610497"/>
            <a:ext cx="3084240" cy="155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  <a:p>
            <a:pPr algn="l">
              <a:defRPr b="0"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Using 75</a:t>
            </a:r>
          </a:p>
          <a:p>
            <a:pPr algn="l">
              <a:defRPr b="0"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Categories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luster Top 75 Categories"/>
          <p:cNvSpPr txBox="1"/>
          <p:nvPr>
            <p:ph type="title"/>
          </p:nvPr>
        </p:nvSpPr>
        <p:spPr>
          <a:xfrm>
            <a:off x="1427162" y="-977900"/>
            <a:ext cx="10464801" cy="3302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Cluster Top 75 Categories</a:t>
            </a:r>
          </a:p>
        </p:txBody>
      </p:sp>
      <p:pic>
        <p:nvPicPr>
          <p:cNvPr id="13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054" y="1440904"/>
            <a:ext cx="7538692" cy="753869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Invariant"/>
          <p:cNvSpPr txBox="1"/>
          <p:nvPr/>
        </p:nvSpPr>
        <p:spPr>
          <a:xfrm>
            <a:off x="3159614" y="2661047"/>
            <a:ext cx="2010767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Invariant</a:t>
            </a:r>
          </a:p>
        </p:txBody>
      </p:sp>
      <p:sp>
        <p:nvSpPr>
          <p:cNvPr id="133" name="Seasonal"/>
          <p:cNvSpPr txBox="1"/>
          <p:nvPr/>
        </p:nvSpPr>
        <p:spPr>
          <a:xfrm>
            <a:off x="7910670" y="4886680"/>
            <a:ext cx="211226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Seasonal</a:t>
            </a:r>
          </a:p>
        </p:txBody>
      </p:sp>
      <p:sp>
        <p:nvSpPr>
          <p:cNvPr id="134" name="Undetermined?"/>
          <p:cNvSpPr txBox="1"/>
          <p:nvPr/>
        </p:nvSpPr>
        <p:spPr>
          <a:xfrm>
            <a:off x="3924573" y="6939720"/>
            <a:ext cx="3466491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Undetermined?</a:t>
            </a:r>
          </a:p>
        </p:txBody>
      </p:sp>
      <p:sp>
        <p:nvSpPr>
          <p:cNvPr id="135" name="Circle"/>
          <p:cNvSpPr/>
          <p:nvPr/>
        </p:nvSpPr>
        <p:spPr>
          <a:xfrm>
            <a:off x="2206056" y="1425786"/>
            <a:ext cx="3917883" cy="391788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  <a:alpha val="49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Oval"/>
          <p:cNvSpPr/>
          <p:nvPr/>
        </p:nvSpPr>
        <p:spPr>
          <a:xfrm>
            <a:off x="6573772" y="3162264"/>
            <a:ext cx="4399059" cy="4443016"/>
          </a:xfrm>
          <a:prstGeom prst="ellipse">
            <a:avLst/>
          </a:prstGeom>
          <a:solidFill>
            <a:schemeClr val="accent1">
              <a:alpha val="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ow we would like Data?"/>
          <p:cNvSpPr txBox="1"/>
          <p:nvPr>
            <p:ph type="title"/>
          </p:nvPr>
        </p:nvSpPr>
        <p:spPr>
          <a:xfrm>
            <a:off x="1270000" y="109636"/>
            <a:ext cx="10464800" cy="20832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6400"/>
            </a:lvl1pPr>
          </a:lstStyle>
          <a:p>
            <a:pPr/>
            <a:r>
              <a:t>How we would like Data?</a:t>
            </a:r>
          </a:p>
        </p:txBody>
      </p:sp>
      <p:pic>
        <p:nvPicPr>
          <p:cNvPr id="139" name="Screen Shot 2017-10-26 at 5.45.48 PM.png" descr="Screen Shot 2017-10-26 at 5.45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269" y="1713358"/>
            <a:ext cx="11732230" cy="7848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tack-Of-Books-PNG-image.png" descr="Stack-Of-Books-PNG-image.png"/>
          <p:cNvPicPr>
            <a:picLocks noChangeAspect="1"/>
          </p:cNvPicPr>
          <p:nvPr/>
        </p:nvPicPr>
        <p:blipFill>
          <a:blip r:embed="rId2">
            <a:alphaModFix amt="15973"/>
            <a:extLst/>
          </a:blip>
          <a:srcRect l="0" t="15231" r="0" b="7573"/>
          <a:stretch>
            <a:fillRect/>
          </a:stretch>
        </p:blipFill>
        <p:spPr>
          <a:xfrm>
            <a:off x="345925" y="-135930"/>
            <a:ext cx="14326446" cy="1002559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eatures"/>
          <p:cNvSpPr txBox="1"/>
          <p:nvPr>
            <p:ph type="title"/>
          </p:nvPr>
        </p:nvSpPr>
        <p:spPr>
          <a:xfrm>
            <a:off x="1270000" y="-100031"/>
            <a:ext cx="10464801" cy="1717329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Features</a:t>
            </a:r>
          </a:p>
        </p:txBody>
      </p:sp>
      <p:sp>
        <p:nvSpPr>
          <p:cNvPr id="143" name="inventory_sold_ratio…"/>
          <p:cNvSpPr txBox="1"/>
          <p:nvPr/>
        </p:nvSpPr>
        <p:spPr>
          <a:xfrm>
            <a:off x="3519170" y="1889383"/>
            <a:ext cx="5966461" cy="79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6100"/>
              </a:lnSpc>
              <a:defRPr b="0" sz="3600">
                <a:solidFill>
                  <a:srgbClr val="12121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inventory_sold_ratio</a:t>
            </a:r>
          </a:p>
          <a:p>
            <a:pPr defTabSz="457200">
              <a:lnSpc>
                <a:spcPts val="6100"/>
              </a:lnSpc>
              <a:defRPr b="0" sz="3600">
                <a:solidFill>
                  <a:srgbClr val="12121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dollar_sold_ratio</a:t>
            </a:r>
          </a:p>
          <a:p>
            <a:pPr defTabSz="457200">
              <a:lnSpc>
                <a:spcPts val="6100"/>
              </a:lnSpc>
              <a:defRPr b="0" sz="3600">
                <a:solidFill>
                  <a:srgbClr val="12121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volume_moved</a:t>
            </a:r>
          </a:p>
          <a:p>
            <a:pPr defTabSz="457200">
              <a:lnSpc>
                <a:spcPts val="6100"/>
              </a:lnSpc>
              <a:defRPr b="0" sz="3600">
                <a:solidFill>
                  <a:srgbClr val="12121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product_rating_average</a:t>
            </a:r>
          </a:p>
          <a:p>
            <a:pPr defTabSz="457200">
              <a:lnSpc>
                <a:spcPts val="7100"/>
              </a:lnSpc>
              <a:defRPr b="0" sz="3600">
                <a:solidFill>
                  <a:srgbClr val="12121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product_rating_delta</a:t>
            </a:r>
          </a:p>
          <a:p>
            <a:pPr defTabSz="457200">
              <a:lnSpc>
                <a:spcPts val="7100"/>
              </a:lnSpc>
              <a:defRPr b="0" sz="3600">
                <a:solidFill>
                  <a:srgbClr val="12121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total_sales</a:t>
            </a:r>
          </a:p>
          <a:p>
            <a:pPr defTabSz="457200">
              <a:lnSpc>
                <a:spcPts val="7100"/>
              </a:lnSpc>
              <a:defRPr b="0" sz="3600">
                <a:solidFill>
                  <a:srgbClr val="12121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contains_sold_out_product</a:t>
            </a:r>
          </a:p>
          <a:p>
            <a:pPr defTabSz="457200">
              <a:lnSpc>
                <a:spcPts val="7100"/>
              </a:lnSpc>
              <a:defRPr b="0" sz="3600">
                <a:solidFill>
                  <a:srgbClr val="12121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large_inventory_drop</a:t>
            </a:r>
          </a:p>
          <a:p>
            <a:pPr defTabSz="457200">
              <a:lnSpc>
                <a:spcPts val="7100"/>
              </a:lnSpc>
              <a:defRPr b="0" sz="3600">
                <a:solidFill>
                  <a:srgbClr val="12121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is_pos_sentiment</a:t>
            </a:r>
          </a:p>
          <a:p>
            <a:pPr defTabSz="457200">
              <a:lnSpc>
                <a:spcPts val="7100"/>
              </a:lnSpc>
              <a:defRPr b="0" sz="3600">
                <a:solidFill>
                  <a:srgbClr val="12121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is_neg_sentiment</a:t>
            </a:r>
          </a:p>
          <a:p>
            <a:pPr defTabSz="457200">
              <a:lnSpc>
                <a:spcPts val="7100"/>
              </a:lnSpc>
              <a:defRPr b="0" sz="3600">
                <a:solidFill>
                  <a:srgbClr val="12121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is_neutral_sentiment</a:t>
            </a:r>
          </a:p>
          <a:p>
            <a:pPr defTabSz="457200">
              <a:lnSpc>
                <a:spcPts val="7100"/>
              </a:lnSpc>
              <a:defRPr b="0" sz="3600">
                <a:solidFill>
                  <a:srgbClr val="12121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count_of_nodeIDs</a:t>
            </a:r>
          </a:p>
          <a:p>
            <a:pPr defTabSz="457200">
              <a:lnSpc>
                <a:spcPts val="7100"/>
              </a:lnSpc>
              <a:defRPr b="0" sz="3600">
                <a:solidFill>
                  <a:srgbClr val="12121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is_in_campaign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sting Training Regimens"/>
          <p:cNvSpPr txBox="1"/>
          <p:nvPr>
            <p:ph type="title"/>
          </p:nvPr>
        </p:nvSpPr>
        <p:spPr>
          <a:xfrm>
            <a:off x="1270000" y="-12065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Testing Training Regimens</a:t>
            </a:r>
          </a:p>
        </p:txBody>
      </p:sp>
      <p:sp>
        <p:nvSpPr>
          <p:cNvPr id="146" name="Therefore…"/>
          <p:cNvSpPr txBox="1"/>
          <p:nvPr/>
        </p:nvSpPr>
        <p:spPr>
          <a:xfrm>
            <a:off x="1767582" y="6743700"/>
            <a:ext cx="9977636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150000"/>
              </a:lnSpc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Therefore… </a:t>
            </a:r>
          </a:p>
        </p:txBody>
      </p:sp>
      <p:pic>
        <p:nvPicPr>
          <p:cNvPr id="147" name="Screen Shot 2017-10-22 at 12.26.14 AM.png" descr="Screen Shot 2017-10-22 at 12.26.1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2432" y="8121650"/>
            <a:ext cx="8064501" cy="5461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he Problem. Latent Temporal Components.…"/>
          <p:cNvSpPr txBox="1"/>
          <p:nvPr/>
        </p:nvSpPr>
        <p:spPr>
          <a:xfrm>
            <a:off x="2445692" y="1395412"/>
            <a:ext cx="8621416" cy="1404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338835">
              <a:lnSpc>
                <a:spcPct val="150000"/>
              </a:lnSpc>
              <a:defRPr b="0" sz="2088"/>
            </a:pPr>
            <a:r>
              <a:t>The Problem. Latent Temporal Components.</a:t>
            </a:r>
          </a:p>
          <a:p>
            <a:pPr defTabSz="338835">
              <a:lnSpc>
                <a:spcPct val="150000"/>
              </a:lnSpc>
              <a:defRPr b="0" sz="2088"/>
            </a:pPr>
            <a:r>
              <a:t>The Solution. </a:t>
            </a:r>
            <a:r>
              <a:rPr b="1"/>
              <a:t>Walk-Forward Validation</a:t>
            </a:r>
            <a:r>
              <a:t>. </a:t>
            </a:r>
          </a:p>
          <a:p>
            <a:pPr defTabSz="338835">
              <a:lnSpc>
                <a:spcPct val="150000"/>
              </a:lnSpc>
              <a:defRPr b="0" sz="2088"/>
            </a:pPr>
            <a:r>
              <a:t>Does not assume independence or identical distributions.</a:t>
            </a:r>
          </a:p>
        </p:txBody>
      </p:sp>
      <p:pic>
        <p:nvPicPr>
          <p:cNvPr id="149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9322" y="2965966"/>
            <a:ext cx="8754156" cy="4106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llaborations"/>
          <p:cNvSpPr txBox="1"/>
          <p:nvPr>
            <p:ph type="title"/>
          </p:nvPr>
        </p:nvSpPr>
        <p:spPr>
          <a:xfrm>
            <a:off x="1270000" y="109636"/>
            <a:ext cx="10464800" cy="206558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6400"/>
            </a:lvl1pPr>
          </a:lstStyle>
          <a:p>
            <a:pPr/>
            <a:r>
              <a:t>Collaborations</a:t>
            </a:r>
          </a:p>
        </p:txBody>
      </p:sp>
      <p:sp>
        <p:nvSpPr>
          <p:cNvPr id="152" name="EDA team…"/>
          <p:cNvSpPr txBox="1"/>
          <p:nvPr/>
        </p:nvSpPr>
        <p:spPr>
          <a:xfrm>
            <a:off x="1269999" y="1292220"/>
            <a:ext cx="10464801" cy="7419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33375" indent="-333375" algn="l">
              <a:buSzPct val="145000"/>
              <a:buChar char="-"/>
              <a:defRPr b="0" sz="3600"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EDA team</a:t>
            </a:r>
          </a:p>
          <a:p>
            <a:pPr lvl="1" marL="777875" indent="-333375" algn="l">
              <a:buSzPct val="145000"/>
              <a:buChar char="-"/>
              <a:defRPr b="0" sz="3600"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Cluster Analysis of Top 75 Categories</a:t>
            </a:r>
          </a:p>
          <a:p>
            <a:pPr lvl="1" marL="777875" indent="-333375" algn="l">
              <a:buSzPct val="145000"/>
              <a:buChar char="-"/>
              <a:defRPr b="0" sz="3600"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Correlation heat map matrix</a:t>
            </a:r>
          </a:p>
          <a:p>
            <a:pPr algn="l">
              <a:defRPr b="0" sz="3600"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  <a:p>
            <a:pPr marL="333375" indent="-333375" algn="l">
              <a:buSzPct val="145000"/>
              <a:buChar char="-"/>
              <a:defRPr b="0" sz="3600"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Schema &amp; Query Team</a:t>
            </a:r>
          </a:p>
          <a:p>
            <a:pPr lvl="1" marL="777875" indent="-333375" algn="l">
              <a:buSzPct val="145000"/>
              <a:buChar char="-"/>
              <a:defRPr b="0" sz="3600"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Given accepted/answerable queries, ensure mediated schema will return from wrappers/source DBs in the correct format.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