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3"/>
  </p:notesMasterIdLst>
  <p:sldIdLst>
    <p:sldId id="257" r:id="rId2"/>
    <p:sldId id="258" r:id="rId3"/>
    <p:sldId id="279" r:id="rId4"/>
    <p:sldId id="278" r:id="rId5"/>
    <p:sldId id="262" r:id="rId6"/>
    <p:sldId id="263" r:id="rId7"/>
    <p:sldId id="264" r:id="rId8"/>
    <p:sldId id="265" r:id="rId9"/>
    <p:sldId id="269" r:id="rId10"/>
    <p:sldId id="267" r:id="rId11"/>
    <p:sldId id="268" r:id="rId12"/>
    <p:sldId id="259" r:id="rId13"/>
    <p:sldId id="260" r:id="rId14"/>
    <p:sldId id="261"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41" autoAdjust="0"/>
  </p:normalViewPr>
  <p:slideViewPr>
    <p:cSldViewPr snapToGrid="0">
      <p:cViewPr varScale="1">
        <p:scale>
          <a:sx n="81" d="100"/>
          <a:sy n="81" d="100"/>
        </p:scale>
        <p:origin x="98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9FEBD3-8909-472D-9550-A07A224DB784}" type="datetimeFigureOut">
              <a:rPr lang="en-IN" smtClean="0"/>
              <a:t>22-12-2022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D9A83E-77AF-413B-9692-487ED988F8C6}" type="slidenum">
              <a:rPr lang="en-IN" smtClean="0"/>
              <a:t>‹#›</a:t>
            </a:fld>
            <a:endParaRPr lang="en-IN"/>
          </a:p>
        </p:txBody>
      </p:sp>
    </p:spTree>
    <p:extLst>
      <p:ext uri="{BB962C8B-B14F-4D97-AF65-F5344CB8AC3E}">
        <p14:creationId xmlns:p14="http://schemas.microsoft.com/office/powerpoint/2010/main" val="263434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D9A83E-77AF-413B-9692-487ED988F8C6}" type="slidenum">
              <a:rPr lang="en-IN" smtClean="0"/>
              <a:t>9</a:t>
            </a:fld>
            <a:endParaRPr lang="en-IN"/>
          </a:p>
        </p:txBody>
      </p:sp>
    </p:spTree>
    <p:extLst>
      <p:ext uri="{BB962C8B-B14F-4D97-AF65-F5344CB8AC3E}">
        <p14:creationId xmlns:p14="http://schemas.microsoft.com/office/powerpoint/2010/main" val="230537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D9A83E-77AF-413B-9692-487ED988F8C6}" type="slidenum">
              <a:rPr lang="en-IN" smtClean="0"/>
              <a:t>17</a:t>
            </a:fld>
            <a:endParaRPr lang="en-IN"/>
          </a:p>
        </p:txBody>
      </p:sp>
    </p:spTree>
    <p:extLst>
      <p:ext uri="{BB962C8B-B14F-4D97-AF65-F5344CB8AC3E}">
        <p14:creationId xmlns:p14="http://schemas.microsoft.com/office/powerpoint/2010/main" val="50960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97C04FE-16C9-40B8-B7B3-247FD7AABA9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393346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7C04FE-16C9-40B8-B7B3-247FD7AABA9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95648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7C04FE-16C9-40B8-B7B3-247FD7AABA9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179647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7C04FE-16C9-40B8-B7B3-247FD7AABA9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18354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C04FE-16C9-40B8-B7B3-247FD7AABA92}"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300285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97C04FE-16C9-40B8-B7B3-247FD7AABA92}"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192258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97C04FE-16C9-40B8-B7B3-247FD7AABA92}"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930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7C04FE-16C9-40B8-B7B3-247FD7AABA92}"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3576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C04FE-16C9-40B8-B7B3-247FD7AABA92}"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150960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C04FE-16C9-40B8-B7B3-247FD7AABA92}"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29152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C04FE-16C9-40B8-B7B3-247FD7AABA92}"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DE5F1-EA41-430E-94D7-00771083E43A}" type="slidenum">
              <a:rPr lang="en-US" smtClean="0"/>
              <a:t>‹#›</a:t>
            </a:fld>
            <a:endParaRPr lang="en-US"/>
          </a:p>
        </p:txBody>
      </p:sp>
    </p:spTree>
    <p:extLst>
      <p:ext uri="{BB962C8B-B14F-4D97-AF65-F5344CB8AC3E}">
        <p14:creationId xmlns:p14="http://schemas.microsoft.com/office/powerpoint/2010/main" val="230126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C04FE-16C9-40B8-B7B3-247FD7AABA92}" type="datetimeFigureOut">
              <a:rPr lang="en-US" smtClean="0"/>
              <a:t>12/22/2022</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DE5F1-EA41-430E-94D7-00771083E43A}" type="slidenum">
              <a:rPr lang="en-US" smtClean="0"/>
              <a:t>‹#›</a:t>
            </a:fld>
            <a:endParaRPr lang="en-US"/>
          </a:p>
        </p:txBody>
      </p:sp>
    </p:spTree>
    <p:extLst>
      <p:ext uri="{BB962C8B-B14F-4D97-AF65-F5344CB8AC3E}">
        <p14:creationId xmlns:p14="http://schemas.microsoft.com/office/powerpoint/2010/main" val="398873237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7EA-7BDD-04A4-9DE7-E15148C8F3FD}"/>
              </a:ext>
            </a:extLst>
          </p:cNvPr>
          <p:cNvSpPr>
            <a:spLocks noGrp="1"/>
          </p:cNvSpPr>
          <p:nvPr>
            <p:ph type="title"/>
          </p:nvPr>
        </p:nvSpPr>
        <p:spPr>
          <a:xfrm>
            <a:off x="838200" y="365126"/>
            <a:ext cx="10515600" cy="901700"/>
          </a:xfrm>
        </p:spPr>
        <p:txBody>
          <a:bodyPr>
            <a:normAutofit fontScale="90000"/>
          </a:bodyPr>
          <a:lstStyle/>
          <a:p>
            <a:pPr algn="ctr"/>
            <a:r>
              <a:rPr lang="en-US" b="1" u="sng" dirty="0"/>
              <a:t>MODEL INSTITUTE OF ENGINEERING AND TECHNOLOGY(MIET),JAMMU</a:t>
            </a:r>
          </a:p>
        </p:txBody>
      </p:sp>
      <p:sp>
        <p:nvSpPr>
          <p:cNvPr id="3" name="Content Placeholder 2">
            <a:extLst>
              <a:ext uri="{FF2B5EF4-FFF2-40B4-BE49-F238E27FC236}">
                <a16:creationId xmlns:a16="http://schemas.microsoft.com/office/drawing/2014/main" id="{AC87B916-0A26-B8A3-89FC-E973957E3254}"/>
              </a:ext>
            </a:extLst>
          </p:cNvPr>
          <p:cNvSpPr>
            <a:spLocks noGrp="1"/>
          </p:cNvSpPr>
          <p:nvPr>
            <p:ph idx="1"/>
          </p:nvPr>
        </p:nvSpPr>
        <p:spPr>
          <a:xfrm>
            <a:off x="5353050" y="3870779"/>
            <a:ext cx="10515600" cy="2290763"/>
          </a:xfrm>
        </p:spPr>
        <p:txBody>
          <a:bodyPr>
            <a:normAutofit fontScale="70000" lnSpcReduction="20000"/>
          </a:bodyPr>
          <a:lstStyle/>
          <a:p>
            <a:pPr marL="0" indent="0">
              <a:buNone/>
            </a:pPr>
            <a:r>
              <a:rPr lang="en-US" dirty="0"/>
              <a:t>Group Members:-    1) Sania </a:t>
            </a:r>
            <a:r>
              <a:rPr lang="en-US" dirty="0" err="1"/>
              <a:t>Fotedar</a:t>
            </a:r>
            <a:r>
              <a:rPr lang="en-US" dirty="0"/>
              <a:t>(2021a1r082)</a:t>
            </a:r>
          </a:p>
          <a:p>
            <a:pPr marL="0" indent="0">
              <a:buNone/>
            </a:pPr>
            <a:r>
              <a:rPr lang="en-US" dirty="0"/>
              <a:t>                                      [GROUP REPRESENTATIVE]</a:t>
            </a:r>
          </a:p>
          <a:p>
            <a:pPr marL="0" indent="0">
              <a:buNone/>
            </a:pPr>
            <a:r>
              <a:rPr lang="en-US" dirty="0"/>
              <a:t>                                     2)Madhu </a:t>
            </a:r>
            <a:r>
              <a:rPr lang="en-US" dirty="0" err="1"/>
              <a:t>Bala</a:t>
            </a:r>
            <a:r>
              <a:rPr lang="en-US" dirty="0"/>
              <a:t>(2021a1r077)</a:t>
            </a:r>
          </a:p>
          <a:p>
            <a:pPr marL="0" indent="0">
              <a:buNone/>
            </a:pPr>
            <a:r>
              <a:rPr lang="en-US" dirty="0"/>
              <a:t>                                     3)</a:t>
            </a:r>
            <a:r>
              <a:rPr lang="en-US" dirty="0" err="1"/>
              <a:t>Amisha</a:t>
            </a:r>
            <a:r>
              <a:rPr lang="en-US" dirty="0"/>
              <a:t> </a:t>
            </a:r>
            <a:r>
              <a:rPr lang="en-US" dirty="0" err="1"/>
              <a:t>Gurndwal</a:t>
            </a:r>
            <a:r>
              <a:rPr lang="en-US" dirty="0"/>
              <a:t> (2021a1r062)</a:t>
            </a:r>
          </a:p>
          <a:p>
            <a:pPr marL="0" indent="0">
              <a:buNone/>
            </a:pPr>
            <a:r>
              <a:rPr lang="en-US" dirty="0"/>
              <a:t>                                     4)Rachna Sharma(2021a1r078)</a:t>
            </a:r>
          </a:p>
          <a:p>
            <a:pPr marL="0" indent="0">
              <a:buNone/>
            </a:pPr>
            <a:r>
              <a:rPr lang="en-US" dirty="0"/>
              <a:t>                                     5)Arjun Kapoor (2021a1r061)</a:t>
            </a:r>
          </a:p>
        </p:txBody>
      </p:sp>
      <p:sp>
        <p:nvSpPr>
          <p:cNvPr id="4" name="TextBox 3">
            <a:extLst>
              <a:ext uri="{FF2B5EF4-FFF2-40B4-BE49-F238E27FC236}">
                <a16:creationId xmlns:a16="http://schemas.microsoft.com/office/drawing/2014/main" id="{44FF7731-B025-441A-BE72-6F378D025D52}"/>
              </a:ext>
            </a:extLst>
          </p:cNvPr>
          <p:cNvSpPr txBox="1"/>
          <p:nvPr/>
        </p:nvSpPr>
        <p:spPr>
          <a:xfrm>
            <a:off x="3933825" y="1790700"/>
            <a:ext cx="4476750" cy="400110"/>
          </a:xfrm>
          <a:prstGeom prst="rect">
            <a:avLst/>
          </a:prstGeom>
          <a:noFill/>
        </p:spPr>
        <p:txBody>
          <a:bodyPr wrap="square" rtlCol="0">
            <a:spAutoFit/>
          </a:bodyPr>
          <a:lstStyle/>
          <a:p>
            <a:r>
              <a:rPr lang="en-US" sz="2000" b="1" u="sng" dirty="0"/>
              <a:t>Department of Computer Engineering</a:t>
            </a:r>
          </a:p>
        </p:txBody>
      </p:sp>
      <p:pic>
        <p:nvPicPr>
          <p:cNvPr id="1026" name="Picture 2" descr="MIET | Cloud Centre of Excellence (CCoE) | Ready to use Remote Workforce  Collaboration Platform">
            <a:extLst>
              <a:ext uri="{FF2B5EF4-FFF2-40B4-BE49-F238E27FC236}">
                <a16:creationId xmlns:a16="http://schemas.microsoft.com/office/drawing/2014/main" id="{94198F3F-F433-CAFD-8CE3-B9E929EC87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8550" y="2238406"/>
            <a:ext cx="4914900" cy="16191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E3C57F-3B48-3F3F-0DE1-B1E5864B3257}"/>
              </a:ext>
            </a:extLst>
          </p:cNvPr>
          <p:cNvSpPr txBox="1"/>
          <p:nvPr/>
        </p:nvSpPr>
        <p:spPr>
          <a:xfrm>
            <a:off x="4286250" y="6262041"/>
            <a:ext cx="5791200" cy="461665"/>
          </a:xfrm>
          <a:prstGeom prst="rect">
            <a:avLst/>
          </a:prstGeom>
          <a:noFill/>
        </p:spPr>
        <p:txBody>
          <a:bodyPr wrap="square" rtlCol="0">
            <a:spAutoFit/>
          </a:bodyPr>
          <a:lstStyle/>
          <a:p>
            <a:r>
              <a:rPr lang="en-US" sz="2400" dirty="0"/>
              <a:t>Project Guide:  Dr. Swati </a:t>
            </a:r>
            <a:r>
              <a:rPr lang="en-US" sz="2400" dirty="0" err="1"/>
              <a:t>Goel</a:t>
            </a:r>
            <a:endParaRPr lang="en-US" sz="2400" dirty="0"/>
          </a:p>
        </p:txBody>
      </p:sp>
    </p:spTree>
    <p:extLst>
      <p:ext uri="{BB962C8B-B14F-4D97-AF65-F5344CB8AC3E}">
        <p14:creationId xmlns:p14="http://schemas.microsoft.com/office/powerpoint/2010/main" val="217767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2013" y="1464009"/>
            <a:ext cx="11444438" cy="5262979"/>
          </a:xfrm>
          <a:prstGeom prst="rect">
            <a:avLst/>
          </a:prstGeom>
        </p:spPr>
        <p:txBody>
          <a:bodyPr wrap="square">
            <a:spAutoFit/>
          </a:bodyPr>
          <a:lstStyle/>
          <a:p>
            <a:pPr fontAlgn="base"/>
            <a:r>
              <a:rPr lang="en-US" sz="2800" b="1" dirty="0"/>
              <a:t>Advantages:</a:t>
            </a:r>
            <a:r>
              <a:rPr lang="en-US" sz="2800" dirty="0"/>
              <a:t> </a:t>
            </a:r>
          </a:p>
          <a:p>
            <a:pPr marL="457200" indent="-457200" fontAlgn="base">
              <a:buFont typeface="Arial" pitchFamily="34" charset="0"/>
              <a:buChar char="•"/>
            </a:pPr>
            <a:endParaRPr lang="en-US" sz="2800" dirty="0"/>
          </a:p>
          <a:p>
            <a:pPr marL="457200" indent="-457200" fontAlgn="base">
              <a:buFont typeface="Arial" pitchFamily="34" charset="0"/>
              <a:buChar char="•"/>
            </a:pPr>
            <a:r>
              <a:rPr lang="en-US" sz="2800" dirty="0"/>
              <a:t>We can give full path like /User-name/directory-name/.</a:t>
            </a:r>
          </a:p>
          <a:p>
            <a:pPr marL="457200" indent="-457200" fontAlgn="base">
              <a:buFont typeface="Arial" pitchFamily="34" charset="0"/>
              <a:buChar char="•"/>
            </a:pPr>
            <a:r>
              <a:rPr lang="en-US" sz="2800" dirty="0"/>
              <a:t>Different users can have the same directory as well as the file name.</a:t>
            </a:r>
          </a:p>
          <a:p>
            <a:pPr marL="457200" indent="-457200" fontAlgn="base">
              <a:buFont typeface="Arial" pitchFamily="34" charset="0"/>
              <a:buChar char="•"/>
            </a:pPr>
            <a:r>
              <a:rPr lang="en-US" sz="2800" dirty="0"/>
              <a:t>Searching of files becomes easier due to pathname and user-grouping.</a:t>
            </a:r>
          </a:p>
          <a:p>
            <a:pPr marL="457200" indent="-457200" fontAlgn="base">
              <a:buFont typeface="Arial" pitchFamily="34" charset="0"/>
              <a:buChar char="•"/>
            </a:pPr>
            <a:endParaRPr lang="en-US" sz="2800" b="1" dirty="0"/>
          </a:p>
          <a:p>
            <a:pPr fontAlgn="base"/>
            <a:r>
              <a:rPr lang="en-US" sz="2800" b="1" dirty="0"/>
              <a:t>Disadvantages:</a:t>
            </a:r>
          </a:p>
          <a:p>
            <a:pPr marL="457200" indent="-457200" fontAlgn="base">
              <a:buFont typeface="Arial" pitchFamily="34" charset="0"/>
              <a:buChar char="•"/>
            </a:pPr>
            <a:endParaRPr lang="en-US" sz="2800" dirty="0"/>
          </a:p>
          <a:p>
            <a:pPr marL="457200" indent="-457200" fontAlgn="base">
              <a:buFont typeface="Arial" pitchFamily="34" charset="0"/>
              <a:buChar char="•"/>
            </a:pPr>
            <a:r>
              <a:rPr lang="en-US" sz="2800" dirty="0"/>
              <a:t>A user is not allowed to share files with other users.</a:t>
            </a:r>
          </a:p>
          <a:p>
            <a:pPr marL="457200" indent="-457200" fontAlgn="base">
              <a:buFont typeface="Arial" pitchFamily="34" charset="0"/>
              <a:buChar char="•"/>
            </a:pPr>
            <a:r>
              <a:rPr lang="en-US" sz="2800" dirty="0"/>
              <a:t>Still, it not very scalable, two files of the same type cannot be grouped together in the same user. </a:t>
            </a:r>
            <a:br>
              <a:rPr lang="en-US" sz="2800" dirty="0"/>
            </a:br>
            <a:r>
              <a:rPr lang="en-US" sz="2800" dirty="0"/>
              <a:t> </a:t>
            </a:r>
          </a:p>
        </p:txBody>
      </p:sp>
      <p:sp>
        <p:nvSpPr>
          <p:cNvPr id="4" name="TextBox 3"/>
          <p:cNvSpPr txBox="1"/>
          <p:nvPr/>
        </p:nvSpPr>
        <p:spPr>
          <a:xfrm>
            <a:off x="1386038" y="490888"/>
            <a:ext cx="10327907" cy="923330"/>
          </a:xfrm>
          <a:prstGeom prst="rect">
            <a:avLst/>
          </a:prstGeom>
          <a:noFill/>
        </p:spPr>
        <p:txBody>
          <a:bodyPr wrap="square" rtlCol="0">
            <a:spAutoFit/>
          </a:bodyPr>
          <a:lstStyle/>
          <a:p>
            <a:r>
              <a:rPr lang="en-US" sz="5400" dirty="0"/>
              <a:t>ADVANTAGES AND DISADVANTAGES </a:t>
            </a:r>
            <a:endParaRPr lang="en-IN" sz="5400" dirty="0"/>
          </a:p>
        </p:txBody>
      </p:sp>
    </p:spTree>
    <p:extLst>
      <p:ext uri="{BB962C8B-B14F-4D97-AF65-F5344CB8AC3E}">
        <p14:creationId xmlns:p14="http://schemas.microsoft.com/office/powerpoint/2010/main" val="264352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B64D-8870-1EA5-934D-B5A673A35BCF}"/>
              </a:ext>
            </a:extLst>
          </p:cNvPr>
          <p:cNvSpPr>
            <a:spLocks noGrp="1"/>
          </p:cNvSpPr>
          <p:nvPr>
            <p:ph type="title"/>
          </p:nvPr>
        </p:nvSpPr>
        <p:spPr>
          <a:xfrm>
            <a:off x="657225" y="18255"/>
            <a:ext cx="10515600" cy="1043629"/>
          </a:xfrm>
        </p:spPr>
        <p:txBody>
          <a:bodyPr>
            <a:normAutofit/>
          </a:bodyPr>
          <a:lstStyle/>
          <a:p>
            <a:r>
              <a:rPr lang="en-US" dirty="0">
                <a:latin typeface="Arial Narrow" panose="020B0606020202030204" pitchFamily="34" charset="0"/>
              </a:rPr>
              <a:t>ALGORITHM OF SINGLE LEVEL DIRECTORY :</a:t>
            </a:r>
          </a:p>
        </p:txBody>
      </p:sp>
      <p:sp>
        <p:nvSpPr>
          <p:cNvPr id="3" name="Content Placeholder 2"/>
          <p:cNvSpPr>
            <a:spLocks noGrp="1"/>
          </p:cNvSpPr>
          <p:nvPr>
            <p:ph idx="1"/>
          </p:nvPr>
        </p:nvSpPr>
        <p:spPr>
          <a:xfrm>
            <a:off x="233082" y="1290918"/>
            <a:ext cx="12075458" cy="5871882"/>
          </a:xfrm>
        </p:spPr>
        <p:txBody>
          <a:bodyPr>
            <a:normAutofit/>
          </a:bodyPr>
          <a:lstStyle/>
          <a:p>
            <a:pPr>
              <a:buFont typeface="Wingdings" pitchFamily="2" charset="2"/>
              <a:buChar char="Ø"/>
            </a:pPr>
            <a:r>
              <a:rPr lang="en-US" sz="3200" dirty="0"/>
              <a:t>Step-1: Start the program.</a:t>
            </a:r>
          </a:p>
          <a:p>
            <a:pPr>
              <a:buFont typeface="Wingdings" pitchFamily="2" charset="2"/>
              <a:buChar char="Ø"/>
            </a:pPr>
            <a:r>
              <a:rPr lang="en-US" sz="3200" dirty="0"/>
              <a:t> Step-2: Declare the count, file name, graphical interface. </a:t>
            </a:r>
          </a:p>
          <a:p>
            <a:pPr>
              <a:buFont typeface="Wingdings" pitchFamily="2" charset="2"/>
              <a:buChar char="Ø"/>
            </a:pPr>
            <a:r>
              <a:rPr lang="en-US" sz="3200" dirty="0"/>
              <a:t>Step-3: Read the number of files</a:t>
            </a:r>
          </a:p>
          <a:p>
            <a:pPr>
              <a:buFont typeface="Wingdings" pitchFamily="2" charset="2"/>
              <a:buChar char="Ø"/>
            </a:pPr>
            <a:r>
              <a:rPr lang="en-US" sz="3200" dirty="0"/>
              <a:t> Step-4: Read the file name</a:t>
            </a:r>
          </a:p>
          <a:p>
            <a:pPr>
              <a:buFont typeface="Wingdings" pitchFamily="2" charset="2"/>
              <a:buChar char="Ø"/>
            </a:pPr>
            <a:r>
              <a:rPr lang="en-US" sz="3200" dirty="0"/>
              <a:t> Step-5: Declare the root directory</a:t>
            </a:r>
          </a:p>
          <a:p>
            <a:pPr>
              <a:buFont typeface="Wingdings" pitchFamily="2" charset="2"/>
              <a:buChar char="Ø"/>
            </a:pPr>
            <a:r>
              <a:rPr lang="en-US" sz="3200" dirty="0"/>
              <a:t> Step-6: Using the file eclipse function define the files in a single level </a:t>
            </a:r>
          </a:p>
          <a:p>
            <a:pPr>
              <a:buFont typeface="Wingdings" pitchFamily="2" charset="2"/>
              <a:buChar char="Ø"/>
            </a:pPr>
            <a:r>
              <a:rPr lang="en-US" sz="3200" dirty="0"/>
              <a:t>Step-7: Display the files</a:t>
            </a:r>
          </a:p>
          <a:p>
            <a:pPr>
              <a:buFont typeface="Wingdings" pitchFamily="2" charset="2"/>
              <a:buChar char="Ø"/>
            </a:pPr>
            <a:r>
              <a:rPr lang="en-US" sz="3200" dirty="0"/>
              <a:t> Step-8: Stop the program </a:t>
            </a:r>
            <a:endParaRPr lang="en-IN" sz="3200" dirty="0"/>
          </a:p>
        </p:txBody>
      </p:sp>
    </p:spTree>
    <p:extLst>
      <p:ext uri="{BB962C8B-B14F-4D97-AF65-F5344CB8AC3E}">
        <p14:creationId xmlns:p14="http://schemas.microsoft.com/office/powerpoint/2010/main" val="292243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69A9-786C-7E0A-39A4-4F9E3A76DED1}"/>
              </a:ext>
            </a:extLst>
          </p:cNvPr>
          <p:cNvSpPr>
            <a:spLocks noGrp="1"/>
          </p:cNvSpPr>
          <p:nvPr>
            <p:ph type="title"/>
          </p:nvPr>
        </p:nvSpPr>
        <p:spPr>
          <a:xfrm>
            <a:off x="1009957" y="0"/>
            <a:ext cx="10515600" cy="777875"/>
          </a:xfrm>
        </p:spPr>
        <p:txBody>
          <a:bodyPr>
            <a:noAutofit/>
          </a:bodyPr>
          <a:lstStyle/>
          <a:p>
            <a:pPr algn="r"/>
            <a:r>
              <a:rPr lang="en-US" sz="3200" dirty="0">
                <a:latin typeface="Arial Narrow" panose="020B0606020202030204" pitchFamily="34" charset="0"/>
              </a:rPr>
              <a:t>Program to Simulate Single level directory file organization technique</a:t>
            </a:r>
          </a:p>
        </p:txBody>
      </p:sp>
      <p:pic>
        <p:nvPicPr>
          <p:cNvPr id="4" name="Content Placeholder 3">
            <a:extLst>
              <a:ext uri="{FF2B5EF4-FFF2-40B4-BE49-F238E27FC236}">
                <a16:creationId xmlns:a16="http://schemas.microsoft.com/office/drawing/2014/main" id="{C7AD2AD3-7AC1-A020-D735-1D75AE326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989" y="838201"/>
            <a:ext cx="10020078" cy="5952066"/>
          </a:xfrm>
          <a:prstGeom prst="rect">
            <a:avLst/>
          </a:prstGeom>
        </p:spPr>
      </p:pic>
    </p:spTree>
    <p:extLst>
      <p:ext uri="{BB962C8B-B14F-4D97-AF65-F5344CB8AC3E}">
        <p14:creationId xmlns:p14="http://schemas.microsoft.com/office/powerpoint/2010/main" val="61286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D9047174-4759-C441-B0D8-DDE39719F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76" y="71718"/>
            <a:ext cx="10148048" cy="6786282"/>
          </a:xfrm>
          <a:prstGeom prst="rect">
            <a:avLst/>
          </a:prstGeom>
        </p:spPr>
      </p:pic>
    </p:spTree>
    <p:extLst>
      <p:ext uri="{BB962C8B-B14F-4D97-AF65-F5344CB8AC3E}">
        <p14:creationId xmlns:p14="http://schemas.microsoft.com/office/powerpoint/2010/main" val="411260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13">
            <a:extLst>
              <a:ext uri="{FF2B5EF4-FFF2-40B4-BE49-F238E27FC236}">
                <a16:creationId xmlns:a16="http://schemas.microsoft.com/office/drawing/2014/main" id="{BC2D017C-B0C7-6BF5-5DDB-522B8ECFD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4" y="1147482"/>
            <a:ext cx="9798423" cy="5513293"/>
          </a:xfrm>
          <a:prstGeom prst="rect">
            <a:avLst/>
          </a:prstGeom>
        </p:spPr>
      </p:pic>
      <p:sp>
        <p:nvSpPr>
          <p:cNvPr id="4" name="TextBox 3"/>
          <p:cNvSpPr txBox="1"/>
          <p:nvPr/>
        </p:nvSpPr>
        <p:spPr>
          <a:xfrm>
            <a:off x="1407459" y="161365"/>
            <a:ext cx="5118847" cy="830997"/>
          </a:xfrm>
          <a:prstGeom prst="rect">
            <a:avLst/>
          </a:prstGeom>
          <a:noFill/>
        </p:spPr>
        <p:txBody>
          <a:bodyPr wrap="square" rtlCol="0">
            <a:spAutoFit/>
          </a:bodyPr>
          <a:lstStyle/>
          <a:p>
            <a:r>
              <a:rPr lang="en-US" sz="4800" b="1" dirty="0"/>
              <a:t>OUTPUT</a:t>
            </a:r>
            <a:endParaRPr lang="en-IN" sz="4800" b="1" dirty="0"/>
          </a:p>
        </p:txBody>
      </p:sp>
    </p:spTree>
    <p:extLst>
      <p:ext uri="{BB962C8B-B14F-4D97-AF65-F5344CB8AC3E}">
        <p14:creationId xmlns:p14="http://schemas.microsoft.com/office/powerpoint/2010/main" val="99858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3D23F8B-E665-BB29-E635-95A42A154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80" y="259976"/>
            <a:ext cx="9311919" cy="6472517"/>
          </a:xfrm>
          <a:prstGeom prst="rect">
            <a:avLst/>
          </a:prstGeom>
        </p:spPr>
      </p:pic>
    </p:spTree>
    <p:extLst>
      <p:ext uri="{BB962C8B-B14F-4D97-AF65-F5344CB8AC3E}">
        <p14:creationId xmlns:p14="http://schemas.microsoft.com/office/powerpoint/2010/main" val="385741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0771" y="558265"/>
            <a:ext cx="11588816" cy="769441"/>
          </a:xfrm>
          <a:prstGeom prst="rect">
            <a:avLst/>
          </a:prstGeom>
          <a:noFill/>
        </p:spPr>
        <p:txBody>
          <a:bodyPr wrap="square" rtlCol="0">
            <a:spAutoFit/>
          </a:bodyPr>
          <a:lstStyle/>
          <a:p>
            <a:r>
              <a:rPr lang="en-US" sz="4400" dirty="0"/>
              <a:t>ALGORITHM OF TWO LEVEL DIRECTORY</a:t>
            </a:r>
            <a:endParaRPr lang="en-IN" sz="4400" dirty="0"/>
          </a:p>
        </p:txBody>
      </p:sp>
      <p:sp>
        <p:nvSpPr>
          <p:cNvPr id="3" name="Rectangle 2"/>
          <p:cNvSpPr/>
          <p:nvPr/>
        </p:nvSpPr>
        <p:spPr>
          <a:xfrm>
            <a:off x="846666" y="1693333"/>
            <a:ext cx="8517467" cy="3416320"/>
          </a:xfrm>
          <a:prstGeom prst="rect">
            <a:avLst/>
          </a:prstGeom>
        </p:spPr>
        <p:txBody>
          <a:bodyPr wrap="square">
            <a:spAutoFit/>
          </a:bodyPr>
          <a:lstStyle/>
          <a:p>
            <a:pPr marL="285750" indent="-285750">
              <a:buFont typeface="Wingdings" pitchFamily="2" charset="2"/>
              <a:buChar char="Ø"/>
            </a:pPr>
            <a:r>
              <a:rPr lang="en-US" sz="2400" dirty="0"/>
              <a:t>Step-1: Start the program.  </a:t>
            </a:r>
          </a:p>
          <a:p>
            <a:pPr marL="285750" indent="-285750">
              <a:buFont typeface="Wingdings" pitchFamily="2" charset="2"/>
              <a:buChar char="Ø"/>
            </a:pPr>
            <a:r>
              <a:rPr lang="en-US" sz="2400" dirty="0"/>
              <a:t>Step-2: Declare the count, file name, graphical interface.</a:t>
            </a:r>
          </a:p>
          <a:p>
            <a:pPr marL="285750" indent="-285750">
              <a:buFont typeface="Wingdings" pitchFamily="2" charset="2"/>
              <a:buChar char="Ø"/>
            </a:pPr>
            <a:r>
              <a:rPr lang="en-US" sz="2400" dirty="0"/>
              <a:t> Step-3: Read the number of files </a:t>
            </a:r>
          </a:p>
          <a:p>
            <a:pPr marL="285750" indent="-285750">
              <a:buFont typeface="Wingdings" pitchFamily="2" charset="2"/>
              <a:buChar char="Ø"/>
            </a:pPr>
            <a:r>
              <a:rPr lang="en-US" sz="2400" dirty="0"/>
              <a:t>Step-4: Read the file name </a:t>
            </a:r>
          </a:p>
          <a:p>
            <a:pPr marL="285750" indent="-285750">
              <a:buFont typeface="Wingdings" pitchFamily="2" charset="2"/>
              <a:buChar char="Ø"/>
            </a:pPr>
            <a:r>
              <a:rPr lang="en-US" sz="2400" dirty="0"/>
              <a:t>Step-5: Declare the root directory</a:t>
            </a:r>
          </a:p>
          <a:p>
            <a:pPr marL="285750" indent="-285750">
              <a:buFont typeface="Wingdings" pitchFamily="2" charset="2"/>
              <a:buChar char="Ø"/>
            </a:pPr>
            <a:r>
              <a:rPr lang="en-US" sz="2400" dirty="0"/>
              <a:t> Step-6: Using the file eclipse function define the files in a single level </a:t>
            </a:r>
          </a:p>
          <a:p>
            <a:pPr marL="285750" indent="-285750">
              <a:buFont typeface="Wingdings" pitchFamily="2" charset="2"/>
              <a:buChar char="Ø"/>
            </a:pPr>
            <a:r>
              <a:rPr lang="en-US" sz="2400" dirty="0"/>
              <a:t>Step-7: Display the files </a:t>
            </a:r>
          </a:p>
          <a:p>
            <a:pPr marL="285750" indent="-285750">
              <a:buFont typeface="Wingdings" pitchFamily="2" charset="2"/>
              <a:buChar char="Ø"/>
            </a:pPr>
            <a:r>
              <a:rPr lang="en-US" sz="2400" dirty="0"/>
              <a:t>Step-8: Stop the program </a:t>
            </a:r>
            <a:endParaRPr lang="en-IN" sz="2400" dirty="0"/>
          </a:p>
        </p:txBody>
      </p:sp>
    </p:spTree>
    <p:extLst>
      <p:ext uri="{BB962C8B-B14F-4D97-AF65-F5344CB8AC3E}">
        <p14:creationId xmlns:p14="http://schemas.microsoft.com/office/powerpoint/2010/main" val="128932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0" y="93134"/>
            <a:ext cx="10515600" cy="1037696"/>
          </a:xfrm>
        </p:spPr>
        <p:txBody>
          <a:bodyPr>
            <a:normAutofit/>
          </a:bodyPr>
          <a:lstStyle/>
          <a:p>
            <a:r>
              <a:rPr lang="en-US" sz="2800" b="1" dirty="0"/>
              <a:t>PROGRAM TO SIMULATE TWO LEVEL DIRECTORY FILE ORGANIZATION TECHNIQUES:</a:t>
            </a:r>
            <a:endParaRPr lang="en-IN" sz="2800" b="1" dirty="0"/>
          </a:p>
        </p:txBody>
      </p:sp>
      <p:pic>
        <p:nvPicPr>
          <p:cNvPr id="3" name="Content Placeholder 4">
            <a:extLst>
              <a:ext uri="{FF2B5EF4-FFF2-40B4-BE49-F238E27FC236}">
                <a16:creationId xmlns:a16="http://schemas.microsoft.com/office/drawing/2014/main" id="{A9AE8338-0070-09FC-A600-F20D4CE57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680" y="1227666"/>
            <a:ext cx="9155455" cy="4986867"/>
          </a:xfrm>
          <a:prstGeom prst="rect">
            <a:avLst/>
          </a:prstGeom>
        </p:spPr>
      </p:pic>
    </p:spTree>
    <p:extLst>
      <p:ext uri="{BB962C8B-B14F-4D97-AF65-F5344CB8AC3E}">
        <p14:creationId xmlns:p14="http://schemas.microsoft.com/office/powerpoint/2010/main" val="402901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2426FC2-89C8-5CAF-5EEA-8B318E30A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61" y="101601"/>
            <a:ext cx="10071672" cy="6502400"/>
          </a:xfrm>
          <a:prstGeom prst="rect">
            <a:avLst/>
          </a:prstGeom>
        </p:spPr>
      </p:pic>
    </p:spTree>
    <p:extLst>
      <p:ext uri="{BB962C8B-B14F-4D97-AF65-F5344CB8AC3E}">
        <p14:creationId xmlns:p14="http://schemas.microsoft.com/office/powerpoint/2010/main" val="148466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13EDE695-1CDD-8790-8BCC-B277A7743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66" y="143436"/>
            <a:ext cx="9082834" cy="6189632"/>
          </a:xfrm>
          <a:prstGeom prst="rect">
            <a:avLst/>
          </a:prstGeom>
        </p:spPr>
      </p:pic>
    </p:spTree>
    <p:extLst>
      <p:ext uri="{BB962C8B-B14F-4D97-AF65-F5344CB8AC3E}">
        <p14:creationId xmlns:p14="http://schemas.microsoft.com/office/powerpoint/2010/main" val="105114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6EA7C-9B8F-DEA2-1535-5FE71FEAA130}"/>
              </a:ext>
            </a:extLst>
          </p:cNvPr>
          <p:cNvSpPr txBox="1"/>
          <p:nvPr/>
        </p:nvSpPr>
        <p:spPr>
          <a:xfrm>
            <a:off x="1095375" y="789516"/>
            <a:ext cx="9391650" cy="3785652"/>
          </a:xfrm>
          <a:prstGeom prst="rect">
            <a:avLst/>
          </a:prstGeom>
          <a:noFill/>
        </p:spPr>
        <p:txBody>
          <a:bodyPr wrap="square" rtlCol="0">
            <a:spAutoFit/>
          </a:bodyPr>
          <a:lstStyle/>
          <a:p>
            <a:pPr algn="ctr"/>
            <a:r>
              <a:rPr lang="en-US" sz="8000" b="1" dirty="0">
                <a:latin typeface="Arial Narrow" panose="020B0606020202030204" pitchFamily="34" charset="0"/>
              </a:rPr>
              <a:t>Project Title : FILE ORGANIZATION TECHNIQUES</a:t>
            </a:r>
          </a:p>
        </p:txBody>
      </p:sp>
    </p:spTree>
    <p:extLst>
      <p:ext uri="{BB962C8B-B14F-4D97-AF65-F5344CB8AC3E}">
        <p14:creationId xmlns:p14="http://schemas.microsoft.com/office/powerpoint/2010/main" val="24472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82EF532-7E52-4CF5-7E09-5CAFA4735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09" y="195730"/>
            <a:ext cx="9307339" cy="6544236"/>
          </a:xfrm>
          <a:prstGeom prst="rect">
            <a:avLst/>
          </a:prstGeom>
        </p:spPr>
      </p:pic>
    </p:spTree>
    <p:extLst>
      <p:ext uri="{BB962C8B-B14F-4D97-AF65-F5344CB8AC3E}">
        <p14:creationId xmlns:p14="http://schemas.microsoft.com/office/powerpoint/2010/main" val="413389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00" y="2966535"/>
            <a:ext cx="9872133" cy="1569660"/>
          </a:xfrm>
          <a:prstGeom prst="rect">
            <a:avLst/>
          </a:prstGeom>
          <a:noFill/>
        </p:spPr>
        <p:txBody>
          <a:bodyPr wrap="square" rtlCol="0">
            <a:spAutoFit/>
          </a:bodyPr>
          <a:lstStyle/>
          <a:p>
            <a:pPr algn="ctr"/>
            <a:r>
              <a:rPr lang="en-US" sz="9600" dirty="0"/>
              <a:t>THANK YOU</a:t>
            </a:r>
            <a:endParaRPr lang="en-IN" sz="9600" dirty="0"/>
          </a:p>
        </p:txBody>
      </p:sp>
    </p:spTree>
    <p:extLst>
      <p:ext uri="{BB962C8B-B14F-4D97-AF65-F5344CB8AC3E}">
        <p14:creationId xmlns:p14="http://schemas.microsoft.com/office/powerpoint/2010/main" val="68347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999" y="1487735"/>
            <a:ext cx="11675533" cy="5355312"/>
          </a:xfrm>
          <a:prstGeom prst="rect">
            <a:avLst/>
          </a:prstGeom>
        </p:spPr>
        <p:txBody>
          <a:bodyPr wrap="square">
            <a:spAutoFit/>
          </a:bodyPr>
          <a:lstStyle/>
          <a:p>
            <a:r>
              <a:rPr lang="en-US" b="1" dirty="0"/>
              <a:t>A) SINGLE LEVEL DIRECTORY: </a:t>
            </a:r>
            <a:endParaRPr lang="en-US" dirty="0"/>
          </a:p>
          <a:p>
            <a:br>
              <a:rPr lang="en-US" dirty="0"/>
            </a:br>
            <a:r>
              <a:rPr lang="en-US" b="1" dirty="0"/>
              <a:t>AIM:</a:t>
            </a:r>
            <a:r>
              <a:rPr lang="en-US" dirty="0"/>
              <a:t> Program to simulate Single level directory file organization technique.</a:t>
            </a:r>
          </a:p>
          <a:p>
            <a:br>
              <a:rPr lang="en-US" dirty="0"/>
            </a:br>
            <a:br>
              <a:rPr lang="en-US" dirty="0"/>
            </a:br>
            <a:r>
              <a:rPr lang="en-US" dirty="0"/>
              <a:t> </a:t>
            </a:r>
            <a:r>
              <a:rPr lang="en-US" b="1" dirty="0"/>
              <a:t>DESCRIPTION:</a:t>
            </a:r>
            <a:r>
              <a:rPr lang="en-US" dirty="0"/>
              <a:t> The directory structure is the organization of files into a hierarchy of folders. In a single-level directory system, all the files are placed in one directory. There is a root directory which has all files. It has a simple architecture and there are no sub directories. Advantage of single level directory system is that it is easy to find a file in the directory. </a:t>
            </a:r>
          </a:p>
          <a:p>
            <a:br>
              <a:rPr lang="en-US" dirty="0"/>
            </a:br>
            <a:r>
              <a:rPr lang="en-US" b="1" dirty="0"/>
              <a:t>B) TWO LEVEL DIRECTORY </a:t>
            </a:r>
            <a:endParaRPr lang="en-US" dirty="0"/>
          </a:p>
          <a:p>
            <a:br>
              <a:rPr lang="en-US" dirty="0"/>
            </a:br>
            <a:r>
              <a:rPr lang="en-US" b="1" dirty="0"/>
              <a:t>AIM</a:t>
            </a:r>
            <a:r>
              <a:rPr lang="en-US" dirty="0"/>
              <a:t>: Program to simulate two level file organization technique </a:t>
            </a:r>
          </a:p>
          <a:p>
            <a:br>
              <a:rPr lang="en-US" dirty="0"/>
            </a:br>
            <a:r>
              <a:rPr lang="en-US" b="1" dirty="0"/>
              <a:t>Description:</a:t>
            </a:r>
            <a:r>
              <a:rPr lang="en-US" dirty="0"/>
              <a:t> In the two-level directory system, each user has own user file directory (UFD). The system maintains a master block that has one entry for each user. This master block contains the addresses of the directory of the users. When a user job starts or a user logs in, the system's master file directory (MFD) is searched. When a user refers to a particular file, only his own UFD is searched.</a:t>
            </a:r>
          </a:p>
          <a:p>
            <a:br>
              <a:rPr lang="en-US" dirty="0"/>
            </a:br>
            <a:endParaRPr lang="en-IN" dirty="0"/>
          </a:p>
        </p:txBody>
      </p:sp>
      <p:sp>
        <p:nvSpPr>
          <p:cNvPr id="4" name="TextBox 3"/>
          <p:cNvSpPr txBox="1"/>
          <p:nvPr/>
        </p:nvSpPr>
        <p:spPr>
          <a:xfrm>
            <a:off x="3386666" y="431800"/>
            <a:ext cx="9643533" cy="707886"/>
          </a:xfrm>
          <a:prstGeom prst="rect">
            <a:avLst/>
          </a:prstGeom>
          <a:noFill/>
        </p:spPr>
        <p:txBody>
          <a:bodyPr wrap="square" rtlCol="0">
            <a:spAutoFit/>
          </a:bodyPr>
          <a:lstStyle/>
          <a:p>
            <a:r>
              <a:rPr lang="en-IN" sz="4000" dirty="0"/>
              <a:t>PROJECT DESCRIPTION</a:t>
            </a:r>
          </a:p>
        </p:txBody>
      </p:sp>
    </p:spTree>
    <p:extLst>
      <p:ext uri="{BB962C8B-B14F-4D97-AF65-F5344CB8AC3E}">
        <p14:creationId xmlns:p14="http://schemas.microsoft.com/office/powerpoint/2010/main" val="423875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endParaRPr lang="en-IN" dirty="0"/>
          </a:p>
        </p:txBody>
      </p:sp>
      <p:sp>
        <p:nvSpPr>
          <p:cNvPr id="3" name="Content Placeholder 2"/>
          <p:cNvSpPr>
            <a:spLocks noGrp="1"/>
          </p:cNvSpPr>
          <p:nvPr>
            <p:ph idx="1"/>
          </p:nvPr>
        </p:nvSpPr>
        <p:spPr/>
        <p:txBody>
          <a:bodyPr/>
          <a:lstStyle/>
          <a:p>
            <a:r>
              <a:rPr lang="en-US" dirty="0"/>
              <a:t>FILE ORGANIZATION</a:t>
            </a:r>
          </a:p>
          <a:p>
            <a:r>
              <a:rPr lang="en-US" dirty="0"/>
              <a:t>DIRECTORY STRUCTURE</a:t>
            </a:r>
          </a:p>
          <a:p>
            <a:r>
              <a:rPr lang="en-US" dirty="0"/>
              <a:t>SINGLE LEVEL DIRECTORY</a:t>
            </a:r>
          </a:p>
          <a:p>
            <a:r>
              <a:rPr lang="en-US" dirty="0"/>
              <a:t>TWO LEVEL DIRECTORY</a:t>
            </a:r>
          </a:p>
          <a:p>
            <a:r>
              <a:rPr lang="en-US" dirty="0"/>
              <a:t>ALGORITHM</a:t>
            </a:r>
            <a:endParaRPr lang="en-IN" dirty="0">
              <a:solidFill>
                <a:srgbClr val="FF0000"/>
              </a:solidFill>
            </a:endParaRPr>
          </a:p>
          <a:p>
            <a:r>
              <a:rPr lang="en-US" dirty="0">
                <a:solidFill>
                  <a:srgbClr val="000000"/>
                </a:solidFill>
              </a:rPr>
              <a:t>IMPLEMENTATION</a:t>
            </a:r>
          </a:p>
        </p:txBody>
      </p:sp>
    </p:spTree>
    <p:extLst>
      <p:ext uri="{BB962C8B-B14F-4D97-AF65-F5344CB8AC3E}">
        <p14:creationId xmlns:p14="http://schemas.microsoft.com/office/powerpoint/2010/main" val="281565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BCA6-DF7B-176F-0A0D-9B89E740B1DC}"/>
              </a:ext>
            </a:extLst>
          </p:cNvPr>
          <p:cNvSpPr>
            <a:spLocks noGrp="1"/>
          </p:cNvSpPr>
          <p:nvPr>
            <p:ph type="title"/>
          </p:nvPr>
        </p:nvSpPr>
        <p:spPr>
          <a:xfrm>
            <a:off x="838200" y="-92075"/>
            <a:ext cx="10515600" cy="1325563"/>
          </a:xfrm>
        </p:spPr>
        <p:txBody>
          <a:bodyPr>
            <a:normAutofit/>
          </a:bodyPr>
          <a:lstStyle/>
          <a:p>
            <a:pPr algn="ctr"/>
            <a:r>
              <a:rPr lang="en-US" sz="5400" dirty="0">
                <a:latin typeface="Arial Narrow" panose="020B0606020202030204" pitchFamily="34" charset="0"/>
              </a:rPr>
              <a:t>FILE ORGANIZATION</a:t>
            </a:r>
          </a:p>
        </p:txBody>
      </p:sp>
      <p:sp>
        <p:nvSpPr>
          <p:cNvPr id="3" name="Content Placeholder 2">
            <a:extLst>
              <a:ext uri="{FF2B5EF4-FFF2-40B4-BE49-F238E27FC236}">
                <a16:creationId xmlns:a16="http://schemas.microsoft.com/office/drawing/2014/main" id="{B3D531AD-29D5-75AE-985C-A34E0DA4545D}"/>
              </a:ext>
            </a:extLst>
          </p:cNvPr>
          <p:cNvSpPr>
            <a:spLocks noGrp="1"/>
          </p:cNvSpPr>
          <p:nvPr>
            <p:ph idx="1"/>
          </p:nvPr>
        </p:nvSpPr>
        <p:spPr>
          <a:xfrm>
            <a:off x="500741" y="1242872"/>
            <a:ext cx="11263605" cy="5290457"/>
          </a:xfrm>
        </p:spPr>
        <p:txBody>
          <a:bodyPr>
            <a:normAutofit/>
          </a:bodyPr>
          <a:lstStyle/>
          <a:p>
            <a:pPr marL="0" indent="0" algn="just" fontAlgn="base">
              <a:buNone/>
            </a:pPr>
            <a:r>
              <a:rPr lang="en-US" sz="3600" i="0" dirty="0">
                <a:solidFill>
                  <a:srgbClr val="5E5E5E"/>
                </a:solidFill>
                <a:effectLst/>
              </a:rPr>
              <a:t>File organization refers to the manner in which the records of a file are arranged on secondary storage.</a:t>
            </a:r>
            <a:br>
              <a:rPr lang="en-US" sz="3800" dirty="0"/>
            </a:br>
            <a:r>
              <a:rPr lang="en-US" sz="3800" i="0" dirty="0">
                <a:solidFill>
                  <a:srgbClr val="5E5E5E"/>
                </a:solidFill>
                <a:effectLst/>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166" y="3469217"/>
            <a:ext cx="8525934" cy="257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93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F7B4-F100-D773-FA19-69030C58A537}"/>
              </a:ext>
            </a:extLst>
          </p:cNvPr>
          <p:cNvSpPr>
            <a:spLocks noGrp="1"/>
          </p:cNvSpPr>
          <p:nvPr>
            <p:ph type="title"/>
          </p:nvPr>
        </p:nvSpPr>
        <p:spPr>
          <a:xfrm>
            <a:off x="838200" y="0"/>
            <a:ext cx="10515600" cy="1325563"/>
          </a:xfrm>
        </p:spPr>
        <p:txBody>
          <a:bodyPr>
            <a:normAutofit/>
          </a:bodyPr>
          <a:lstStyle/>
          <a:p>
            <a:pPr algn="ctr"/>
            <a:r>
              <a:rPr lang="en-US" sz="5400" dirty="0">
                <a:latin typeface="Arial Narrow" panose="020B0606020202030204" pitchFamily="34" charset="0"/>
              </a:rPr>
              <a:t>DIRECTORY STRUCTURE</a:t>
            </a:r>
          </a:p>
        </p:txBody>
      </p:sp>
      <p:sp>
        <p:nvSpPr>
          <p:cNvPr id="3" name="Content Placeholder 2">
            <a:extLst>
              <a:ext uri="{FF2B5EF4-FFF2-40B4-BE49-F238E27FC236}">
                <a16:creationId xmlns:a16="http://schemas.microsoft.com/office/drawing/2014/main" id="{01A179AE-6887-6964-DCCF-FB11EA0430B6}"/>
              </a:ext>
            </a:extLst>
          </p:cNvPr>
          <p:cNvSpPr>
            <a:spLocks noGrp="1"/>
          </p:cNvSpPr>
          <p:nvPr>
            <p:ph idx="1"/>
          </p:nvPr>
        </p:nvSpPr>
        <p:spPr>
          <a:xfrm>
            <a:off x="323291" y="1247215"/>
            <a:ext cx="11401424" cy="3041877"/>
          </a:xfrm>
        </p:spPr>
        <p:txBody>
          <a:bodyPr>
            <a:noAutofit/>
          </a:bodyPr>
          <a:lstStyle/>
          <a:p>
            <a:pPr algn="just"/>
            <a:r>
              <a:rPr lang="en-US" sz="3200" b="0" i="0" dirty="0">
                <a:solidFill>
                  <a:srgbClr val="333333"/>
                </a:solidFill>
                <a:effectLst/>
                <a:latin typeface="inter-regular"/>
              </a:rPr>
              <a:t>Directory can be defined as the listing of the related files on the disk. The directory may store some or the entire file attributes.</a:t>
            </a:r>
          </a:p>
          <a:p>
            <a:pPr marL="0" indent="0" algn="just">
              <a:buNone/>
            </a:pPr>
            <a:endParaRPr lang="en-US" sz="3200" b="0" i="0" dirty="0">
              <a:solidFill>
                <a:srgbClr val="333333"/>
              </a:solidFill>
              <a:effectLst/>
              <a:latin typeface="inter-regular"/>
            </a:endParaRPr>
          </a:p>
          <a:p>
            <a:pPr algn="just"/>
            <a:r>
              <a:rPr lang="en-US" sz="3200" b="0" i="0" dirty="0">
                <a:solidFill>
                  <a:srgbClr val="333333"/>
                </a:solidFill>
                <a:effectLst/>
                <a:latin typeface="inter-regular"/>
              </a:rPr>
              <a:t>To get the benefit of different file systems on the different operating systems, A hard disk can be divided into the number of partitions of different sizes. The partitions are also called volumes or mini disks.</a:t>
            </a:r>
          </a:p>
          <a:p>
            <a:pPr marL="0" indent="0">
              <a:buNone/>
            </a:pPr>
            <a:br>
              <a:rPr lang="en-US" sz="3200" dirty="0"/>
            </a:br>
            <a:endParaRPr lang="en-US" sz="3200" dirty="0"/>
          </a:p>
        </p:txBody>
      </p:sp>
    </p:spTree>
    <p:extLst>
      <p:ext uri="{BB962C8B-B14F-4D97-AF65-F5344CB8AC3E}">
        <p14:creationId xmlns:p14="http://schemas.microsoft.com/office/powerpoint/2010/main" val="355245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58AE-E0B0-7361-3D55-128E3C4687C6}"/>
              </a:ext>
            </a:extLst>
          </p:cNvPr>
          <p:cNvSpPr>
            <a:spLocks noGrp="1"/>
          </p:cNvSpPr>
          <p:nvPr>
            <p:ph type="title"/>
          </p:nvPr>
        </p:nvSpPr>
        <p:spPr/>
        <p:txBody>
          <a:bodyPr>
            <a:normAutofit fontScale="90000"/>
          </a:bodyPr>
          <a:lstStyle/>
          <a:p>
            <a:pPr algn="ctr"/>
            <a:r>
              <a:rPr lang="en-US" sz="5400" dirty="0">
                <a:latin typeface="Arial Narrow" panose="020B0606020202030204" pitchFamily="34" charset="0"/>
              </a:rPr>
              <a:t>SINGLE LEVEL DIRECTORY</a:t>
            </a:r>
          </a:p>
        </p:txBody>
      </p:sp>
      <p:sp>
        <p:nvSpPr>
          <p:cNvPr id="3" name="Content Placeholder 2">
            <a:extLst>
              <a:ext uri="{FF2B5EF4-FFF2-40B4-BE49-F238E27FC236}">
                <a16:creationId xmlns:a16="http://schemas.microsoft.com/office/drawing/2014/main" id="{D3DA2E30-AB5F-702F-D50A-1616BA01AC73}"/>
              </a:ext>
            </a:extLst>
          </p:cNvPr>
          <p:cNvSpPr>
            <a:spLocks noGrp="1"/>
          </p:cNvSpPr>
          <p:nvPr>
            <p:ph idx="1"/>
          </p:nvPr>
        </p:nvSpPr>
        <p:spPr/>
        <p:txBody>
          <a:bodyPr/>
          <a:lstStyle/>
          <a:p>
            <a:pPr marL="0" indent="0">
              <a:buNone/>
            </a:pPr>
            <a:br>
              <a:rPr lang="en-US" dirty="0"/>
            </a:br>
            <a:endParaRPr lang="en-US" dirty="0"/>
          </a:p>
        </p:txBody>
      </p:sp>
      <p:sp>
        <p:nvSpPr>
          <p:cNvPr id="4" name="Text Placeholder 3"/>
          <p:cNvSpPr>
            <a:spLocks noGrp="1"/>
          </p:cNvSpPr>
          <p:nvPr>
            <p:ph type="body" sz="half" idx="2"/>
          </p:nvPr>
        </p:nvSpPr>
        <p:spPr/>
        <p:txBody>
          <a:bodyPr/>
          <a:lstStyle/>
          <a:p>
            <a:r>
              <a:rPr lang="en-US" sz="2400" dirty="0">
                <a:solidFill>
                  <a:srgbClr val="333333"/>
                </a:solidFill>
                <a:latin typeface="inter-regular"/>
              </a:rPr>
              <a:t>The simplest method is to have one big list of all the files on the disk. The entire system will contain only one directory which is supposed to mention all the files present in the file system. The directory contains one entry per each file present on the file system.</a:t>
            </a:r>
          </a:p>
          <a:p>
            <a:endParaRPr lang="en-IN" dirty="0"/>
          </a:p>
        </p:txBody>
      </p:sp>
      <p:pic>
        <p:nvPicPr>
          <p:cNvPr id="2050" name="Picture 2" descr="os Single Level Directory">
            <a:extLst>
              <a:ext uri="{FF2B5EF4-FFF2-40B4-BE49-F238E27FC236}">
                <a16:creationId xmlns:a16="http://schemas.microsoft.com/office/drawing/2014/main" id="{4BB865E4-8191-BD2B-45C5-FCAA9CBFF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333" y="1524000"/>
            <a:ext cx="5740400" cy="279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10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5EC7-91D6-0DB7-83EF-E57A028264F3}"/>
              </a:ext>
            </a:extLst>
          </p:cNvPr>
          <p:cNvSpPr>
            <a:spLocks noGrp="1"/>
          </p:cNvSpPr>
          <p:nvPr>
            <p:ph type="title"/>
          </p:nvPr>
        </p:nvSpPr>
        <p:spPr>
          <a:xfrm>
            <a:off x="838200" y="0"/>
            <a:ext cx="10515600" cy="1325563"/>
          </a:xfrm>
        </p:spPr>
        <p:txBody>
          <a:bodyPr>
            <a:normAutofit/>
          </a:bodyPr>
          <a:lstStyle/>
          <a:p>
            <a:r>
              <a:rPr lang="en-US" sz="5400" dirty="0">
                <a:latin typeface="Arial Narrow" panose="020B0606020202030204" pitchFamily="34" charset="0"/>
              </a:rPr>
              <a:t>ADVANTAGES AND DISADVANTAGES</a:t>
            </a:r>
          </a:p>
        </p:txBody>
      </p:sp>
      <p:sp>
        <p:nvSpPr>
          <p:cNvPr id="3" name="Content Placeholder 2">
            <a:extLst>
              <a:ext uri="{FF2B5EF4-FFF2-40B4-BE49-F238E27FC236}">
                <a16:creationId xmlns:a16="http://schemas.microsoft.com/office/drawing/2014/main" id="{74BBF862-8FC2-8393-F6FC-0FA970448674}"/>
              </a:ext>
            </a:extLst>
          </p:cNvPr>
          <p:cNvSpPr>
            <a:spLocks noGrp="1"/>
          </p:cNvSpPr>
          <p:nvPr>
            <p:ph idx="1"/>
          </p:nvPr>
        </p:nvSpPr>
        <p:spPr>
          <a:xfrm>
            <a:off x="295275" y="1325563"/>
            <a:ext cx="11496675" cy="4738688"/>
          </a:xfrm>
        </p:spPr>
        <p:txBody>
          <a:bodyPr>
            <a:normAutofit fontScale="25000" lnSpcReduction="20000"/>
          </a:bodyPr>
          <a:lstStyle/>
          <a:p>
            <a:pPr marL="0" indent="0" algn="just">
              <a:buNone/>
            </a:pPr>
            <a:r>
              <a:rPr lang="en-US" sz="9600" b="1" dirty="0">
                <a:solidFill>
                  <a:schemeClr val="tx1">
                    <a:lumMod val="95000"/>
                    <a:lumOff val="5000"/>
                  </a:schemeClr>
                </a:solidFill>
                <a:latin typeface="erdana"/>
              </a:rPr>
              <a:t>Advantages</a:t>
            </a:r>
          </a:p>
          <a:p>
            <a:pPr marL="0" indent="0" algn="just">
              <a:buNone/>
            </a:pPr>
            <a:endParaRPr lang="en-US" sz="9600" b="1" i="0" dirty="0">
              <a:solidFill>
                <a:schemeClr val="tx1">
                  <a:lumMod val="95000"/>
                  <a:lumOff val="5000"/>
                </a:schemeClr>
              </a:solidFill>
              <a:effectLst/>
              <a:latin typeface="erdana"/>
            </a:endParaRPr>
          </a:p>
          <a:p>
            <a:pPr algn="just">
              <a:buFont typeface="+mj-lt"/>
              <a:buAutoNum type="arabicPeriod"/>
            </a:pPr>
            <a:r>
              <a:rPr lang="en-US" sz="9600" b="0" i="0" dirty="0">
                <a:solidFill>
                  <a:srgbClr val="000000"/>
                </a:solidFill>
                <a:effectLst/>
                <a:latin typeface="inter-regular"/>
              </a:rPr>
              <a:t>Implementation is very simple.</a:t>
            </a:r>
          </a:p>
          <a:p>
            <a:pPr algn="just">
              <a:buFont typeface="+mj-lt"/>
              <a:buAutoNum type="arabicPeriod"/>
            </a:pPr>
            <a:r>
              <a:rPr lang="en-US" sz="9600" b="0" i="0" dirty="0">
                <a:solidFill>
                  <a:srgbClr val="000000"/>
                </a:solidFill>
                <a:effectLst/>
                <a:latin typeface="inter-regular"/>
              </a:rPr>
              <a:t>If the sizes of the files are very small then the searching becomes faster.</a:t>
            </a:r>
          </a:p>
          <a:p>
            <a:pPr algn="just">
              <a:buFont typeface="+mj-lt"/>
              <a:buAutoNum type="arabicPeriod"/>
            </a:pPr>
            <a:r>
              <a:rPr lang="en-US" sz="9600" b="0" i="0" dirty="0">
                <a:solidFill>
                  <a:srgbClr val="000000"/>
                </a:solidFill>
                <a:effectLst/>
                <a:latin typeface="inter-regular"/>
              </a:rPr>
              <a:t>File creation, searching, deletion is very simple since we have only one directory.</a:t>
            </a:r>
          </a:p>
          <a:p>
            <a:pPr marL="0" indent="0" algn="just">
              <a:buNone/>
            </a:pPr>
            <a:endParaRPr lang="en-US" sz="9600" dirty="0">
              <a:solidFill>
                <a:srgbClr val="000000"/>
              </a:solidFill>
              <a:latin typeface="inter-regular"/>
            </a:endParaRPr>
          </a:p>
          <a:p>
            <a:pPr marL="0" indent="0" algn="just">
              <a:buNone/>
            </a:pPr>
            <a:r>
              <a:rPr lang="en-US" sz="9600" b="1" i="0" dirty="0">
                <a:solidFill>
                  <a:schemeClr val="bg2">
                    <a:lumMod val="10000"/>
                  </a:schemeClr>
                </a:solidFill>
                <a:effectLst/>
                <a:latin typeface="erdana"/>
              </a:rPr>
              <a:t>Disadvantages</a:t>
            </a:r>
          </a:p>
          <a:p>
            <a:pPr marL="0" indent="0" algn="just">
              <a:buNone/>
            </a:pPr>
            <a:endParaRPr lang="en-US" sz="9600" b="1" i="0" dirty="0">
              <a:solidFill>
                <a:schemeClr val="bg2">
                  <a:lumMod val="10000"/>
                </a:schemeClr>
              </a:solidFill>
              <a:effectLst/>
              <a:latin typeface="erdana"/>
            </a:endParaRPr>
          </a:p>
          <a:p>
            <a:pPr algn="just">
              <a:buFont typeface="+mj-lt"/>
              <a:buAutoNum type="arabicPeriod"/>
            </a:pPr>
            <a:r>
              <a:rPr lang="en-US" sz="9600" b="0" i="0" dirty="0">
                <a:solidFill>
                  <a:srgbClr val="000000"/>
                </a:solidFill>
                <a:effectLst/>
                <a:latin typeface="inter-regular"/>
              </a:rPr>
              <a:t>We cannot have two files with the same name.</a:t>
            </a:r>
          </a:p>
          <a:p>
            <a:pPr algn="just">
              <a:buFont typeface="+mj-lt"/>
              <a:buAutoNum type="arabicPeriod"/>
            </a:pPr>
            <a:r>
              <a:rPr lang="en-US" sz="9600" b="0" i="0" dirty="0">
                <a:solidFill>
                  <a:srgbClr val="000000"/>
                </a:solidFill>
                <a:effectLst/>
                <a:latin typeface="inter-regular"/>
              </a:rPr>
              <a:t>The directory may be very big therefore searching for a file may take so much time.</a:t>
            </a:r>
          </a:p>
          <a:p>
            <a:pPr algn="just">
              <a:buFont typeface="+mj-lt"/>
              <a:buAutoNum type="arabicPeriod"/>
            </a:pPr>
            <a:r>
              <a:rPr lang="en-US" sz="9600" b="0" i="0" dirty="0">
                <a:solidFill>
                  <a:srgbClr val="000000"/>
                </a:solidFill>
                <a:effectLst/>
                <a:latin typeface="inter-regular"/>
              </a:rPr>
              <a:t>Protection cannot be implemented for multiple users.</a:t>
            </a:r>
          </a:p>
          <a:p>
            <a:pPr marL="0" indent="0" algn="just">
              <a:buNone/>
            </a:pPr>
            <a:endParaRPr lang="en-US" sz="9600" b="0" i="0" dirty="0">
              <a:solidFill>
                <a:srgbClr val="000000"/>
              </a:solidFill>
              <a:effectLst/>
              <a:latin typeface="inter-regular"/>
            </a:endParaRPr>
          </a:p>
          <a:p>
            <a:pPr marL="0" indent="0" algn="just">
              <a:buNone/>
            </a:pPr>
            <a:br>
              <a:rPr lang="en-US" dirty="0"/>
            </a:br>
            <a:endParaRPr lang="en-US" dirty="0"/>
          </a:p>
        </p:txBody>
      </p:sp>
    </p:spTree>
    <p:extLst>
      <p:ext uri="{BB962C8B-B14F-4D97-AF65-F5344CB8AC3E}">
        <p14:creationId xmlns:p14="http://schemas.microsoft.com/office/powerpoint/2010/main" val="322454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0256" y="952900"/>
            <a:ext cx="11425188" cy="1384995"/>
          </a:xfrm>
          <a:prstGeom prst="rect">
            <a:avLst/>
          </a:prstGeom>
        </p:spPr>
        <p:txBody>
          <a:bodyPr wrap="square">
            <a:spAutoFit/>
          </a:bodyPr>
          <a:lstStyle/>
          <a:p>
            <a:r>
              <a:rPr lang="en-US" sz="2800" dirty="0"/>
              <a:t>.</a:t>
            </a:r>
          </a:p>
          <a:p>
            <a:br>
              <a:rPr lang="en-US" sz="2800" dirty="0"/>
            </a:br>
            <a:endParaRPr lang="en-IN"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266" y="1786930"/>
            <a:ext cx="5317067" cy="322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50256" y="694267"/>
            <a:ext cx="4011084" cy="740831"/>
          </a:xfrm>
        </p:spPr>
        <p:txBody>
          <a:bodyPr>
            <a:normAutofit/>
          </a:bodyPr>
          <a:lstStyle/>
          <a:p>
            <a:r>
              <a:rPr lang="en-IN" sz="2800" dirty="0"/>
              <a:t>TWO LEVEL DIRECTORY</a:t>
            </a:r>
          </a:p>
        </p:txBody>
      </p:sp>
      <p:sp>
        <p:nvSpPr>
          <p:cNvPr id="3" name="Content Placeholder 2"/>
          <p:cNvSpPr>
            <a:spLocks noGrp="1"/>
          </p:cNvSpPr>
          <p:nvPr>
            <p:ph idx="1"/>
          </p:nvPr>
        </p:nvSpPr>
        <p:spPr>
          <a:xfrm>
            <a:off x="6273800" y="273065"/>
            <a:ext cx="5308600" cy="5853113"/>
          </a:xfrm>
        </p:spPr>
        <p:txBody>
          <a:bodyPr/>
          <a:lstStyle/>
          <a:p>
            <a:pPr marL="0" indent="0">
              <a:buNone/>
            </a:pPr>
            <a:r>
              <a:rPr lang="en-IN" dirty="0"/>
              <a:t>.</a:t>
            </a:r>
          </a:p>
        </p:txBody>
      </p:sp>
      <p:sp>
        <p:nvSpPr>
          <p:cNvPr id="4" name="Text Placeholder 3"/>
          <p:cNvSpPr>
            <a:spLocks noGrp="1"/>
          </p:cNvSpPr>
          <p:nvPr>
            <p:ph type="body" sz="half" idx="2"/>
          </p:nvPr>
        </p:nvSpPr>
        <p:spPr>
          <a:xfrm>
            <a:off x="381000" y="1645397"/>
            <a:ext cx="5122333" cy="4480770"/>
          </a:xfrm>
        </p:spPr>
        <p:txBody>
          <a:bodyPr/>
          <a:lstStyle/>
          <a:p>
            <a:r>
              <a:rPr lang="en-US" dirty="0"/>
              <a:t>I</a:t>
            </a:r>
            <a:r>
              <a:rPr lang="en-US" sz="2000" dirty="0"/>
              <a:t>n two level directory systems, we can create a separate directory for each user. There is one master directory which contains separate directories dedicated to each user. For each user, there is a different directory present at the second level, containing group of user's file. The system doesn't let a user to enter in the other user's directory without permission.</a:t>
            </a:r>
          </a:p>
          <a:p>
            <a:endParaRPr lang="en-IN" dirty="0"/>
          </a:p>
        </p:txBody>
      </p:sp>
    </p:spTree>
    <p:extLst>
      <p:ext uri="{BB962C8B-B14F-4D97-AF65-F5344CB8AC3E}">
        <p14:creationId xmlns:p14="http://schemas.microsoft.com/office/powerpoint/2010/main" val="2432079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827</Words>
  <Application>Microsoft Office PowerPoint</Application>
  <PresentationFormat>Widescreen</PresentationFormat>
  <Paragraphs>89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erdana</vt:lpstr>
      <vt:lpstr>inter-regular</vt:lpstr>
      <vt:lpstr>Wingdings</vt:lpstr>
      <vt:lpstr>Office Theme</vt:lpstr>
      <vt:lpstr>MODEL INSTITUTE OF ENGINEERING AND TECHNOLOGY(MIET),JAMMU</vt:lpstr>
      <vt:lpstr>PowerPoint Presentation</vt:lpstr>
      <vt:lpstr>PowerPoint Presentation</vt:lpstr>
      <vt:lpstr>CONTENT:</vt:lpstr>
      <vt:lpstr>FILE ORGANIZATION</vt:lpstr>
      <vt:lpstr>DIRECTORY STRUCTURE</vt:lpstr>
      <vt:lpstr>SINGLE LEVEL DIRECTORY</vt:lpstr>
      <vt:lpstr>ADVANTAGES AND DISADVANTAGES</vt:lpstr>
      <vt:lpstr>TWO LEVEL DIRECTORY</vt:lpstr>
      <vt:lpstr>PowerPoint Presentation</vt:lpstr>
      <vt:lpstr>ALGORITHM OF SINGLE LEVEL DIRECTORY :</vt:lpstr>
      <vt:lpstr>Program to Simulate Single level directory file organization technique</vt:lpstr>
      <vt:lpstr>PowerPoint Presentation</vt:lpstr>
      <vt:lpstr>PowerPoint Presentation</vt:lpstr>
      <vt:lpstr>PowerPoint Presentation</vt:lpstr>
      <vt:lpstr>PowerPoint Presentation</vt:lpstr>
      <vt:lpstr>PROGRAM TO SIMULATE TWO LEVEL DIRECTORY FILE ORGANIZATION TECHNIQUES: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INSTITUTE OF ENGINEERING AND TECHNOLOGY(MIET),JAMMU</dc:title>
  <dc:creator>rachnasharmagudiya@gmail.com</dc:creator>
  <cp:lastModifiedBy>Arjun Kapoor</cp:lastModifiedBy>
  <cp:revision>20</cp:revision>
  <dcterms:created xsi:type="dcterms:W3CDTF">2022-11-20T15:02:22Z</dcterms:created>
  <dcterms:modified xsi:type="dcterms:W3CDTF">2022-12-22T16:32:22Z</dcterms:modified>
</cp:coreProperties>
</file>