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7"/>
  </p:notesMasterIdLst>
  <p:sldIdLst>
    <p:sldId id="258" r:id="rId8"/>
    <p:sldId id="271" r:id="rId9"/>
    <p:sldId id="266" r:id="rId10"/>
    <p:sldId id="270" r:id="rId11"/>
    <p:sldId id="269" r:id="rId12"/>
    <p:sldId id="272" r:id="rId13"/>
    <p:sldId id="273" r:id="rId14"/>
    <p:sldId id="27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E59D6-93FE-BC67-D75C-B7CF794DEADE}" v="64" dt="2024-08-29T22:28:26.585"/>
    <p1510:client id="{C8D7706D-4962-2217-141D-01658AA7543C}" v="418" dt="2024-08-29T19:44:51.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8056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9026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8226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3:29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8/29/2024</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a:cs typeface="Segoe UI"/>
              </a:rPr>
              <a:t>Student Ambassador Projects</a:t>
            </a:r>
            <a:endParaRPr lang="en-US"/>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a:cs typeface="Segoe UI"/>
              </a:rPr>
              <a:t>Ambassador Projects Final Deck</a:t>
            </a:r>
            <a:endParaRPr lang="en-US"/>
          </a:p>
          <a:p>
            <a:pPr>
              <a:spcAft>
                <a:spcPts val="600"/>
              </a:spcAft>
            </a:pPr>
            <a:endParaRPr lang="en-US" b="1"/>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err="1">
                <a:cs typeface="Segoe UI"/>
              </a:rPr>
              <a:t>SpamBuster</a:t>
            </a:r>
            <a:br>
              <a:rPr lang="en-US">
                <a:cs typeface="Segoe UI"/>
              </a:rPr>
            </a:br>
            <a:r>
              <a:rPr lang="en-US" sz="2000">
                <a:cs typeface="Segoe UI"/>
              </a:rPr>
              <a:t>Solution Type: AI Core</a:t>
            </a:r>
            <a:endParaRPr lang="en-US" sz="200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endParaRPr lang="en-US" b="1">
              <a:cs typeface="Segoe UI"/>
            </a:endParaRPr>
          </a:p>
          <a:p>
            <a:pPr>
              <a:spcAft>
                <a:spcPts val="600"/>
              </a:spcAft>
            </a:pPr>
            <a:r>
              <a:rPr lang="en-US" b="1">
                <a:cs typeface="Segoe UI"/>
              </a:rPr>
              <a:t>Amit Kumar</a:t>
            </a:r>
            <a:endParaRPr lang="en-US" b="1"/>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a:ln w="3175">
                  <a:noFill/>
                </a:ln>
                <a:solidFill>
                  <a:schemeClr val="accent3"/>
                </a:solidFill>
                <a:cs typeface="Segoe UI"/>
              </a:rPr>
              <a:t>The Opportunity </a:t>
            </a:r>
            <a:endParaRPr lang="en-US" sz="3600" b="0" kern="1200" cap="none" spc="-50" baseline="0">
              <a:ln w="3175">
                <a:noFill/>
              </a:ln>
              <a:solidFill>
                <a:schemeClr val="accent3"/>
              </a:solidFill>
              <a:effectLst/>
              <a:latin typeface="+mj-lt"/>
              <a:ea typeface="+mn-ea"/>
              <a:cs typeface="Segoe UI" pitchFamily="34" charset="0"/>
            </a:endParaRPr>
          </a:p>
        </p:txBody>
      </p:sp>
      <p:sp>
        <p:nvSpPr>
          <p:cNvPr id="5" name="TextBox 4">
            <a:extLst>
              <a:ext uri="{FF2B5EF4-FFF2-40B4-BE49-F238E27FC236}">
                <a16:creationId xmlns:a16="http://schemas.microsoft.com/office/drawing/2014/main" id="{AA5C0901-2E91-36BA-6310-A45C27334180}"/>
              </a:ext>
            </a:extLst>
          </p:cNvPr>
          <p:cNvSpPr txBox="1"/>
          <p:nvPr/>
        </p:nvSpPr>
        <p:spPr>
          <a:xfrm>
            <a:off x="584200" y="1844674"/>
            <a:ext cx="9953972"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sz="1500" b="1">
                <a:solidFill>
                  <a:srgbClr val="000000"/>
                </a:solidFill>
              </a:rPr>
              <a:t>The Growing Threat of Spam</a:t>
            </a:r>
            <a:endParaRPr lang="en-US" sz="1500">
              <a:solidFill>
                <a:srgbClr val="000000"/>
              </a:solidFill>
              <a:cs typeface="Segoe UI"/>
            </a:endParaRPr>
          </a:p>
          <a:p>
            <a:pPr marL="285750" indent="-285750" defTabSz="932742">
              <a:buFont typeface="Arial,Sans-Serif"/>
              <a:buChar char="•"/>
            </a:pPr>
            <a:r>
              <a:rPr lang="en-US" sz="1500" b="1">
                <a:solidFill>
                  <a:srgbClr val="000000"/>
                </a:solidFill>
                <a:ea typeface="+mn-lt"/>
                <a:cs typeface="+mn-lt"/>
              </a:rPr>
              <a:t>Exponential Increase: </a:t>
            </a:r>
            <a:r>
              <a:rPr lang="en-US" sz="1500">
                <a:solidFill>
                  <a:srgbClr val="000000"/>
                </a:solidFill>
                <a:ea typeface="+mn-lt"/>
                <a:cs typeface="+mn-lt"/>
              </a:rPr>
              <a:t>Spam emails and SMS have been increasing at an alarming rate. According to recent studies, over 50% of global email traffic is spam.</a:t>
            </a:r>
            <a:endParaRPr lang="en-US" sz="1500">
              <a:solidFill>
                <a:srgbClr val="000000"/>
              </a:solidFill>
              <a:cs typeface="Segoe UI"/>
            </a:endParaRPr>
          </a:p>
          <a:p>
            <a:pPr marL="285750" indent="-285750" defTabSz="932742">
              <a:buFont typeface="Arial,Sans-Serif"/>
              <a:buChar char="•"/>
            </a:pPr>
            <a:r>
              <a:rPr lang="en-US" sz="1500" b="1">
                <a:solidFill>
                  <a:srgbClr val="000000"/>
                </a:solidFill>
              </a:rPr>
              <a:t>Economic Impact: </a:t>
            </a:r>
            <a:r>
              <a:rPr lang="en-US" sz="1500">
                <a:solidFill>
                  <a:srgbClr val="000000"/>
                </a:solidFill>
              </a:rPr>
              <a:t>Spam costs businesses billions of dollars annually in lost productivity and cybersecurity measures.</a:t>
            </a:r>
            <a:endParaRPr lang="en-US" sz="1500">
              <a:cs typeface="Segoe UI"/>
            </a:endParaRPr>
          </a:p>
          <a:p>
            <a:pPr marL="285750" indent="-285750" defTabSz="932742">
              <a:buFont typeface="Arial,Sans-Serif"/>
              <a:buChar char="•"/>
            </a:pPr>
            <a:r>
              <a:rPr lang="en-US" sz="1500" b="1">
                <a:solidFill>
                  <a:srgbClr val="000000"/>
                </a:solidFill>
                <a:ea typeface="+mn-lt"/>
                <a:cs typeface="+mn-lt"/>
              </a:rPr>
              <a:t>Personal Harm: </a:t>
            </a:r>
            <a:r>
              <a:rPr lang="en-US" sz="1500">
                <a:solidFill>
                  <a:srgbClr val="000000"/>
                </a:solidFill>
                <a:ea typeface="+mn-lt"/>
                <a:cs typeface="+mn-lt"/>
              </a:rPr>
              <a:t>Individuals are frequently targeted by phishing scams, leading to identity theft, financial loss, and emotional distress.</a:t>
            </a:r>
          </a:p>
          <a:p>
            <a:pPr marL="285750" indent="-285750" defTabSz="932742">
              <a:buFont typeface="Arial,Sans-Serif"/>
              <a:buChar char="•"/>
            </a:pPr>
            <a:r>
              <a:rPr lang="en-US" sz="1500" b="1">
                <a:solidFill>
                  <a:srgbClr val="000000"/>
                </a:solidFill>
                <a:ea typeface="+mn-lt"/>
                <a:cs typeface="+mn-lt"/>
              </a:rPr>
              <a:t>Evolving Tactics: </a:t>
            </a:r>
            <a:r>
              <a:rPr lang="en-US" sz="1500">
                <a:solidFill>
                  <a:srgbClr val="000000"/>
                </a:solidFill>
                <a:ea typeface="+mn-lt"/>
                <a:cs typeface="+mn-lt"/>
              </a:rPr>
              <a:t>Spammers continuously evolve their tactics, making it harder to detect and block spam using traditional methods.</a:t>
            </a:r>
            <a:endParaRPr lang="en-US" sz="1500">
              <a:cs typeface="Segoe UI"/>
            </a:endParaRPr>
          </a:p>
          <a:p>
            <a:pPr marL="285750" indent="-285750" defTabSz="932742">
              <a:buFont typeface="Arial,Sans-Serif"/>
              <a:buChar char="•"/>
            </a:pPr>
            <a:endParaRPr lang="en-US" sz="1500">
              <a:solidFill>
                <a:srgbClr val="000000"/>
              </a:solidFill>
              <a:ea typeface="+mn-lt"/>
              <a:cs typeface="+mn-lt"/>
            </a:endParaRPr>
          </a:p>
          <a:p>
            <a:pPr defTabSz="932742"/>
            <a:r>
              <a:rPr lang="en-US" sz="1500" b="1">
                <a:solidFill>
                  <a:srgbClr val="000000"/>
                </a:solidFill>
                <a:ea typeface="+mn-lt"/>
                <a:cs typeface="+mn-lt"/>
              </a:rPr>
              <a:t>The Role of AI/ML in Combating Spam</a:t>
            </a:r>
            <a:endParaRPr lang="en-US" sz="1500">
              <a:solidFill>
                <a:srgbClr val="000000"/>
              </a:solidFill>
              <a:ea typeface="+mn-lt"/>
              <a:cs typeface="+mn-lt"/>
            </a:endParaRPr>
          </a:p>
          <a:p>
            <a:pPr marL="285750" indent="-285750" defTabSz="932742">
              <a:buFont typeface="Arial,Sans-Serif"/>
              <a:buChar char="•"/>
            </a:pPr>
            <a:r>
              <a:rPr lang="en-US" sz="1500" b="1">
                <a:solidFill>
                  <a:srgbClr val="000000"/>
                </a:solidFill>
                <a:ea typeface="+mn-lt"/>
                <a:cs typeface="+mn-lt"/>
              </a:rPr>
              <a:t>Emerging Technologies: </a:t>
            </a:r>
            <a:r>
              <a:rPr lang="en-US" sz="1500">
                <a:solidFill>
                  <a:srgbClr val="000000"/>
                </a:solidFill>
                <a:ea typeface="+mn-lt"/>
                <a:cs typeface="+mn-lt"/>
              </a:rPr>
              <a:t>AI and Machine Learning are at the forefront of technological advancements, offering powerful tools to combat spam.</a:t>
            </a:r>
            <a:endParaRPr lang="en-US" sz="1500">
              <a:cs typeface="Segoe UI"/>
            </a:endParaRPr>
          </a:p>
          <a:p>
            <a:pPr marL="285750" indent="-285750" defTabSz="932742">
              <a:buFont typeface="Arial,Sans-Serif"/>
              <a:buChar char="•"/>
            </a:pPr>
            <a:r>
              <a:rPr lang="en-US" sz="1500" b="1">
                <a:solidFill>
                  <a:srgbClr val="000000"/>
                </a:solidFill>
                <a:ea typeface="+mn-lt"/>
                <a:cs typeface="+mn-lt"/>
              </a:rPr>
              <a:t>Automated Detection: </a:t>
            </a:r>
            <a:r>
              <a:rPr lang="en-US" sz="1500">
                <a:solidFill>
                  <a:srgbClr val="000000"/>
                </a:solidFill>
                <a:ea typeface="+mn-lt"/>
                <a:cs typeface="+mn-lt"/>
              </a:rPr>
              <a:t>AI/ML models can analyze vast amounts of data to identify patterns and anomalies that signify spam.</a:t>
            </a:r>
            <a:endParaRPr lang="en-US" sz="1500">
              <a:cs typeface="Segoe UI"/>
            </a:endParaRPr>
          </a:p>
          <a:p>
            <a:pPr marL="285750" indent="-285750" defTabSz="932742">
              <a:buFont typeface="Arial,Sans-Serif"/>
              <a:buChar char="•"/>
            </a:pPr>
            <a:r>
              <a:rPr lang="en-US" sz="1500" b="1">
                <a:solidFill>
                  <a:srgbClr val="000000"/>
                </a:solidFill>
                <a:ea typeface="+mn-lt"/>
                <a:cs typeface="+mn-lt"/>
              </a:rPr>
              <a:t>Real-Time Filtering: </a:t>
            </a:r>
            <a:r>
              <a:rPr lang="en-US" sz="1500">
                <a:solidFill>
                  <a:srgbClr val="000000"/>
                </a:solidFill>
                <a:ea typeface="+mn-lt"/>
                <a:cs typeface="+mn-lt"/>
              </a:rPr>
              <a:t>Machine learning algorithms can be deployed to filter spam in real-time, providing immediate protection.</a:t>
            </a:r>
          </a:p>
          <a:p>
            <a:pPr marL="285750" indent="-285750" defTabSz="932742">
              <a:buFont typeface="Arial,Sans-Serif"/>
              <a:buChar char="•"/>
            </a:pPr>
            <a:r>
              <a:rPr lang="en-US" sz="1500" b="1">
                <a:solidFill>
                  <a:srgbClr val="000000"/>
                </a:solidFill>
                <a:ea typeface="+mn-lt"/>
                <a:cs typeface="+mn-lt"/>
              </a:rPr>
              <a:t>Adaptive Learning: </a:t>
            </a:r>
            <a:r>
              <a:rPr lang="en-US" sz="1500">
                <a:solidFill>
                  <a:srgbClr val="000000"/>
                </a:solidFill>
                <a:ea typeface="+mn-lt"/>
                <a:cs typeface="+mn-lt"/>
              </a:rPr>
              <a:t>AI systems can adapt to new spam tactics by learning from new data, ensuring continuous improvement in spam detection.</a:t>
            </a: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a:ln w="3175">
                  <a:noFill/>
                </a:ln>
                <a:solidFill>
                  <a:schemeClr val="accent3"/>
                </a:solidFill>
                <a:cs typeface="Segoe UI"/>
              </a:rPr>
              <a:t>Solution </a:t>
            </a:r>
            <a:endParaRPr lang="en-US" sz="3600" b="0" kern="1200" cap="none" spc="-50" baseline="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953972" cy="4424363"/>
          </a:xfrm>
          <a:prstGeom prst="rect">
            <a:avLst/>
          </a:prstGeom>
        </p:spPr>
        <p:txBody>
          <a:bodyPr vert="horz"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b="1" err="1">
                <a:solidFill>
                  <a:srgbClr val="3B2E58"/>
                </a:solidFill>
              </a:rPr>
              <a:t>SpamBuster</a:t>
            </a:r>
            <a:endParaRPr lang="en-US">
              <a:cs typeface="Segoe UI"/>
            </a:endParaRPr>
          </a:p>
          <a:p>
            <a:pPr defTabSz="932742"/>
            <a:r>
              <a:rPr lang="en-US" sz="1500" err="1">
                <a:solidFill>
                  <a:srgbClr val="000000"/>
                </a:solidFill>
                <a:cs typeface="Segoe UI"/>
              </a:rPr>
              <a:t>SpamBuster</a:t>
            </a:r>
            <a:r>
              <a:rPr lang="en-US" sz="1500">
                <a:solidFill>
                  <a:srgbClr val="000000"/>
                </a:solidFill>
                <a:ea typeface="+mn-lt"/>
                <a:cs typeface="+mn-lt"/>
              </a:rPr>
              <a:t> utilizes state-of-the-art natural language processing (NLP) and machine learning algorithms to accurately classify emails and SMS as spam or not spam.</a:t>
            </a:r>
            <a:endParaRPr lang="en-US" sz="1500">
              <a:solidFill>
                <a:srgbClr val="000000"/>
              </a:solidFill>
              <a:cs typeface="Segoe UI"/>
            </a:endParaRPr>
          </a:p>
          <a:p>
            <a:pPr defTabSz="932742"/>
            <a:endParaRPr lang="en-US" sz="1000">
              <a:solidFill>
                <a:srgbClr val="000000"/>
              </a:solidFill>
              <a:cs typeface="Segoe UI"/>
            </a:endParaRPr>
          </a:p>
          <a:p>
            <a:pPr defTabSz="932742"/>
            <a:r>
              <a:rPr lang="en-US" sz="1500" b="1">
                <a:solidFill>
                  <a:srgbClr val="000000"/>
                </a:solidFill>
              </a:rPr>
              <a:t>How </a:t>
            </a:r>
            <a:r>
              <a:rPr lang="en-US" sz="1500" b="1" err="1">
                <a:solidFill>
                  <a:srgbClr val="000000"/>
                </a:solidFill>
              </a:rPr>
              <a:t>SpamBuster</a:t>
            </a:r>
            <a:r>
              <a:rPr lang="en-US" sz="1500" b="1">
                <a:solidFill>
                  <a:srgbClr val="000000"/>
                </a:solidFill>
              </a:rPr>
              <a:t> Works</a:t>
            </a:r>
            <a:endParaRPr lang="en-US" sz="1500" b="1">
              <a:cs typeface="Segoe UI"/>
            </a:endParaRPr>
          </a:p>
          <a:p>
            <a:pPr marL="285750" indent="-285750" defTabSz="932742">
              <a:buFont typeface="Arial"/>
              <a:buChar char="•"/>
            </a:pPr>
            <a:r>
              <a:rPr lang="en-US" sz="1500" b="1">
                <a:solidFill>
                  <a:srgbClr val="000000"/>
                </a:solidFill>
                <a:ea typeface="+mn-lt"/>
                <a:cs typeface="+mn-lt"/>
              </a:rPr>
              <a:t>Text Preprocessing: </a:t>
            </a:r>
            <a:r>
              <a:rPr lang="en-US" sz="1500">
                <a:solidFill>
                  <a:srgbClr val="000000"/>
                </a:solidFill>
                <a:ea typeface="+mn-lt"/>
                <a:cs typeface="+mn-lt"/>
              </a:rPr>
              <a:t>Messages are cleaned and normalized using NLP techniques to remove noise and standardize the text.</a:t>
            </a:r>
            <a:endParaRPr lang="en-US" sz="1500">
              <a:cs typeface="Segoe UI"/>
            </a:endParaRPr>
          </a:p>
          <a:p>
            <a:pPr marL="285750" indent="-285750" defTabSz="932742">
              <a:buFont typeface="Arial"/>
              <a:buChar char="•"/>
            </a:pPr>
            <a:r>
              <a:rPr lang="en-US" sz="1500" b="1">
                <a:solidFill>
                  <a:srgbClr val="000000"/>
                </a:solidFill>
                <a:ea typeface="+mn-lt"/>
                <a:cs typeface="+mn-lt"/>
              </a:rPr>
              <a:t>Feature Extraction: </a:t>
            </a:r>
            <a:r>
              <a:rPr lang="en-US" sz="1500">
                <a:solidFill>
                  <a:srgbClr val="000000"/>
                </a:solidFill>
                <a:ea typeface="+mn-lt"/>
                <a:cs typeface="+mn-lt"/>
              </a:rPr>
              <a:t>Important features are extracted from the text using techniques like TF-IDF vectorization.</a:t>
            </a:r>
            <a:endParaRPr lang="en-US" sz="1500">
              <a:cs typeface="Segoe UI"/>
            </a:endParaRPr>
          </a:p>
          <a:p>
            <a:pPr marL="285750" indent="-285750" defTabSz="932742">
              <a:buFont typeface="Arial"/>
              <a:buChar char="•"/>
            </a:pPr>
            <a:r>
              <a:rPr lang="en-US" sz="1500" b="1">
                <a:solidFill>
                  <a:srgbClr val="000000"/>
                </a:solidFill>
                <a:ea typeface="+mn-lt"/>
                <a:cs typeface="+mn-lt"/>
              </a:rPr>
              <a:t>Model Prediction: </a:t>
            </a:r>
            <a:r>
              <a:rPr lang="en-US" sz="1500">
                <a:solidFill>
                  <a:srgbClr val="000000"/>
                </a:solidFill>
                <a:ea typeface="+mn-lt"/>
                <a:cs typeface="+mn-lt"/>
              </a:rPr>
              <a:t>The processed text is fed into a machine learning model to predict whether the message is spam or not.</a:t>
            </a:r>
            <a:endParaRPr lang="en-US" sz="1500">
              <a:cs typeface="Segoe UI"/>
            </a:endParaRPr>
          </a:p>
          <a:p>
            <a:pPr marL="285750" indent="-285750" defTabSz="932742">
              <a:buFont typeface="Arial"/>
              <a:buChar char="•"/>
            </a:pPr>
            <a:r>
              <a:rPr lang="en-US" sz="1500" b="1">
                <a:solidFill>
                  <a:srgbClr val="000000"/>
                </a:solidFill>
                <a:ea typeface="+mn-lt"/>
                <a:cs typeface="+mn-lt"/>
              </a:rPr>
              <a:t>User Interface: </a:t>
            </a:r>
            <a:r>
              <a:rPr lang="en-US" sz="1500">
                <a:solidFill>
                  <a:srgbClr val="000000"/>
                </a:solidFill>
                <a:ea typeface="+mn-lt"/>
                <a:cs typeface="+mn-lt"/>
              </a:rPr>
              <a:t>A user-friendly interface built with </a:t>
            </a:r>
            <a:r>
              <a:rPr lang="en-US" sz="1500" err="1">
                <a:solidFill>
                  <a:srgbClr val="000000"/>
                </a:solidFill>
                <a:ea typeface="+mn-lt"/>
                <a:cs typeface="+mn-lt"/>
              </a:rPr>
              <a:t>Streamlit</a:t>
            </a:r>
            <a:r>
              <a:rPr lang="en-US" sz="1500">
                <a:solidFill>
                  <a:srgbClr val="000000"/>
                </a:solidFill>
                <a:ea typeface="+mn-lt"/>
                <a:cs typeface="+mn-lt"/>
              </a:rPr>
              <a:t> allows users to input messages and receive real-time classification results.</a:t>
            </a:r>
            <a:endParaRPr lang="en-US" sz="1500">
              <a:cs typeface="Segoe UI"/>
            </a:endParaRPr>
          </a:p>
          <a:p>
            <a:pPr defTabSz="932742"/>
            <a:endParaRPr lang="en-US" sz="1000">
              <a:cs typeface="Segoe UI"/>
            </a:endParaRPr>
          </a:p>
          <a:p>
            <a:pPr defTabSz="932742"/>
            <a:r>
              <a:rPr lang="en-US" sz="1500" b="1">
                <a:solidFill>
                  <a:srgbClr val="000000"/>
                </a:solidFill>
              </a:rPr>
              <a:t>Leveraging Azure ML Studio</a:t>
            </a:r>
            <a:endParaRPr lang="en-US" sz="1500" b="1">
              <a:cs typeface="Segoe UI"/>
            </a:endParaRPr>
          </a:p>
          <a:p>
            <a:pPr marL="285750" indent="-285750" defTabSz="932742">
              <a:buFont typeface="Arial"/>
              <a:buChar char="•"/>
            </a:pPr>
            <a:r>
              <a:rPr lang="en-US" sz="1500" b="1">
                <a:solidFill>
                  <a:srgbClr val="000000"/>
                </a:solidFill>
                <a:ea typeface="+mn-lt"/>
                <a:cs typeface="+mn-lt"/>
              </a:rPr>
              <a:t>Scalability:</a:t>
            </a:r>
            <a:r>
              <a:rPr lang="en-US" sz="1500">
                <a:solidFill>
                  <a:srgbClr val="000000"/>
                </a:solidFill>
                <a:ea typeface="+mn-lt"/>
                <a:cs typeface="+mn-lt"/>
              </a:rPr>
              <a:t> Azure ML Studio provides a scalable platform to deploy and manage machine learning models, ensuring </a:t>
            </a:r>
            <a:r>
              <a:rPr lang="en-US" sz="1500" err="1">
                <a:solidFill>
                  <a:srgbClr val="000000"/>
                </a:solidFill>
                <a:ea typeface="+mn-lt"/>
                <a:cs typeface="+mn-lt"/>
              </a:rPr>
              <a:t>SpamBuster</a:t>
            </a:r>
            <a:r>
              <a:rPr lang="en-US" sz="1500">
                <a:solidFill>
                  <a:srgbClr val="000000"/>
                </a:solidFill>
                <a:ea typeface="+mn-lt"/>
                <a:cs typeface="+mn-lt"/>
              </a:rPr>
              <a:t> can handle large volumes of data.</a:t>
            </a:r>
            <a:endParaRPr lang="en-US" sz="1500">
              <a:cs typeface="Segoe UI"/>
            </a:endParaRPr>
          </a:p>
          <a:p>
            <a:pPr marL="285750" indent="-285750" defTabSz="932742">
              <a:buFont typeface="Arial"/>
              <a:buChar char="•"/>
            </a:pPr>
            <a:r>
              <a:rPr lang="en-US" sz="1500" b="1">
                <a:solidFill>
                  <a:srgbClr val="000000"/>
                </a:solidFill>
                <a:ea typeface="+mn-lt"/>
                <a:cs typeface="+mn-lt"/>
              </a:rPr>
              <a:t>Integration:</a:t>
            </a:r>
            <a:r>
              <a:rPr lang="en-US" sz="1500">
                <a:solidFill>
                  <a:srgbClr val="000000"/>
                </a:solidFill>
                <a:ea typeface="+mn-lt"/>
                <a:cs typeface="+mn-lt"/>
              </a:rPr>
              <a:t> Seamlessly integrates with other Azure services, enabling robust data pipelines and efficient model training.</a:t>
            </a:r>
            <a:endParaRPr lang="en-US" sz="1500">
              <a:cs typeface="Segoe UI"/>
            </a:endParaRPr>
          </a:p>
          <a:p>
            <a:pPr marL="285750" indent="-285750" defTabSz="932742">
              <a:buFont typeface="Arial"/>
              <a:buChar char="•"/>
            </a:pPr>
            <a:r>
              <a:rPr lang="en-US" sz="1500" b="1">
                <a:solidFill>
                  <a:srgbClr val="000000"/>
                </a:solidFill>
                <a:ea typeface="+mn-lt"/>
                <a:cs typeface="+mn-lt"/>
              </a:rPr>
              <a:t>Monitoring and Management:</a:t>
            </a:r>
            <a:r>
              <a:rPr lang="en-US" sz="1500">
                <a:solidFill>
                  <a:srgbClr val="000000"/>
                </a:solidFill>
                <a:ea typeface="+mn-lt"/>
                <a:cs typeface="+mn-lt"/>
              </a:rPr>
              <a:t> Azure ML Studio offers tools for monitoring model performance and retraining models as needed, ensuring </a:t>
            </a:r>
            <a:r>
              <a:rPr lang="en-US" sz="1500" err="1">
                <a:solidFill>
                  <a:srgbClr val="000000"/>
                </a:solidFill>
                <a:ea typeface="+mn-lt"/>
                <a:cs typeface="+mn-lt"/>
              </a:rPr>
              <a:t>SpamBuster</a:t>
            </a:r>
            <a:r>
              <a:rPr lang="en-US" sz="1500">
                <a:solidFill>
                  <a:srgbClr val="000000"/>
                </a:solidFill>
                <a:ea typeface="+mn-lt"/>
                <a:cs typeface="+mn-lt"/>
              </a:rPr>
              <a:t> remains effective against evolving spam tactics.</a:t>
            </a:r>
            <a:endParaRPr lang="en-US" sz="1500">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pic>
        <p:nvPicPr>
          <p:cNvPr id="5" name="Picture 4" descr="A screenshot of a computer&#10;&#10;Description automatically generated">
            <a:extLst>
              <a:ext uri="{FF2B5EF4-FFF2-40B4-BE49-F238E27FC236}">
                <a16:creationId xmlns:a16="http://schemas.microsoft.com/office/drawing/2014/main" id="{338ED735-4E5F-BDF3-7542-043D1D4568F8}"/>
              </a:ext>
            </a:extLst>
          </p:cNvPr>
          <p:cNvPicPr>
            <a:picLocks noChangeAspect="1"/>
          </p:cNvPicPr>
          <p:nvPr/>
        </p:nvPicPr>
        <p:blipFill>
          <a:blip r:embed="rId3"/>
          <a:stretch>
            <a:fillRect/>
          </a:stretch>
        </p:blipFill>
        <p:spPr>
          <a:xfrm>
            <a:off x="2000250" y="1809070"/>
            <a:ext cx="8191500" cy="4676775"/>
          </a:xfrm>
          <a:prstGeom prst="rect">
            <a:avLst/>
          </a:prstGeom>
        </p:spPr>
      </p:pic>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pic>
        <p:nvPicPr>
          <p:cNvPr id="4" name="Picture 3" descr="A screenshot of a computer&#10;&#10;Description automatically generated">
            <a:extLst>
              <a:ext uri="{FF2B5EF4-FFF2-40B4-BE49-F238E27FC236}">
                <a16:creationId xmlns:a16="http://schemas.microsoft.com/office/drawing/2014/main" id="{5F9DD13F-086A-C7EB-C6A8-1FFED0DA784A}"/>
              </a:ext>
            </a:extLst>
          </p:cNvPr>
          <p:cNvPicPr>
            <a:picLocks noChangeAspect="1"/>
          </p:cNvPicPr>
          <p:nvPr/>
        </p:nvPicPr>
        <p:blipFill>
          <a:blip r:embed="rId3"/>
          <a:stretch>
            <a:fillRect/>
          </a:stretch>
        </p:blipFill>
        <p:spPr>
          <a:xfrm>
            <a:off x="2002971" y="1719942"/>
            <a:ext cx="8186058" cy="4604658"/>
          </a:xfrm>
          <a:prstGeom prst="rect">
            <a:avLst/>
          </a:prstGeom>
        </p:spPr>
      </p:pic>
    </p:spTree>
    <p:extLst>
      <p:ext uri="{BB962C8B-B14F-4D97-AF65-F5344CB8AC3E}">
        <p14:creationId xmlns:p14="http://schemas.microsoft.com/office/powerpoint/2010/main" val="366074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pic>
        <p:nvPicPr>
          <p:cNvPr id="6" name="Picture 5" descr="A screenshot of a computer screen&#10;&#10;Description automatically generated">
            <a:extLst>
              <a:ext uri="{FF2B5EF4-FFF2-40B4-BE49-F238E27FC236}">
                <a16:creationId xmlns:a16="http://schemas.microsoft.com/office/drawing/2014/main" id="{D0D185D8-5AE9-DA42-3530-6D89415F9C94}"/>
              </a:ext>
            </a:extLst>
          </p:cNvPr>
          <p:cNvPicPr>
            <a:picLocks noChangeAspect="1"/>
          </p:cNvPicPr>
          <p:nvPr/>
        </p:nvPicPr>
        <p:blipFill>
          <a:blip r:embed="rId3"/>
          <a:stretch>
            <a:fillRect/>
          </a:stretch>
        </p:blipFill>
        <p:spPr>
          <a:xfrm>
            <a:off x="1552575" y="1712245"/>
            <a:ext cx="9086850" cy="4676775"/>
          </a:xfrm>
          <a:prstGeom prst="rect">
            <a:avLst/>
          </a:prstGeom>
        </p:spPr>
      </p:pic>
    </p:spTree>
    <p:extLst>
      <p:ext uri="{BB962C8B-B14F-4D97-AF65-F5344CB8AC3E}">
        <p14:creationId xmlns:p14="http://schemas.microsoft.com/office/powerpoint/2010/main" val="3678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pic>
        <p:nvPicPr>
          <p:cNvPr id="5" name="Picture 4" descr="A screenshot of a computer screen&#10;&#10;Description automatically generated">
            <a:extLst>
              <a:ext uri="{FF2B5EF4-FFF2-40B4-BE49-F238E27FC236}">
                <a16:creationId xmlns:a16="http://schemas.microsoft.com/office/drawing/2014/main" id="{1CE02B11-71C4-CA10-A013-B6713511B740}"/>
              </a:ext>
            </a:extLst>
          </p:cNvPr>
          <p:cNvPicPr>
            <a:picLocks noChangeAspect="1"/>
          </p:cNvPicPr>
          <p:nvPr/>
        </p:nvPicPr>
        <p:blipFill>
          <a:blip r:embed="rId3"/>
          <a:stretch>
            <a:fillRect/>
          </a:stretch>
        </p:blipFill>
        <p:spPr>
          <a:xfrm>
            <a:off x="1552575" y="1847850"/>
            <a:ext cx="9086850" cy="4686300"/>
          </a:xfrm>
          <a:prstGeom prst="rect">
            <a:avLst/>
          </a:prstGeom>
        </p:spPr>
      </p:pic>
    </p:spTree>
    <p:extLst>
      <p:ext uri="{BB962C8B-B14F-4D97-AF65-F5344CB8AC3E}">
        <p14:creationId xmlns:p14="http://schemas.microsoft.com/office/powerpoint/2010/main" val="56108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5" name="TextBox 4">
            <a:extLst>
              <a:ext uri="{FF2B5EF4-FFF2-40B4-BE49-F238E27FC236}">
                <a16:creationId xmlns:a16="http://schemas.microsoft.com/office/drawing/2014/main" id="{16268162-B2FA-B38F-B321-934C37339293}"/>
              </a:ext>
            </a:extLst>
          </p:cNvPr>
          <p:cNvSpPr txBox="1"/>
          <p:nvPr/>
        </p:nvSpPr>
        <p:spPr>
          <a:xfrm>
            <a:off x="584200" y="1844674"/>
            <a:ext cx="9953972"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defTabSz="932742">
              <a:lnSpc>
                <a:spcPct val="110000"/>
              </a:lnSpc>
              <a:spcAft>
                <a:spcPts val="2000"/>
              </a:spcAft>
              <a:buFont typeface="Arial,Sans-Serif"/>
              <a:buChar char="•"/>
            </a:pPr>
            <a:r>
              <a:rPr lang="en-US">
                <a:solidFill>
                  <a:srgbClr val="000000"/>
                </a:solidFill>
                <a:cs typeface="Segoe UI"/>
              </a:rPr>
              <a:t>People should be aware of the risks of spam and act intelligently to avoid any losses.</a:t>
            </a:r>
            <a:endParaRPr lang="en-US">
              <a:cs typeface="Segoe UI"/>
            </a:endParaRPr>
          </a:p>
          <a:p>
            <a:pPr marL="285750" indent="-285750" defTabSz="932742">
              <a:lnSpc>
                <a:spcPct val="110000"/>
              </a:lnSpc>
              <a:spcAft>
                <a:spcPts val="2000"/>
              </a:spcAft>
              <a:buFont typeface="Arial,Sans-Serif"/>
              <a:buChar char="•"/>
            </a:pPr>
            <a:r>
              <a:rPr lang="en-US">
                <a:solidFill>
                  <a:srgbClr val="000000"/>
                </a:solidFill>
                <a:ea typeface="+mn-lt"/>
                <a:cs typeface="+mn-lt"/>
              </a:rPr>
              <a:t>AI/ML is far more efficient for these type of tasks. These models provide higher accuracy in detecting spam compared to traditional rule-based methods.</a:t>
            </a:r>
          </a:p>
          <a:p>
            <a:pPr marL="285750" indent="-285750" defTabSz="932742">
              <a:lnSpc>
                <a:spcPct val="110000"/>
              </a:lnSpc>
              <a:spcAft>
                <a:spcPts val="2000"/>
              </a:spcAft>
              <a:buFont typeface="Arial,Sans-Serif"/>
              <a:buChar char="•"/>
            </a:pPr>
            <a:r>
              <a:rPr lang="en-US">
                <a:solidFill>
                  <a:srgbClr val="000000"/>
                </a:solidFill>
                <a:ea typeface="+mn-lt"/>
                <a:cs typeface="+mn-lt"/>
              </a:rPr>
              <a:t>Machine learning algorithms adapt to new spam tactics, ensuring ongoing protection.</a:t>
            </a:r>
            <a:endParaRPr lang="en-US">
              <a:cs typeface="Segoe UI"/>
            </a:endParaRPr>
          </a:p>
          <a:p>
            <a:pPr marL="285750" indent="-285750" defTabSz="932742">
              <a:lnSpc>
                <a:spcPct val="110000"/>
              </a:lnSpc>
              <a:spcAft>
                <a:spcPts val="2000"/>
              </a:spcAft>
              <a:buFont typeface="Arial,Sans-Serif"/>
              <a:buChar char="•"/>
            </a:pPr>
            <a:r>
              <a:rPr lang="en-US">
                <a:solidFill>
                  <a:srgbClr val="000000"/>
                </a:solidFill>
                <a:ea typeface="+mn-lt"/>
                <a:cs typeface="+mn-lt"/>
              </a:rPr>
              <a:t>AI/ML solutions can handle large volumes of data, making them suitable for both individual and enterprise use.</a:t>
            </a:r>
            <a:endParaRPr lang="en-US">
              <a:cs typeface="Segoe UI"/>
            </a:endParaRPr>
          </a:p>
          <a:p>
            <a:pPr marL="285750" indent="-285750" defTabSz="932742">
              <a:lnSpc>
                <a:spcPct val="110000"/>
              </a:lnSpc>
              <a:spcAft>
                <a:spcPts val="2000"/>
              </a:spcAft>
              <a:buFont typeface="Arial,Sans-Serif"/>
              <a:buChar char="•"/>
            </a:pPr>
            <a:r>
              <a:rPr lang="en-US">
                <a:solidFill>
                  <a:srgbClr val="000000"/>
                </a:solidFill>
                <a:ea typeface="+mn-lt"/>
                <a:cs typeface="+mn-lt"/>
              </a:rPr>
              <a:t>Azure provides services like ML Studio which makes this very organized, scalable, </a:t>
            </a:r>
            <a:r>
              <a:rPr lang="en-US" err="1">
                <a:solidFill>
                  <a:srgbClr val="000000"/>
                </a:solidFill>
                <a:ea typeface="+mn-lt"/>
                <a:cs typeface="+mn-lt"/>
              </a:rPr>
              <a:t>managable</a:t>
            </a:r>
            <a:r>
              <a:rPr lang="en-US">
                <a:solidFill>
                  <a:srgbClr val="000000"/>
                </a:solidFill>
                <a:ea typeface="+mn-lt"/>
                <a:cs typeface="+mn-lt"/>
              </a:rPr>
              <a:t> and cheaper.</a:t>
            </a:r>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2EBC73-D8CA-44F6-BF6B-087B84ABD701}">
  <ds:schemaRefs>
    <ds:schemaRef ds:uri="7c0babc9-7a7a-47b5-a647-6cd2800917f1"/>
    <ds:schemaRef ds:uri="8d8bcb89-110c-418e-bb51-7f95f11825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81EC4BB-E8AF-45E0-9C79-B5C580965ADC}">
  <ds:schemaRefs>
    <ds:schemaRef ds:uri="7c0babc9-7a7a-47b5-a647-6cd2800917f1"/>
    <ds:schemaRef ds:uri="8d8bcb89-110c-418e-bb51-7f95f1182564"/>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FBD21B-B558-4589-A6DF-3348B11434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9</Notes>
  <HiddenSlides>0</HiddenSlides>
  <ScaleCrop>false</ScaleCrop>
  <HeadingPairs>
    <vt:vector size="4" baseType="variant">
      <vt:variant>
        <vt:lpstr>Theme</vt:lpstr>
      </vt:variant>
      <vt:variant>
        <vt:i4>4</vt:i4>
      </vt:variant>
      <vt:variant>
        <vt:lpstr>Slide Titles</vt:lpstr>
      </vt:variant>
      <vt:variant>
        <vt:i4>9</vt:i4>
      </vt:variant>
    </vt:vector>
  </HeadingPairs>
  <TitlesOfParts>
    <vt:vector size="13" baseType="lpstr">
      <vt:lpstr>office theme</vt:lpstr>
      <vt:lpstr>1_White Template</vt:lpstr>
      <vt:lpstr>MS_Startups_FH_PPT_Template FY23</vt:lpstr>
      <vt:lpstr>Light</vt:lpstr>
      <vt:lpstr>Student Ambassador Projects</vt:lpstr>
      <vt:lpstr>SpamBuster Solution Type: AI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2013-07-15T20:26:40Z</dcterms:created>
  <dcterms:modified xsi:type="dcterms:W3CDTF">2024-08-29T22:30:04Z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